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handoutMasterIdLst>
    <p:handoutMasterId r:id="rId38"/>
  </p:handoutMasterIdLst>
  <p:sldIdLst>
    <p:sldId id="256" r:id="rId2"/>
    <p:sldId id="269" r:id="rId3"/>
    <p:sldId id="259" r:id="rId4"/>
    <p:sldId id="304" r:id="rId5"/>
    <p:sldId id="305" r:id="rId6"/>
    <p:sldId id="306" r:id="rId7"/>
    <p:sldId id="307" r:id="rId8"/>
    <p:sldId id="308" r:id="rId9"/>
    <p:sldId id="309" r:id="rId10"/>
    <p:sldId id="310" r:id="rId11"/>
    <p:sldId id="285" r:id="rId12"/>
    <p:sldId id="279" r:id="rId13"/>
    <p:sldId id="284" r:id="rId14"/>
    <p:sldId id="289" r:id="rId15"/>
    <p:sldId id="290" r:id="rId16"/>
    <p:sldId id="291" r:id="rId17"/>
    <p:sldId id="292" r:id="rId18"/>
    <p:sldId id="293" r:id="rId19"/>
    <p:sldId id="294" r:id="rId20"/>
    <p:sldId id="295" r:id="rId21"/>
    <p:sldId id="296" r:id="rId22"/>
    <p:sldId id="297" r:id="rId23"/>
    <p:sldId id="298" r:id="rId24"/>
    <p:sldId id="286" r:id="rId25"/>
    <p:sldId id="287" r:id="rId26"/>
    <p:sldId id="288" r:id="rId27"/>
    <p:sldId id="299" r:id="rId28"/>
    <p:sldId id="300" r:id="rId29"/>
    <p:sldId id="301" r:id="rId30"/>
    <p:sldId id="302" r:id="rId31"/>
    <p:sldId id="303" r:id="rId32"/>
    <p:sldId id="311" r:id="rId33"/>
    <p:sldId id="317" r:id="rId34"/>
    <p:sldId id="313" r:id="rId35"/>
    <p:sldId id="314" r:id="rId36"/>
    <p:sldId id="266"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Montserrat" panose="00000500000000000000" pitchFamily="2" charset="0"/>
      <p:regular r:id="rId45"/>
      <p:bold r:id="rId46"/>
      <p:italic r:id="rId47"/>
      <p:boldItalic r:id="rId48"/>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18F0"/>
    <a:srgbClr val="7E8592"/>
    <a:srgbClr val="5D3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69" autoAdjust="0"/>
    <p:restoredTop sz="94694"/>
  </p:normalViewPr>
  <p:slideViewPr>
    <p:cSldViewPr snapToGrid="0" snapToObjects="1">
      <p:cViewPr varScale="1">
        <p:scale>
          <a:sx n="84" d="100"/>
          <a:sy n="84" d="100"/>
        </p:scale>
        <p:origin x="972"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7" d="100"/>
          <a:sy n="97" d="100"/>
        </p:scale>
        <p:origin x="560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7B02C9C-A8D5-C24B-A34B-517B4A546B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72B91A6E-CB0C-CD4C-8BD2-FC0DC838A7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2B9A69-D78C-504B-8F4C-C57FE92141AE}" type="datetimeFigureOut">
              <a:rPr lang="es-MX" smtClean="0"/>
              <a:t>27/02/2023</a:t>
            </a:fld>
            <a:endParaRPr lang="es-MX"/>
          </a:p>
        </p:txBody>
      </p:sp>
      <p:sp>
        <p:nvSpPr>
          <p:cNvPr id="4" name="Marcador de pie de página 3">
            <a:extLst>
              <a:ext uri="{FF2B5EF4-FFF2-40B4-BE49-F238E27FC236}">
                <a16:creationId xmlns:a16="http://schemas.microsoft.com/office/drawing/2014/main" id="{C9FF4313-3F6B-5943-BF5F-CB69B6B893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178B7EB1-8D3F-1342-AD13-7B23E64CC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3B2C80-1440-F144-9FAA-93742383AF23}" type="slidenum">
              <a:rPr lang="es-MX" smtClean="0"/>
              <a:t>‹Nº›</a:t>
            </a:fld>
            <a:endParaRPr lang="es-MX"/>
          </a:p>
        </p:txBody>
      </p:sp>
    </p:spTree>
    <p:extLst>
      <p:ext uri="{BB962C8B-B14F-4D97-AF65-F5344CB8AC3E}">
        <p14:creationId xmlns:p14="http://schemas.microsoft.com/office/powerpoint/2010/main" val="30873405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BF1E475-B431-294F-8827-EF0C783DFF1C}"/>
              </a:ext>
            </a:extLst>
          </p:cNvPr>
          <p:cNvSpPr>
            <a:spLocks noGrp="1"/>
          </p:cNvSpPr>
          <p:nvPr>
            <p:ph type="title"/>
          </p:nvPr>
        </p:nvSpPr>
        <p:spPr>
          <a:xfrm>
            <a:off x="838200" y="3870325"/>
            <a:ext cx="10515600" cy="1325563"/>
          </a:xfrm>
        </p:spPr>
        <p:txBody>
          <a:bodyPr>
            <a:normAutofit/>
          </a:bodyPr>
          <a:lstStyle>
            <a:lvl1pPr>
              <a:defRPr lang="es-MX" sz="3600" b="1" i="0" kern="1200" dirty="0">
                <a:solidFill>
                  <a:schemeClr val="bg1"/>
                </a:solidFill>
                <a:latin typeface="Montserrat" pitchFamily="2" charset="77"/>
                <a:ea typeface="+mj-ea"/>
                <a:cs typeface="+mj-cs"/>
              </a:defRPr>
            </a:lvl1pPr>
          </a:lstStyle>
          <a:p>
            <a:r>
              <a:rPr lang="es-MX" dirty="0"/>
              <a:t>Haz clic para modificar el estilo de título del patrón</a:t>
            </a:r>
          </a:p>
        </p:txBody>
      </p:sp>
    </p:spTree>
    <p:extLst>
      <p:ext uri="{BB962C8B-B14F-4D97-AF65-F5344CB8AC3E}">
        <p14:creationId xmlns:p14="http://schemas.microsoft.com/office/powerpoint/2010/main" val="1599599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ítulo y objetos">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C8ED57F-B122-C243-9E7A-2EDDD5558270}"/>
              </a:ext>
            </a:extLst>
          </p:cNvPr>
          <p:cNvSpPr>
            <a:spLocks noGrp="1"/>
          </p:cNvSpPr>
          <p:nvPr>
            <p:ph idx="1"/>
          </p:nvPr>
        </p:nvSpPr>
        <p:spPr>
          <a:xfrm>
            <a:off x="300624" y="1320800"/>
            <a:ext cx="11561524" cy="5054948"/>
          </a:xfrm>
        </p:spPr>
        <p:txBody>
          <a:bodyPr>
            <a:normAutofit/>
          </a:bodyPr>
          <a:lstStyle>
            <a:lvl1pPr>
              <a:defRPr sz="2400">
                <a:solidFill>
                  <a:srgbClr val="7E8592"/>
                </a:solidFill>
                <a:latin typeface="Montserrat" pitchFamily="2" charset="77"/>
              </a:defRPr>
            </a:lvl1pPr>
            <a:lvl2pPr>
              <a:defRPr sz="2000">
                <a:solidFill>
                  <a:srgbClr val="7E8592"/>
                </a:solidFill>
                <a:latin typeface="Montserrat" pitchFamily="2" charset="77"/>
              </a:defRPr>
            </a:lvl2pPr>
            <a:lvl3pPr>
              <a:defRPr sz="1800">
                <a:solidFill>
                  <a:srgbClr val="7E8592"/>
                </a:solidFill>
                <a:latin typeface="Montserrat" pitchFamily="2" charset="77"/>
              </a:defRPr>
            </a:lvl3pPr>
            <a:lvl4pPr>
              <a:defRPr sz="1600">
                <a:solidFill>
                  <a:srgbClr val="7E8592"/>
                </a:solidFill>
                <a:latin typeface="Montserrat" pitchFamily="2" charset="77"/>
              </a:defRPr>
            </a:lvl4pPr>
            <a:lvl5pPr>
              <a:defRPr sz="1600">
                <a:solidFill>
                  <a:srgbClr val="7E8592"/>
                </a:solidFill>
                <a:latin typeface="Montserrat" pitchFamily="2" charset="77"/>
              </a:defRPr>
            </a:lvl5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482314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ítulo y objetos">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C8ED57F-B122-C243-9E7A-2EDDD5558270}"/>
              </a:ext>
            </a:extLst>
          </p:cNvPr>
          <p:cNvSpPr>
            <a:spLocks noGrp="1"/>
          </p:cNvSpPr>
          <p:nvPr>
            <p:ph idx="1"/>
          </p:nvPr>
        </p:nvSpPr>
        <p:spPr>
          <a:xfrm>
            <a:off x="5022936" y="338203"/>
            <a:ext cx="6396903" cy="6206646"/>
          </a:xfrm>
        </p:spPr>
        <p:txBody>
          <a:bodyPr>
            <a:normAutofit/>
          </a:bodyPr>
          <a:lstStyle>
            <a:lvl1pPr>
              <a:defRPr sz="2400">
                <a:solidFill>
                  <a:srgbClr val="7E8592"/>
                </a:solidFill>
                <a:latin typeface="Montserrat" pitchFamily="2" charset="77"/>
              </a:defRPr>
            </a:lvl1pPr>
            <a:lvl2pPr>
              <a:defRPr sz="2000">
                <a:solidFill>
                  <a:srgbClr val="7E8592"/>
                </a:solidFill>
                <a:latin typeface="Montserrat" pitchFamily="2" charset="77"/>
              </a:defRPr>
            </a:lvl2pPr>
            <a:lvl3pPr>
              <a:defRPr sz="1800">
                <a:solidFill>
                  <a:srgbClr val="7E8592"/>
                </a:solidFill>
                <a:latin typeface="Montserrat" pitchFamily="2" charset="77"/>
              </a:defRPr>
            </a:lvl3pPr>
            <a:lvl4pPr>
              <a:defRPr sz="1600">
                <a:solidFill>
                  <a:srgbClr val="7E8592"/>
                </a:solidFill>
                <a:latin typeface="Montserrat" pitchFamily="2" charset="77"/>
              </a:defRPr>
            </a:lvl4pPr>
            <a:lvl5pPr>
              <a:defRPr sz="1600">
                <a:solidFill>
                  <a:srgbClr val="7E8592"/>
                </a:solidFill>
                <a:latin typeface="Montserrat" pitchFamily="2" charset="77"/>
              </a:defRPr>
            </a:lvl5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160225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E2728B-2E44-1449-8B82-386B03A39A58}"/>
              </a:ext>
            </a:extLst>
          </p:cNvPr>
          <p:cNvSpPr>
            <a:spLocks noGrp="1"/>
          </p:cNvSpPr>
          <p:nvPr>
            <p:ph type="title"/>
          </p:nvPr>
        </p:nvSpPr>
        <p:spPr>
          <a:xfrm>
            <a:off x="3962400" y="413359"/>
            <a:ext cx="7827490" cy="688932"/>
          </a:xfrm>
        </p:spPr>
        <p:txBody>
          <a:bodyPr>
            <a:noAutofit/>
          </a:bodyPr>
          <a:lstStyle>
            <a:lvl1pPr>
              <a:defRPr sz="2800" b="1">
                <a:solidFill>
                  <a:schemeClr val="bg1"/>
                </a:solidFill>
              </a:defRPr>
            </a:lvl1pPr>
          </a:lstStyle>
          <a:p>
            <a:r>
              <a:rPr lang="es-MX" dirty="0"/>
              <a:t>Haz clic para modificar el estilo de título del patrón</a:t>
            </a:r>
          </a:p>
        </p:txBody>
      </p:sp>
      <p:sp>
        <p:nvSpPr>
          <p:cNvPr id="3" name="Marcador de contenido 2">
            <a:extLst>
              <a:ext uri="{FF2B5EF4-FFF2-40B4-BE49-F238E27FC236}">
                <a16:creationId xmlns:a16="http://schemas.microsoft.com/office/drawing/2014/main" id="{0C8ED57F-B122-C243-9E7A-2EDDD5558270}"/>
              </a:ext>
            </a:extLst>
          </p:cNvPr>
          <p:cNvSpPr>
            <a:spLocks noGrp="1"/>
          </p:cNvSpPr>
          <p:nvPr>
            <p:ph idx="1"/>
          </p:nvPr>
        </p:nvSpPr>
        <p:spPr>
          <a:xfrm>
            <a:off x="989556" y="1656080"/>
            <a:ext cx="10806204" cy="4876800"/>
          </a:xfrm>
        </p:spPr>
        <p:txBody>
          <a:bodyPr>
            <a:normAutofit/>
          </a:bodyPr>
          <a:lstStyle>
            <a:lvl1pPr>
              <a:defRPr sz="2400">
                <a:solidFill>
                  <a:srgbClr val="7E8592"/>
                </a:solidFill>
                <a:latin typeface="Montserrat" pitchFamily="2" charset="77"/>
              </a:defRPr>
            </a:lvl1pPr>
            <a:lvl2pPr>
              <a:defRPr sz="2000">
                <a:solidFill>
                  <a:srgbClr val="7E8592"/>
                </a:solidFill>
                <a:latin typeface="Montserrat" pitchFamily="2" charset="77"/>
              </a:defRPr>
            </a:lvl2pPr>
            <a:lvl3pPr>
              <a:defRPr sz="1800">
                <a:solidFill>
                  <a:srgbClr val="7E8592"/>
                </a:solidFill>
                <a:latin typeface="Montserrat" pitchFamily="2" charset="77"/>
              </a:defRPr>
            </a:lvl3pPr>
            <a:lvl4pPr>
              <a:defRPr sz="1600">
                <a:solidFill>
                  <a:srgbClr val="7E8592"/>
                </a:solidFill>
                <a:latin typeface="Montserrat" pitchFamily="2" charset="77"/>
              </a:defRPr>
            </a:lvl4pPr>
            <a:lvl5pPr>
              <a:defRPr sz="1600">
                <a:solidFill>
                  <a:srgbClr val="7E8592"/>
                </a:solidFill>
                <a:latin typeface="Montserrat" pitchFamily="2" charset="77"/>
              </a:defRPr>
            </a:lvl5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52038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E2728B-2E44-1449-8B82-386B03A39A58}"/>
              </a:ext>
            </a:extLst>
          </p:cNvPr>
          <p:cNvSpPr>
            <a:spLocks noGrp="1"/>
          </p:cNvSpPr>
          <p:nvPr>
            <p:ph type="title"/>
          </p:nvPr>
        </p:nvSpPr>
        <p:spPr>
          <a:xfrm>
            <a:off x="308976" y="313151"/>
            <a:ext cx="11574049" cy="688932"/>
          </a:xfrm>
        </p:spPr>
        <p:txBody>
          <a:bodyPr>
            <a:normAutofit/>
          </a:bodyPr>
          <a:lstStyle>
            <a:lvl1pPr>
              <a:defRPr sz="3200" b="1">
                <a:solidFill>
                  <a:srgbClr val="5D3989"/>
                </a:solidFill>
                <a:latin typeface="Montserrat" pitchFamily="2" charset="77"/>
              </a:defRPr>
            </a:lvl1pPr>
          </a:lstStyle>
          <a:p>
            <a:r>
              <a:rPr lang="es-MX" dirty="0"/>
              <a:t>Haz clic para modificar el estilo de título del patrón</a:t>
            </a:r>
          </a:p>
        </p:txBody>
      </p:sp>
      <p:sp>
        <p:nvSpPr>
          <p:cNvPr id="3" name="Marcador de contenido 2">
            <a:extLst>
              <a:ext uri="{FF2B5EF4-FFF2-40B4-BE49-F238E27FC236}">
                <a16:creationId xmlns:a16="http://schemas.microsoft.com/office/drawing/2014/main" id="{0C8ED57F-B122-C243-9E7A-2EDDD5558270}"/>
              </a:ext>
            </a:extLst>
          </p:cNvPr>
          <p:cNvSpPr>
            <a:spLocks noGrp="1"/>
          </p:cNvSpPr>
          <p:nvPr>
            <p:ph idx="1"/>
          </p:nvPr>
        </p:nvSpPr>
        <p:spPr>
          <a:xfrm>
            <a:off x="308976" y="1371601"/>
            <a:ext cx="11574049" cy="4340268"/>
          </a:xfrm>
        </p:spPr>
        <p:txBody>
          <a:bodyPr>
            <a:normAutofit/>
          </a:bodyPr>
          <a:lstStyle>
            <a:lvl1pPr>
              <a:defRPr sz="2400">
                <a:solidFill>
                  <a:srgbClr val="7E8592"/>
                </a:solidFill>
                <a:latin typeface="Montserrat" pitchFamily="2" charset="77"/>
              </a:defRPr>
            </a:lvl1pPr>
            <a:lvl2pPr>
              <a:defRPr sz="2000">
                <a:solidFill>
                  <a:srgbClr val="7E8592"/>
                </a:solidFill>
                <a:latin typeface="Montserrat" pitchFamily="2" charset="77"/>
              </a:defRPr>
            </a:lvl2pPr>
            <a:lvl3pPr>
              <a:defRPr sz="1800">
                <a:solidFill>
                  <a:srgbClr val="7E8592"/>
                </a:solidFill>
                <a:latin typeface="Montserrat" pitchFamily="2" charset="77"/>
              </a:defRPr>
            </a:lvl3pPr>
            <a:lvl4pPr>
              <a:defRPr sz="1600">
                <a:solidFill>
                  <a:srgbClr val="7E8592"/>
                </a:solidFill>
                <a:latin typeface="Montserrat" pitchFamily="2" charset="77"/>
              </a:defRPr>
            </a:lvl4pPr>
            <a:lvl5pPr>
              <a:defRPr sz="1600">
                <a:solidFill>
                  <a:srgbClr val="7E8592"/>
                </a:solidFill>
                <a:latin typeface="Montserrat" pitchFamily="2" charset="77"/>
              </a:defRPr>
            </a:lvl5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4050709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ítulo y objetos">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E2728B-2E44-1449-8B82-386B03A39A58}"/>
              </a:ext>
            </a:extLst>
          </p:cNvPr>
          <p:cNvSpPr>
            <a:spLocks noGrp="1"/>
          </p:cNvSpPr>
          <p:nvPr>
            <p:ph type="title"/>
          </p:nvPr>
        </p:nvSpPr>
        <p:spPr>
          <a:xfrm>
            <a:off x="300625" y="313151"/>
            <a:ext cx="9018739" cy="688932"/>
          </a:xfrm>
        </p:spPr>
        <p:txBody>
          <a:bodyPr>
            <a:noAutofit/>
          </a:bodyPr>
          <a:lstStyle>
            <a:lvl1pPr>
              <a:defRPr lang="es-MX" sz="3200" b="1" kern="1200" dirty="0">
                <a:solidFill>
                  <a:srgbClr val="5D3989"/>
                </a:solidFill>
                <a:latin typeface="Montserrat" pitchFamily="2" charset="77"/>
                <a:ea typeface="+mj-ea"/>
                <a:cs typeface="+mj-cs"/>
              </a:defRPr>
            </a:lvl1pPr>
          </a:lstStyle>
          <a:p>
            <a:r>
              <a:rPr lang="es-MX" dirty="0"/>
              <a:t>Haz clic para modificar el estilo de título del patrón</a:t>
            </a:r>
          </a:p>
        </p:txBody>
      </p:sp>
      <p:sp>
        <p:nvSpPr>
          <p:cNvPr id="3" name="Marcador de contenido 2">
            <a:extLst>
              <a:ext uri="{FF2B5EF4-FFF2-40B4-BE49-F238E27FC236}">
                <a16:creationId xmlns:a16="http://schemas.microsoft.com/office/drawing/2014/main" id="{0C8ED57F-B122-C243-9E7A-2EDDD5558270}"/>
              </a:ext>
            </a:extLst>
          </p:cNvPr>
          <p:cNvSpPr>
            <a:spLocks noGrp="1"/>
          </p:cNvSpPr>
          <p:nvPr>
            <p:ph idx="1"/>
          </p:nvPr>
        </p:nvSpPr>
        <p:spPr>
          <a:xfrm>
            <a:off x="300625" y="1513840"/>
            <a:ext cx="9018739" cy="5031009"/>
          </a:xfrm>
        </p:spPr>
        <p:txBody>
          <a:bodyPr>
            <a:normAutofit/>
          </a:bodyPr>
          <a:lstStyle>
            <a:lvl1pPr>
              <a:defRPr sz="2400">
                <a:solidFill>
                  <a:srgbClr val="7E8592"/>
                </a:solidFill>
                <a:latin typeface="Montserrat" pitchFamily="2" charset="77"/>
              </a:defRPr>
            </a:lvl1pPr>
            <a:lvl2pPr>
              <a:defRPr sz="2000">
                <a:solidFill>
                  <a:srgbClr val="7E8592"/>
                </a:solidFill>
                <a:latin typeface="Montserrat" pitchFamily="2" charset="77"/>
              </a:defRPr>
            </a:lvl2pPr>
            <a:lvl3pPr>
              <a:defRPr sz="1800">
                <a:solidFill>
                  <a:srgbClr val="7E8592"/>
                </a:solidFill>
                <a:latin typeface="Montserrat" pitchFamily="2" charset="77"/>
              </a:defRPr>
            </a:lvl3pPr>
            <a:lvl4pPr>
              <a:defRPr sz="1600">
                <a:solidFill>
                  <a:srgbClr val="7E8592"/>
                </a:solidFill>
                <a:latin typeface="Montserrat" pitchFamily="2" charset="77"/>
              </a:defRPr>
            </a:lvl4pPr>
            <a:lvl5pPr>
              <a:defRPr sz="1600">
                <a:solidFill>
                  <a:srgbClr val="7E8592"/>
                </a:solidFill>
                <a:latin typeface="Montserrat" pitchFamily="2" charset="77"/>
              </a:defRPr>
            </a:lvl5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1984109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8_Título y objetos">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E2728B-2E44-1449-8B82-386B03A39A58}"/>
              </a:ext>
            </a:extLst>
          </p:cNvPr>
          <p:cNvSpPr>
            <a:spLocks noGrp="1"/>
          </p:cNvSpPr>
          <p:nvPr>
            <p:ph type="title"/>
          </p:nvPr>
        </p:nvSpPr>
        <p:spPr>
          <a:xfrm>
            <a:off x="538620" y="338203"/>
            <a:ext cx="3880980" cy="6206646"/>
          </a:xfrm>
        </p:spPr>
        <p:txBody>
          <a:bodyPr>
            <a:normAutofit/>
          </a:bodyPr>
          <a:lstStyle>
            <a:lvl1pPr>
              <a:defRPr sz="2800">
                <a:solidFill>
                  <a:schemeClr val="bg1"/>
                </a:solidFill>
                <a:latin typeface="Montserrat" pitchFamily="2" charset="77"/>
              </a:defRPr>
            </a:lvl1pPr>
          </a:lstStyle>
          <a:p>
            <a:r>
              <a:rPr lang="es-MX" dirty="0"/>
              <a:t>Haz clic para modificar el estilo de título del patrón</a:t>
            </a:r>
          </a:p>
        </p:txBody>
      </p:sp>
      <p:sp>
        <p:nvSpPr>
          <p:cNvPr id="3" name="Marcador de contenido 2">
            <a:extLst>
              <a:ext uri="{FF2B5EF4-FFF2-40B4-BE49-F238E27FC236}">
                <a16:creationId xmlns:a16="http://schemas.microsoft.com/office/drawing/2014/main" id="{0C8ED57F-B122-C243-9E7A-2EDDD5558270}"/>
              </a:ext>
            </a:extLst>
          </p:cNvPr>
          <p:cNvSpPr>
            <a:spLocks noGrp="1"/>
          </p:cNvSpPr>
          <p:nvPr>
            <p:ph idx="1"/>
          </p:nvPr>
        </p:nvSpPr>
        <p:spPr>
          <a:xfrm>
            <a:off x="5022937" y="338203"/>
            <a:ext cx="6288066" cy="6206646"/>
          </a:xfrm>
        </p:spPr>
        <p:txBody>
          <a:bodyPr>
            <a:normAutofit/>
          </a:bodyPr>
          <a:lstStyle>
            <a:lvl1pPr>
              <a:defRPr sz="2400">
                <a:solidFill>
                  <a:srgbClr val="7E8592"/>
                </a:solidFill>
                <a:latin typeface="Montserrat" pitchFamily="2" charset="77"/>
              </a:defRPr>
            </a:lvl1pPr>
            <a:lvl2pPr>
              <a:defRPr sz="2000">
                <a:solidFill>
                  <a:srgbClr val="7E8592"/>
                </a:solidFill>
                <a:latin typeface="Montserrat" pitchFamily="2" charset="77"/>
              </a:defRPr>
            </a:lvl2pPr>
            <a:lvl3pPr>
              <a:defRPr sz="1800">
                <a:solidFill>
                  <a:srgbClr val="7E8592"/>
                </a:solidFill>
                <a:latin typeface="Montserrat" pitchFamily="2" charset="77"/>
              </a:defRPr>
            </a:lvl3pPr>
            <a:lvl4pPr>
              <a:defRPr sz="1600">
                <a:solidFill>
                  <a:srgbClr val="7E8592"/>
                </a:solidFill>
                <a:latin typeface="Montserrat" pitchFamily="2" charset="77"/>
              </a:defRPr>
            </a:lvl4pPr>
            <a:lvl5pPr>
              <a:defRPr sz="1600">
                <a:solidFill>
                  <a:srgbClr val="7E8592"/>
                </a:solidFill>
                <a:latin typeface="Montserrat" pitchFamily="2" charset="77"/>
              </a:defRPr>
            </a:lvl5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44273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ítulo y objetos">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E2728B-2E44-1449-8B82-386B03A39A58}"/>
              </a:ext>
            </a:extLst>
          </p:cNvPr>
          <p:cNvSpPr>
            <a:spLocks noGrp="1"/>
          </p:cNvSpPr>
          <p:nvPr>
            <p:ph type="title"/>
          </p:nvPr>
        </p:nvSpPr>
        <p:spPr>
          <a:xfrm>
            <a:off x="300624" y="632564"/>
            <a:ext cx="10458815" cy="688932"/>
          </a:xfrm>
        </p:spPr>
        <p:txBody>
          <a:bodyPr>
            <a:noAutofit/>
          </a:bodyPr>
          <a:lstStyle>
            <a:lvl1pPr>
              <a:defRPr lang="es-MX" sz="3200" b="1" kern="1200" dirty="0">
                <a:solidFill>
                  <a:srgbClr val="5D3989"/>
                </a:solidFill>
                <a:latin typeface="Montserrat" pitchFamily="2" charset="77"/>
                <a:ea typeface="+mj-ea"/>
                <a:cs typeface="+mj-cs"/>
              </a:defRPr>
            </a:lvl1pPr>
          </a:lstStyle>
          <a:p>
            <a:r>
              <a:rPr lang="es-MX" dirty="0"/>
              <a:t>Haz clic para modificar el estilo de título del patrón</a:t>
            </a:r>
          </a:p>
        </p:txBody>
      </p:sp>
      <p:sp>
        <p:nvSpPr>
          <p:cNvPr id="3" name="Marcador de contenido 2">
            <a:extLst>
              <a:ext uri="{FF2B5EF4-FFF2-40B4-BE49-F238E27FC236}">
                <a16:creationId xmlns:a16="http://schemas.microsoft.com/office/drawing/2014/main" id="{0C8ED57F-B122-C243-9E7A-2EDDD5558270}"/>
              </a:ext>
            </a:extLst>
          </p:cNvPr>
          <p:cNvSpPr>
            <a:spLocks noGrp="1"/>
          </p:cNvSpPr>
          <p:nvPr>
            <p:ph idx="1"/>
          </p:nvPr>
        </p:nvSpPr>
        <p:spPr>
          <a:xfrm>
            <a:off x="300624" y="1825625"/>
            <a:ext cx="10458815" cy="3710879"/>
          </a:xfrm>
        </p:spPr>
        <p:txBody>
          <a:bodyPr>
            <a:normAutofit/>
          </a:bodyPr>
          <a:lstStyle>
            <a:lvl1pPr>
              <a:defRPr sz="2400">
                <a:solidFill>
                  <a:srgbClr val="7E8592"/>
                </a:solidFill>
                <a:latin typeface="Montserrat" pitchFamily="2" charset="77"/>
              </a:defRPr>
            </a:lvl1pPr>
            <a:lvl2pPr>
              <a:defRPr sz="2000">
                <a:solidFill>
                  <a:srgbClr val="7E8592"/>
                </a:solidFill>
                <a:latin typeface="Montserrat" pitchFamily="2" charset="77"/>
              </a:defRPr>
            </a:lvl2pPr>
            <a:lvl3pPr>
              <a:defRPr sz="1800">
                <a:solidFill>
                  <a:srgbClr val="7E8592"/>
                </a:solidFill>
                <a:latin typeface="Montserrat" pitchFamily="2" charset="77"/>
              </a:defRPr>
            </a:lvl3pPr>
            <a:lvl4pPr>
              <a:defRPr sz="1600">
                <a:solidFill>
                  <a:srgbClr val="7E8592"/>
                </a:solidFill>
                <a:latin typeface="Montserrat" pitchFamily="2" charset="77"/>
              </a:defRPr>
            </a:lvl4pPr>
            <a:lvl5pPr>
              <a:defRPr sz="1600">
                <a:solidFill>
                  <a:srgbClr val="7E8592"/>
                </a:solidFill>
                <a:latin typeface="Montserrat" pitchFamily="2" charset="77"/>
              </a:defRPr>
            </a:lvl5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629137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ítulo y objetos">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E2728B-2E44-1449-8B82-386B03A39A58}"/>
              </a:ext>
            </a:extLst>
          </p:cNvPr>
          <p:cNvSpPr>
            <a:spLocks noGrp="1"/>
          </p:cNvSpPr>
          <p:nvPr>
            <p:ph type="title"/>
          </p:nvPr>
        </p:nvSpPr>
        <p:spPr>
          <a:xfrm>
            <a:off x="359080" y="1509386"/>
            <a:ext cx="11473840" cy="688932"/>
          </a:xfrm>
        </p:spPr>
        <p:txBody>
          <a:bodyPr>
            <a:normAutofit/>
          </a:bodyPr>
          <a:lstStyle>
            <a:lvl1pPr algn="ctr">
              <a:defRPr sz="2800" b="0">
                <a:solidFill>
                  <a:schemeClr val="bg1"/>
                </a:solidFill>
                <a:latin typeface="Montserrat" pitchFamily="2" charset="77"/>
              </a:defRPr>
            </a:lvl1pPr>
          </a:lstStyle>
          <a:p>
            <a:r>
              <a:rPr lang="es-MX" dirty="0"/>
              <a:t>Haz clic para modificar el estilo de título del patrón</a:t>
            </a:r>
          </a:p>
        </p:txBody>
      </p:sp>
      <p:sp>
        <p:nvSpPr>
          <p:cNvPr id="3" name="Marcador de contenido 2">
            <a:extLst>
              <a:ext uri="{FF2B5EF4-FFF2-40B4-BE49-F238E27FC236}">
                <a16:creationId xmlns:a16="http://schemas.microsoft.com/office/drawing/2014/main" id="{0C8ED57F-B122-C243-9E7A-2EDDD5558270}"/>
              </a:ext>
            </a:extLst>
          </p:cNvPr>
          <p:cNvSpPr>
            <a:spLocks noGrp="1"/>
          </p:cNvSpPr>
          <p:nvPr>
            <p:ph idx="1"/>
          </p:nvPr>
        </p:nvSpPr>
        <p:spPr>
          <a:xfrm>
            <a:off x="359080" y="3541691"/>
            <a:ext cx="11473841" cy="2168229"/>
          </a:xfrm>
        </p:spPr>
        <p:txBody>
          <a:bodyPr>
            <a:normAutofit/>
          </a:bodyPr>
          <a:lstStyle>
            <a:lvl1pPr>
              <a:defRPr sz="2400">
                <a:solidFill>
                  <a:srgbClr val="7E8592"/>
                </a:solidFill>
                <a:latin typeface="Montserrat" pitchFamily="2" charset="77"/>
              </a:defRPr>
            </a:lvl1pPr>
            <a:lvl2pPr>
              <a:defRPr sz="2000">
                <a:solidFill>
                  <a:srgbClr val="7E8592"/>
                </a:solidFill>
                <a:latin typeface="Montserrat" pitchFamily="2" charset="77"/>
              </a:defRPr>
            </a:lvl2pPr>
            <a:lvl3pPr>
              <a:defRPr sz="1800">
                <a:solidFill>
                  <a:srgbClr val="7E8592"/>
                </a:solidFill>
                <a:latin typeface="Montserrat" pitchFamily="2" charset="77"/>
              </a:defRPr>
            </a:lvl3pPr>
            <a:lvl4pPr>
              <a:defRPr sz="1600">
                <a:solidFill>
                  <a:srgbClr val="7E8592"/>
                </a:solidFill>
                <a:latin typeface="Montserrat" pitchFamily="2" charset="77"/>
              </a:defRPr>
            </a:lvl4pPr>
            <a:lvl5pPr>
              <a:defRPr sz="1600">
                <a:solidFill>
                  <a:srgbClr val="7E8592"/>
                </a:solidFill>
                <a:latin typeface="Montserrat" pitchFamily="2" charset="77"/>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371820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ítulo y objetos">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C8ED57F-B122-C243-9E7A-2EDDD5558270}"/>
              </a:ext>
            </a:extLst>
          </p:cNvPr>
          <p:cNvSpPr>
            <a:spLocks noGrp="1"/>
          </p:cNvSpPr>
          <p:nvPr>
            <p:ph idx="1"/>
          </p:nvPr>
        </p:nvSpPr>
        <p:spPr>
          <a:xfrm>
            <a:off x="315238" y="1310640"/>
            <a:ext cx="11561524" cy="2905760"/>
          </a:xfrm>
        </p:spPr>
        <p:txBody>
          <a:bodyPr>
            <a:normAutofit/>
          </a:bodyPr>
          <a:lstStyle>
            <a:lvl1pPr>
              <a:defRPr sz="2400">
                <a:solidFill>
                  <a:srgbClr val="7E8592"/>
                </a:solidFill>
                <a:latin typeface="Montserrat" pitchFamily="2" charset="77"/>
              </a:defRPr>
            </a:lvl1pPr>
            <a:lvl2pPr>
              <a:defRPr sz="2000">
                <a:solidFill>
                  <a:srgbClr val="7E8592"/>
                </a:solidFill>
                <a:latin typeface="Montserrat" pitchFamily="2" charset="77"/>
              </a:defRPr>
            </a:lvl2pPr>
            <a:lvl3pPr>
              <a:defRPr sz="1800">
                <a:solidFill>
                  <a:srgbClr val="7E8592"/>
                </a:solidFill>
                <a:latin typeface="Montserrat" pitchFamily="2" charset="77"/>
              </a:defRPr>
            </a:lvl3pPr>
            <a:lvl4pPr>
              <a:defRPr sz="1600">
                <a:solidFill>
                  <a:srgbClr val="7E8592"/>
                </a:solidFill>
                <a:latin typeface="Montserrat" pitchFamily="2" charset="77"/>
              </a:defRPr>
            </a:lvl4pPr>
            <a:lvl5pPr>
              <a:defRPr sz="1600">
                <a:solidFill>
                  <a:srgbClr val="7E8592"/>
                </a:solidFill>
                <a:latin typeface="Montserrat" pitchFamily="2" charset="77"/>
              </a:defRPr>
            </a:lvl5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5" name="Título 4">
            <a:extLst>
              <a:ext uri="{FF2B5EF4-FFF2-40B4-BE49-F238E27FC236}">
                <a16:creationId xmlns:a16="http://schemas.microsoft.com/office/drawing/2014/main" id="{4A6B50D8-710D-3844-A7A7-BBF4939EC032}"/>
              </a:ext>
            </a:extLst>
          </p:cNvPr>
          <p:cNvSpPr>
            <a:spLocks noGrp="1"/>
          </p:cNvSpPr>
          <p:nvPr>
            <p:ph type="title"/>
          </p:nvPr>
        </p:nvSpPr>
        <p:spPr>
          <a:xfrm>
            <a:off x="315238" y="4884578"/>
            <a:ext cx="11561524" cy="1526382"/>
          </a:xfrm>
        </p:spPr>
        <p:txBody>
          <a:bodyPr>
            <a:normAutofit/>
          </a:bodyPr>
          <a:lstStyle>
            <a:lvl1pPr algn="ctr">
              <a:defRPr lang="es-MX" sz="2800" b="0" kern="1200" dirty="0">
                <a:solidFill>
                  <a:schemeClr val="bg1"/>
                </a:solidFill>
                <a:latin typeface="Montserrat" pitchFamily="2" charset="77"/>
                <a:ea typeface="+mj-ea"/>
                <a:cs typeface="+mj-cs"/>
              </a:defRPr>
            </a:lvl1pPr>
          </a:lstStyle>
          <a:p>
            <a:r>
              <a:rPr lang="es-MX" dirty="0"/>
              <a:t>Haz clic para modificar el estilo de título del patrón</a:t>
            </a:r>
          </a:p>
        </p:txBody>
      </p:sp>
    </p:spTree>
    <p:extLst>
      <p:ext uri="{BB962C8B-B14F-4D97-AF65-F5344CB8AC3E}">
        <p14:creationId xmlns:p14="http://schemas.microsoft.com/office/powerpoint/2010/main" val="102701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ítulo y objetos">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C8ED57F-B122-C243-9E7A-2EDDD5558270}"/>
              </a:ext>
            </a:extLst>
          </p:cNvPr>
          <p:cNvSpPr>
            <a:spLocks noGrp="1"/>
          </p:cNvSpPr>
          <p:nvPr>
            <p:ph idx="1"/>
          </p:nvPr>
        </p:nvSpPr>
        <p:spPr>
          <a:xfrm>
            <a:off x="300624" y="1320800"/>
            <a:ext cx="11561524" cy="5054948"/>
          </a:xfrm>
        </p:spPr>
        <p:txBody>
          <a:bodyPr>
            <a:normAutofit/>
          </a:bodyPr>
          <a:lstStyle>
            <a:lvl1pPr>
              <a:defRPr sz="2400">
                <a:solidFill>
                  <a:schemeClr val="bg1"/>
                </a:solidFill>
                <a:latin typeface="Montserrat" pitchFamily="2" charset="77"/>
              </a:defRPr>
            </a:lvl1pPr>
            <a:lvl2pPr>
              <a:defRPr sz="2000">
                <a:solidFill>
                  <a:schemeClr val="bg1"/>
                </a:solidFill>
                <a:latin typeface="Montserrat" pitchFamily="2" charset="77"/>
              </a:defRPr>
            </a:lvl2pPr>
            <a:lvl3pPr>
              <a:defRPr sz="1800">
                <a:solidFill>
                  <a:schemeClr val="bg1"/>
                </a:solidFill>
                <a:latin typeface="Montserrat" pitchFamily="2" charset="77"/>
              </a:defRPr>
            </a:lvl3pPr>
            <a:lvl4pPr>
              <a:defRPr sz="1600">
                <a:solidFill>
                  <a:schemeClr val="bg1"/>
                </a:solidFill>
                <a:latin typeface="Montserrat" pitchFamily="2" charset="77"/>
              </a:defRPr>
            </a:lvl4pPr>
            <a:lvl5pPr>
              <a:defRPr sz="1600">
                <a:solidFill>
                  <a:schemeClr val="bg1"/>
                </a:solidFill>
                <a:latin typeface="Montserrat" pitchFamily="2" charset="77"/>
              </a:defRPr>
            </a:lvl5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1238830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5E018BF-D390-CB45-9B65-BC235748F9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EBF0E5BA-D58A-724A-B3C2-12AB13A96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DD5A37E3-07D7-CB4D-9F4F-8D49DD7C02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DABFC-A300-E045-94E2-170C88F66740}" type="datetimeFigureOut">
              <a:rPr lang="es-MX" smtClean="0"/>
              <a:t>27/02/2023</a:t>
            </a:fld>
            <a:endParaRPr lang="es-MX"/>
          </a:p>
        </p:txBody>
      </p:sp>
      <p:sp>
        <p:nvSpPr>
          <p:cNvPr id="5" name="Marcador de pie de página 4">
            <a:extLst>
              <a:ext uri="{FF2B5EF4-FFF2-40B4-BE49-F238E27FC236}">
                <a16:creationId xmlns:a16="http://schemas.microsoft.com/office/drawing/2014/main" id="{4FA95C5D-115F-FC49-A5EC-837D4AA392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1243F58B-99B9-4B4C-A197-0CA3FAC7C6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C1B2B-D219-0E41-891B-704B8DA63DCA}" type="slidenum">
              <a:rPr lang="es-MX" smtClean="0"/>
              <a:t>‹Nº›</a:t>
            </a:fld>
            <a:endParaRPr lang="es-MX"/>
          </a:p>
        </p:txBody>
      </p:sp>
    </p:spTree>
    <p:extLst>
      <p:ext uri="{BB962C8B-B14F-4D97-AF65-F5344CB8AC3E}">
        <p14:creationId xmlns:p14="http://schemas.microsoft.com/office/powerpoint/2010/main" val="198922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7" r:id="rId5"/>
    <p:sldLayoutId id="2147483663" r:id="rId6"/>
    <p:sldLayoutId id="2147483664" r:id="rId7"/>
    <p:sldLayoutId id="2147483665" r:id="rId8"/>
    <p:sldLayoutId id="2147483666" r:id="rId9"/>
    <p:sldLayoutId id="2147483668" r:id="rId10"/>
    <p:sldLayoutId id="21474836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ABEB0-D074-044D-A342-5531C6586F80}"/>
              </a:ext>
            </a:extLst>
          </p:cNvPr>
          <p:cNvSpPr>
            <a:spLocks noGrp="1"/>
          </p:cNvSpPr>
          <p:nvPr>
            <p:ph type="title"/>
          </p:nvPr>
        </p:nvSpPr>
        <p:spPr>
          <a:xfrm>
            <a:off x="735330" y="4784725"/>
            <a:ext cx="10515600" cy="1325563"/>
          </a:xfrm>
        </p:spPr>
        <p:txBody>
          <a:bodyPr>
            <a:normAutofit fontScale="90000"/>
          </a:bodyPr>
          <a:lstStyle/>
          <a:p>
            <a:pPr algn="ctr"/>
            <a:r>
              <a:rPr lang="es-ES" dirty="0"/>
              <a:t>Guía para la eliminación de información del SIPOT que cumplió con los plazos de conservación establecidos en los Lineamientos Técnicos Generales.</a:t>
            </a:r>
            <a:endParaRPr lang="es-MX" dirty="0"/>
          </a:p>
        </p:txBody>
      </p:sp>
      <p:pic>
        <p:nvPicPr>
          <p:cNvPr id="1026" name="Picture 2" descr="sisai">
            <a:extLst>
              <a:ext uri="{FF2B5EF4-FFF2-40B4-BE49-F238E27FC236}">
                <a16:creationId xmlns:a16="http://schemas.microsoft.com/office/drawing/2014/main" id="{2F5597F2-CE0A-4A73-B7FA-8CBA7A295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1390" y="1826749"/>
            <a:ext cx="3581400" cy="180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371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66F212-4DF3-49BB-82CC-6305DB67E37C}"/>
              </a:ext>
            </a:extLst>
          </p:cNvPr>
          <p:cNvSpPr>
            <a:spLocks noGrp="1"/>
          </p:cNvSpPr>
          <p:nvPr>
            <p:ph type="title"/>
          </p:nvPr>
        </p:nvSpPr>
        <p:spPr/>
        <p:txBody>
          <a:bodyPr>
            <a:normAutofit fontScale="90000"/>
          </a:bodyPr>
          <a:lstStyle/>
          <a:p>
            <a:br>
              <a:rPr lang="es-MX" sz="2000" dirty="0">
                <a:latin typeface="+mn-lt"/>
              </a:rPr>
            </a:br>
            <a:br>
              <a:rPr lang="es-MX" sz="2000" dirty="0">
                <a:latin typeface="+mn-lt"/>
              </a:rPr>
            </a:br>
            <a:r>
              <a:rPr lang="es-MX" sz="2200" dirty="0">
                <a:latin typeface="+mn-lt"/>
              </a:rPr>
              <a:t>Procedimiento</a:t>
            </a:r>
            <a:endParaRPr lang="es-MX" sz="2000" dirty="0">
              <a:latin typeface="+mn-lt"/>
            </a:endParaRPr>
          </a:p>
        </p:txBody>
      </p:sp>
      <p:sp>
        <p:nvSpPr>
          <p:cNvPr id="3" name="Marcador de contenido 2">
            <a:extLst>
              <a:ext uri="{FF2B5EF4-FFF2-40B4-BE49-F238E27FC236}">
                <a16:creationId xmlns:a16="http://schemas.microsoft.com/office/drawing/2014/main" id="{713DD4C8-6C16-459D-B9B1-08B11323C50A}"/>
              </a:ext>
            </a:extLst>
          </p:cNvPr>
          <p:cNvSpPr>
            <a:spLocks noGrp="1"/>
          </p:cNvSpPr>
          <p:nvPr>
            <p:ph idx="1"/>
          </p:nvPr>
        </p:nvSpPr>
        <p:spPr/>
        <p:txBody>
          <a:bodyPr>
            <a:normAutofit/>
          </a:bodyPr>
          <a:lstStyle/>
          <a:p>
            <a:pPr algn="just"/>
            <a:r>
              <a:rPr lang="es-ES" sz="2000" dirty="0">
                <a:solidFill>
                  <a:srgbClr val="000000"/>
                </a:solidFill>
                <a:latin typeface="Calibri" panose="020F0502020204030204" pitchFamily="34" charset="0"/>
              </a:rPr>
              <a:t>E</a:t>
            </a:r>
            <a:r>
              <a:rPr lang="es-ES" sz="2000" b="0" i="0" u="none" strike="noStrike" baseline="0" dirty="0">
                <a:solidFill>
                  <a:srgbClr val="000000"/>
                </a:solidFill>
                <a:latin typeface="Calibri" panose="020F0502020204030204" pitchFamily="34" charset="0"/>
              </a:rPr>
              <a:t>l sistema notificará vía correo electrónico cuando el archivo esté listo para descargarse mediante un enlace de descarga. Es importante tomar en cuenta que el archivo sólo estará disponible por 24 horas, por lo que se sugiere descargarlo antes de que concluya su vigencia</a:t>
            </a:r>
            <a:r>
              <a:rPr lang="es-ES" sz="2000" dirty="0">
                <a:solidFill>
                  <a:srgbClr val="000000"/>
                </a:solidFill>
                <a:latin typeface="Calibri" panose="020F0502020204030204" pitchFamily="34" charset="0"/>
              </a:rPr>
              <a:t>. De lo contrario perderá la información si se realiza la eliminación.</a:t>
            </a:r>
            <a:endParaRPr lang="es-MX" sz="2800" dirty="0"/>
          </a:p>
        </p:txBody>
      </p:sp>
      <p:pic>
        <p:nvPicPr>
          <p:cNvPr id="4" name="Imagen 3">
            <a:extLst>
              <a:ext uri="{FF2B5EF4-FFF2-40B4-BE49-F238E27FC236}">
                <a16:creationId xmlns:a16="http://schemas.microsoft.com/office/drawing/2014/main" id="{426BBD14-6A5B-4ED0-A147-31B302FFCC1A}"/>
              </a:ext>
            </a:extLst>
          </p:cNvPr>
          <p:cNvPicPr>
            <a:picLocks noChangeAspect="1"/>
          </p:cNvPicPr>
          <p:nvPr/>
        </p:nvPicPr>
        <p:blipFill>
          <a:blip r:embed="rId2"/>
          <a:stretch>
            <a:fillRect/>
          </a:stretch>
        </p:blipFill>
        <p:spPr>
          <a:xfrm>
            <a:off x="2112103" y="2356552"/>
            <a:ext cx="7967794" cy="3355317"/>
          </a:xfrm>
          <a:prstGeom prst="rect">
            <a:avLst/>
          </a:prstGeom>
        </p:spPr>
      </p:pic>
      <p:sp>
        <p:nvSpPr>
          <p:cNvPr id="5" name="Diagrama de flujo: proceso 4">
            <a:extLst>
              <a:ext uri="{FF2B5EF4-FFF2-40B4-BE49-F238E27FC236}">
                <a16:creationId xmlns:a16="http://schemas.microsoft.com/office/drawing/2014/main" id="{A85FDE40-3294-4AD5-879B-45735B34CCA2}"/>
              </a:ext>
            </a:extLst>
          </p:cNvPr>
          <p:cNvSpPr/>
          <p:nvPr/>
        </p:nvSpPr>
        <p:spPr>
          <a:xfrm>
            <a:off x="2306413" y="2465158"/>
            <a:ext cx="6997607" cy="411480"/>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Flecha: a la derecha 5">
            <a:extLst>
              <a:ext uri="{FF2B5EF4-FFF2-40B4-BE49-F238E27FC236}">
                <a16:creationId xmlns:a16="http://schemas.microsoft.com/office/drawing/2014/main" id="{66E570A9-E4F6-4998-95A5-266E98B92565}"/>
              </a:ext>
            </a:extLst>
          </p:cNvPr>
          <p:cNvSpPr/>
          <p:nvPr/>
        </p:nvSpPr>
        <p:spPr>
          <a:xfrm>
            <a:off x="1277713" y="4227384"/>
            <a:ext cx="834390" cy="498908"/>
          </a:xfrm>
          <a:prstGeom prst="rightArrow">
            <a:avLst/>
          </a:prstGeom>
          <a:solidFill>
            <a:srgbClr val="E118F0"/>
          </a:solidFill>
          <a:ln>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946877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57F98D-F742-4269-9E45-56B38AC1EBAB}"/>
              </a:ext>
            </a:extLst>
          </p:cNvPr>
          <p:cNvSpPr>
            <a:spLocks noGrp="1"/>
          </p:cNvSpPr>
          <p:nvPr>
            <p:ph type="title"/>
          </p:nvPr>
        </p:nvSpPr>
        <p:spPr/>
        <p:txBody>
          <a:bodyPr>
            <a:normAutofit fontScale="90000"/>
          </a:bodyPr>
          <a:lstStyle/>
          <a:p>
            <a:br>
              <a:rPr lang="es-ES" sz="2000" dirty="0"/>
            </a:br>
            <a:br>
              <a:rPr lang="es-ES" sz="2000" dirty="0"/>
            </a:br>
            <a:r>
              <a:rPr lang="es-ES" sz="2700" dirty="0">
                <a:latin typeface="+mn-lt"/>
              </a:rPr>
              <a:t>1.2 Respaldo mediante el menú” “Administración de Información”</a:t>
            </a:r>
            <a:br>
              <a:rPr lang="es-ES" sz="2000" dirty="0">
                <a:latin typeface="+mn-lt"/>
              </a:rPr>
            </a:br>
            <a:r>
              <a:rPr lang="es-ES" sz="2200" dirty="0">
                <a:latin typeface="+mn-lt"/>
              </a:rPr>
              <a:t>Datos que debemos conocer para realizar el respaldo de la información: </a:t>
            </a:r>
            <a:br>
              <a:rPr lang="es-ES" dirty="0"/>
            </a:br>
            <a:endParaRPr lang="es-MX" dirty="0"/>
          </a:p>
        </p:txBody>
      </p:sp>
      <p:sp>
        <p:nvSpPr>
          <p:cNvPr id="3" name="Marcador de contenido 2">
            <a:extLst>
              <a:ext uri="{FF2B5EF4-FFF2-40B4-BE49-F238E27FC236}">
                <a16:creationId xmlns:a16="http://schemas.microsoft.com/office/drawing/2014/main" id="{8C3F2DE3-DAA1-419B-8F45-C05A146AECE8}"/>
              </a:ext>
            </a:extLst>
          </p:cNvPr>
          <p:cNvSpPr>
            <a:spLocks noGrp="1"/>
          </p:cNvSpPr>
          <p:nvPr>
            <p:ph idx="1"/>
          </p:nvPr>
        </p:nvSpPr>
        <p:spPr/>
        <p:txBody>
          <a:bodyPr>
            <a:normAutofit/>
          </a:bodyPr>
          <a:lstStyle/>
          <a:p>
            <a:pPr marL="0" indent="0" algn="just">
              <a:buNone/>
            </a:pPr>
            <a:endParaRPr lang="es-ES" b="0" i="0" u="none" strike="noStrike" baseline="0" dirty="0">
              <a:solidFill>
                <a:srgbClr val="000000"/>
              </a:solidFill>
              <a:latin typeface="Calibri" panose="020F0502020204030204" pitchFamily="34" charset="0"/>
            </a:endParaRPr>
          </a:p>
          <a:p>
            <a:pPr marL="0" indent="0" algn="just">
              <a:buNone/>
            </a:pPr>
            <a:r>
              <a:rPr lang="es-ES" b="0" i="0" u="none" strike="noStrike" baseline="0" dirty="0">
                <a:solidFill>
                  <a:srgbClr val="000000"/>
                </a:solidFill>
                <a:latin typeface="Calibri" panose="020F0502020204030204" pitchFamily="34" charset="0"/>
              </a:rPr>
              <a:t>a) Nombre de la </a:t>
            </a:r>
            <a:r>
              <a:rPr lang="es-ES" b="1" i="0" u="none" strike="noStrike" baseline="0" dirty="0">
                <a:solidFill>
                  <a:srgbClr val="000000"/>
                </a:solidFill>
                <a:latin typeface="Calibri" panose="020F0502020204030204" pitchFamily="34" charset="0"/>
              </a:rPr>
              <a:t>Normatividad </a:t>
            </a:r>
            <a:r>
              <a:rPr lang="es-ES" b="0" i="0" u="none" strike="noStrike" baseline="0" dirty="0">
                <a:solidFill>
                  <a:srgbClr val="000000"/>
                </a:solidFill>
                <a:latin typeface="Calibri" panose="020F0502020204030204" pitchFamily="34" charset="0"/>
              </a:rPr>
              <a:t>en la que se encuentra la información que se desea respaldar. </a:t>
            </a:r>
            <a:endParaRPr lang="es-MX" b="0" i="0" u="none" strike="noStrike" baseline="0" dirty="0">
              <a:solidFill>
                <a:srgbClr val="000000"/>
              </a:solidFill>
              <a:latin typeface="Calibri" panose="020F0502020204030204" pitchFamily="34" charset="0"/>
            </a:endParaRPr>
          </a:p>
          <a:p>
            <a:pPr marL="0" indent="0" algn="just">
              <a:buNone/>
            </a:pPr>
            <a:r>
              <a:rPr lang="es-ES" b="0" i="0" u="none" strike="noStrike" baseline="0" dirty="0">
                <a:solidFill>
                  <a:srgbClr val="000000"/>
                </a:solidFill>
                <a:latin typeface="Calibri" panose="020F0502020204030204" pitchFamily="34" charset="0"/>
              </a:rPr>
              <a:t>b) Para el caso en el que el Administrador del Sujeto Obligado sea quien realice el respaldo, deberá conocer el </a:t>
            </a:r>
            <a:r>
              <a:rPr lang="es-ES" b="1" i="0" u="none" strike="noStrike" baseline="0" dirty="0">
                <a:solidFill>
                  <a:srgbClr val="000000"/>
                </a:solidFill>
                <a:latin typeface="Calibri" panose="020F0502020204030204" pitchFamily="34" charset="0"/>
              </a:rPr>
              <a:t>Nombre de la Unidad Administrativa y usuario </a:t>
            </a:r>
            <a:r>
              <a:rPr lang="es-ES" b="0" i="0" u="none" strike="noStrike" baseline="0" dirty="0">
                <a:solidFill>
                  <a:srgbClr val="000000"/>
                </a:solidFill>
                <a:latin typeface="Calibri" panose="020F0502020204030204" pitchFamily="34" charset="0"/>
              </a:rPr>
              <a:t>de los cuales respaldará la información. Para el caso de los Administradores de las unidades administrativas estos datos se mostrarán pre llenados ingresando desde sus cuentas. </a:t>
            </a:r>
          </a:p>
          <a:p>
            <a:pPr marL="0" indent="0" algn="just">
              <a:buNone/>
            </a:pPr>
            <a:r>
              <a:rPr lang="es-ES" b="0" i="0" u="none" strike="noStrike" baseline="0" dirty="0">
                <a:solidFill>
                  <a:srgbClr val="000000"/>
                </a:solidFill>
                <a:latin typeface="Calibri" panose="020F0502020204030204" pitchFamily="34" charset="0"/>
              </a:rPr>
              <a:t>c) Artículo, fracción, inciso, y/ o numeral del cual se respaldará la información y nombre del formato. </a:t>
            </a:r>
          </a:p>
          <a:p>
            <a:pPr marL="0" indent="0" algn="just">
              <a:buNone/>
            </a:pPr>
            <a:r>
              <a:rPr lang="es-ES" b="0" i="0" u="none" strike="noStrike" baseline="0" dirty="0">
                <a:solidFill>
                  <a:srgbClr val="000000"/>
                </a:solidFill>
                <a:latin typeface="Calibri" panose="020F0502020204030204" pitchFamily="34" charset="0"/>
              </a:rPr>
              <a:t>d) Periodo a descargar o, en su caso, datos que se utilizarán para filtrar la información y acotarla para su descarga. </a:t>
            </a:r>
          </a:p>
          <a:p>
            <a:endParaRPr lang="es-MX" dirty="0"/>
          </a:p>
        </p:txBody>
      </p:sp>
    </p:spTree>
    <p:extLst>
      <p:ext uri="{BB962C8B-B14F-4D97-AF65-F5344CB8AC3E}">
        <p14:creationId xmlns:p14="http://schemas.microsoft.com/office/powerpoint/2010/main" val="82885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CEB3A6-8672-471C-A53C-1548910DDCF3}"/>
              </a:ext>
            </a:extLst>
          </p:cNvPr>
          <p:cNvSpPr>
            <a:spLocks noGrp="1"/>
          </p:cNvSpPr>
          <p:nvPr>
            <p:ph type="title"/>
          </p:nvPr>
        </p:nvSpPr>
        <p:spPr/>
        <p:txBody>
          <a:bodyPr>
            <a:normAutofit fontScale="90000"/>
          </a:bodyPr>
          <a:lstStyle/>
          <a:p>
            <a:br>
              <a:rPr lang="es-ES" sz="2900" dirty="0">
                <a:latin typeface="Calibri" panose="020F0502020204030204" pitchFamily="34" charset="0"/>
              </a:rPr>
            </a:br>
            <a:r>
              <a:rPr lang="es-ES" sz="2200" dirty="0">
                <a:latin typeface="Calibri" panose="020F0502020204030204" pitchFamily="34" charset="0"/>
              </a:rPr>
              <a:t>Procedimiento</a:t>
            </a:r>
            <a:endParaRPr lang="es-MX" sz="2900" dirty="0">
              <a:latin typeface="Calibri" panose="020F0502020204030204" pitchFamily="34" charset="0"/>
            </a:endParaRPr>
          </a:p>
        </p:txBody>
      </p:sp>
      <p:sp>
        <p:nvSpPr>
          <p:cNvPr id="3" name="Marcador de contenido 2">
            <a:extLst>
              <a:ext uri="{FF2B5EF4-FFF2-40B4-BE49-F238E27FC236}">
                <a16:creationId xmlns:a16="http://schemas.microsoft.com/office/drawing/2014/main" id="{222D797A-1C3D-466C-B2E9-9367D6AE229A}"/>
              </a:ext>
            </a:extLst>
          </p:cNvPr>
          <p:cNvSpPr>
            <a:spLocks noGrp="1"/>
          </p:cNvSpPr>
          <p:nvPr>
            <p:ph idx="1"/>
          </p:nvPr>
        </p:nvSpPr>
        <p:spPr/>
        <p:txBody>
          <a:bodyPr>
            <a:normAutofit/>
          </a:bodyPr>
          <a:lstStyle/>
          <a:p>
            <a:pPr algn="just"/>
            <a:r>
              <a:rPr lang="es-ES" sz="2000" dirty="0">
                <a:solidFill>
                  <a:schemeClr val="tx1"/>
                </a:solidFill>
                <a:latin typeface="Calibri" panose="020F0502020204030204" pitchFamily="34" charset="0"/>
                <a:cs typeface="Calibri" panose="020F0502020204030204" pitchFamily="34" charset="0"/>
              </a:rPr>
              <a:t>Para realizar el respaldo de información desde el SIPOT deberás contar con el usuario y contraseña y lo podrás realizar desde cualquiera de los dos perfiles en el sistema: Administrador de Sujeto Obligado y/o Administrador de Unidad Administrativa, debido a que ambos perfiles tienen la opción de “Administración de Información”.</a:t>
            </a:r>
          </a:p>
          <a:p>
            <a:pPr algn="just"/>
            <a:endParaRPr lang="es-MX" sz="1800" dirty="0"/>
          </a:p>
          <a:p>
            <a:pPr algn="just"/>
            <a:endParaRPr lang="es-MX" sz="1800" dirty="0"/>
          </a:p>
        </p:txBody>
      </p:sp>
      <p:pic>
        <p:nvPicPr>
          <p:cNvPr id="4" name="Imagen 3">
            <a:extLst>
              <a:ext uri="{FF2B5EF4-FFF2-40B4-BE49-F238E27FC236}">
                <a16:creationId xmlns:a16="http://schemas.microsoft.com/office/drawing/2014/main" id="{00AA41F1-2F73-496B-A642-9E71BFB2ED2F}"/>
              </a:ext>
            </a:extLst>
          </p:cNvPr>
          <p:cNvPicPr>
            <a:picLocks noChangeAspect="1"/>
          </p:cNvPicPr>
          <p:nvPr/>
        </p:nvPicPr>
        <p:blipFill rotWithShape="1">
          <a:blip r:embed="rId2"/>
          <a:srcRect t="29290" r="4854" b="25005"/>
          <a:stretch/>
        </p:blipFill>
        <p:spPr bwMode="auto">
          <a:xfrm>
            <a:off x="3014662" y="2444750"/>
            <a:ext cx="6162675" cy="1665073"/>
          </a:xfrm>
          <a:prstGeom prst="rect">
            <a:avLst/>
          </a:prstGeom>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C416CA3C-F864-4D31-AF95-87CC9C5B91C8}"/>
              </a:ext>
            </a:extLst>
          </p:cNvPr>
          <p:cNvPicPr>
            <a:picLocks noChangeAspect="1"/>
          </p:cNvPicPr>
          <p:nvPr/>
        </p:nvPicPr>
        <p:blipFill rotWithShape="1">
          <a:blip r:embed="rId3"/>
          <a:srcRect l="724" t="24140" r="4775" b="40455"/>
          <a:stretch/>
        </p:blipFill>
        <p:spPr bwMode="auto">
          <a:xfrm>
            <a:off x="3014662" y="4413221"/>
            <a:ext cx="6162675" cy="1298648"/>
          </a:xfrm>
          <a:prstGeom prst="rect">
            <a:avLst/>
          </a:prstGeom>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28D80540-6D63-4656-B6E1-82D253F55B4E}"/>
              </a:ext>
            </a:extLst>
          </p:cNvPr>
          <p:cNvSpPr txBox="1"/>
          <p:nvPr/>
        </p:nvSpPr>
        <p:spPr>
          <a:xfrm>
            <a:off x="742950" y="2868930"/>
            <a:ext cx="2103120" cy="646331"/>
          </a:xfrm>
          <a:prstGeom prst="rect">
            <a:avLst/>
          </a:prstGeom>
          <a:noFill/>
        </p:spPr>
        <p:txBody>
          <a:bodyPr wrap="square" rtlCol="0">
            <a:spAutoFit/>
          </a:bodyPr>
          <a:lstStyle/>
          <a:p>
            <a:pPr algn="ctr"/>
            <a:r>
              <a:rPr lang="es-MX" dirty="0"/>
              <a:t>Administrador del Sujeto Obligado</a:t>
            </a:r>
          </a:p>
        </p:txBody>
      </p:sp>
      <p:sp>
        <p:nvSpPr>
          <p:cNvPr id="8" name="CuadroTexto 7">
            <a:extLst>
              <a:ext uri="{FF2B5EF4-FFF2-40B4-BE49-F238E27FC236}">
                <a16:creationId xmlns:a16="http://schemas.microsoft.com/office/drawing/2014/main" id="{80443AA9-4291-4E30-8986-741E877D336B}"/>
              </a:ext>
            </a:extLst>
          </p:cNvPr>
          <p:cNvSpPr txBox="1"/>
          <p:nvPr/>
        </p:nvSpPr>
        <p:spPr>
          <a:xfrm>
            <a:off x="834390" y="4537710"/>
            <a:ext cx="2011680" cy="923330"/>
          </a:xfrm>
          <a:prstGeom prst="rect">
            <a:avLst/>
          </a:prstGeom>
          <a:noFill/>
        </p:spPr>
        <p:txBody>
          <a:bodyPr wrap="square" rtlCol="0">
            <a:spAutoFit/>
          </a:bodyPr>
          <a:lstStyle/>
          <a:p>
            <a:pPr algn="ctr"/>
            <a:r>
              <a:rPr lang="es-MX" dirty="0"/>
              <a:t>Administrador de Unidad Administrativa</a:t>
            </a:r>
          </a:p>
        </p:txBody>
      </p:sp>
      <p:sp>
        <p:nvSpPr>
          <p:cNvPr id="10" name="Diagrama de flujo: proceso 9">
            <a:extLst>
              <a:ext uri="{FF2B5EF4-FFF2-40B4-BE49-F238E27FC236}">
                <a16:creationId xmlns:a16="http://schemas.microsoft.com/office/drawing/2014/main" id="{55E6C8EC-BF7F-48EB-B3E4-F791FF6A5754}"/>
              </a:ext>
            </a:extLst>
          </p:cNvPr>
          <p:cNvSpPr/>
          <p:nvPr/>
        </p:nvSpPr>
        <p:spPr>
          <a:xfrm>
            <a:off x="4013833" y="3433734"/>
            <a:ext cx="786767" cy="555336"/>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Diagrama de flujo: proceso 10">
            <a:extLst>
              <a:ext uri="{FF2B5EF4-FFF2-40B4-BE49-F238E27FC236}">
                <a16:creationId xmlns:a16="http://schemas.microsoft.com/office/drawing/2014/main" id="{2816D899-532A-4379-B964-1ED4EA8FF4C3}"/>
              </a:ext>
            </a:extLst>
          </p:cNvPr>
          <p:cNvSpPr/>
          <p:nvPr/>
        </p:nvSpPr>
        <p:spPr>
          <a:xfrm>
            <a:off x="3133723" y="5176275"/>
            <a:ext cx="880110" cy="535593"/>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8607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3EE9B-87FF-4EF5-B931-F2A91DCA19C6}"/>
              </a:ext>
            </a:extLst>
          </p:cNvPr>
          <p:cNvSpPr>
            <a:spLocks noGrp="1"/>
          </p:cNvSpPr>
          <p:nvPr>
            <p:ph type="title"/>
          </p:nvPr>
        </p:nvSpPr>
        <p:spPr/>
        <p:txBody>
          <a:bodyPr>
            <a:normAutofit fontScale="90000"/>
          </a:bodyPr>
          <a:lstStyle/>
          <a:p>
            <a:br>
              <a:rPr lang="es-ES" sz="1800" dirty="0">
                <a:latin typeface="Calibri" panose="020F0502020204030204" pitchFamily="34" charset="0"/>
              </a:rPr>
            </a:br>
            <a:br>
              <a:rPr lang="es-ES" sz="1800" dirty="0">
                <a:latin typeface="Calibri" panose="020F0502020204030204" pitchFamily="34" charset="0"/>
              </a:rPr>
            </a:br>
            <a:r>
              <a:rPr lang="es-ES" sz="2200" dirty="0">
                <a:latin typeface="Calibri" panose="020F0502020204030204" pitchFamily="34" charset="0"/>
              </a:rPr>
              <a:t>Procedimiento</a:t>
            </a:r>
            <a:endParaRPr lang="es-MX" sz="1800" dirty="0"/>
          </a:p>
        </p:txBody>
      </p:sp>
      <p:sp>
        <p:nvSpPr>
          <p:cNvPr id="3" name="Marcador de contenido 2">
            <a:extLst>
              <a:ext uri="{FF2B5EF4-FFF2-40B4-BE49-F238E27FC236}">
                <a16:creationId xmlns:a16="http://schemas.microsoft.com/office/drawing/2014/main" id="{DE51ACEC-554D-4AAF-9782-846482323A74}"/>
              </a:ext>
            </a:extLst>
          </p:cNvPr>
          <p:cNvSpPr>
            <a:spLocks noGrp="1"/>
          </p:cNvSpPr>
          <p:nvPr>
            <p:ph idx="1"/>
          </p:nvPr>
        </p:nvSpPr>
        <p:spPr/>
        <p:txBody>
          <a:bodyPr/>
          <a:lstStyle/>
          <a:p>
            <a:pPr algn="just"/>
            <a:r>
              <a:rPr lang="es-ES" sz="2000" b="0" i="0" u="none" strike="noStrike" baseline="0" dirty="0">
                <a:solidFill>
                  <a:srgbClr val="000000"/>
                </a:solidFill>
                <a:latin typeface="Calibri" panose="020F0502020204030204" pitchFamily="34" charset="0"/>
              </a:rPr>
              <a:t>Una vez que el usuario ingresa a la cuenta correspondiente, se debe seleccionar la opción </a:t>
            </a:r>
            <a:r>
              <a:rPr lang="es-ES" sz="2000" b="1" i="0" u="none" strike="noStrike" baseline="0" dirty="0">
                <a:solidFill>
                  <a:srgbClr val="000000"/>
                </a:solidFill>
                <a:latin typeface="Calibri" panose="020F0502020204030204" pitchFamily="34" charset="0"/>
              </a:rPr>
              <a:t>Carga de información </a:t>
            </a:r>
            <a:r>
              <a:rPr lang="es-ES" sz="2000" b="0" i="0" u="none" strike="noStrike" baseline="0" dirty="0" err="1">
                <a:solidFill>
                  <a:srgbClr val="000000"/>
                </a:solidFill>
                <a:latin typeface="Calibri" panose="020F0502020204030204" pitchFamily="34" charset="0"/>
              </a:rPr>
              <a:t>yposteriormente</a:t>
            </a:r>
            <a:r>
              <a:rPr lang="es-ES" sz="2000" b="0" i="0" u="none" strike="noStrike" baseline="0" dirty="0">
                <a:solidFill>
                  <a:srgbClr val="000000"/>
                </a:solidFill>
                <a:latin typeface="Calibri" panose="020F0502020204030204" pitchFamily="34" charset="0"/>
              </a:rPr>
              <a:t>, </a:t>
            </a:r>
            <a:r>
              <a:rPr lang="es-ES" sz="2000" b="1" i="0" u="none" strike="noStrike" baseline="0" dirty="0">
                <a:solidFill>
                  <a:srgbClr val="000000"/>
                </a:solidFill>
                <a:latin typeface="Calibri" panose="020F0502020204030204" pitchFamily="34" charset="0"/>
              </a:rPr>
              <a:t>Administración de información.</a:t>
            </a:r>
            <a:endParaRPr lang="es-MX" dirty="0"/>
          </a:p>
        </p:txBody>
      </p:sp>
      <p:pic>
        <p:nvPicPr>
          <p:cNvPr id="4" name="Imagen 3">
            <a:extLst>
              <a:ext uri="{FF2B5EF4-FFF2-40B4-BE49-F238E27FC236}">
                <a16:creationId xmlns:a16="http://schemas.microsoft.com/office/drawing/2014/main" id="{8C22855A-FCDA-485E-960C-EB152252CD05}"/>
              </a:ext>
            </a:extLst>
          </p:cNvPr>
          <p:cNvPicPr>
            <a:picLocks noChangeAspect="1"/>
          </p:cNvPicPr>
          <p:nvPr/>
        </p:nvPicPr>
        <p:blipFill rotWithShape="1">
          <a:blip r:embed="rId2"/>
          <a:srcRect t="30333" b="42667"/>
          <a:stretch/>
        </p:blipFill>
        <p:spPr>
          <a:xfrm>
            <a:off x="2580016" y="2205990"/>
            <a:ext cx="7031968" cy="1851660"/>
          </a:xfrm>
          <a:prstGeom prst="rect">
            <a:avLst/>
          </a:prstGeom>
        </p:spPr>
      </p:pic>
      <p:pic>
        <p:nvPicPr>
          <p:cNvPr id="6" name="Imagen 5">
            <a:extLst>
              <a:ext uri="{FF2B5EF4-FFF2-40B4-BE49-F238E27FC236}">
                <a16:creationId xmlns:a16="http://schemas.microsoft.com/office/drawing/2014/main" id="{90633223-8EDF-4192-969F-811FF76C93C3}"/>
              </a:ext>
            </a:extLst>
          </p:cNvPr>
          <p:cNvPicPr>
            <a:picLocks noChangeAspect="1"/>
          </p:cNvPicPr>
          <p:nvPr/>
        </p:nvPicPr>
        <p:blipFill rotWithShape="1">
          <a:blip r:embed="rId3"/>
          <a:srcRect t="30833" b="45333"/>
          <a:stretch/>
        </p:blipFill>
        <p:spPr>
          <a:xfrm>
            <a:off x="2580016" y="4057650"/>
            <a:ext cx="7031968" cy="1634490"/>
          </a:xfrm>
          <a:prstGeom prst="rect">
            <a:avLst/>
          </a:prstGeom>
        </p:spPr>
      </p:pic>
      <p:sp>
        <p:nvSpPr>
          <p:cNvPr id="7" name="CuadroTexto 6">
            <a:extLst>
              <a:ext uri="{FF2B5EF4-FFF2-40B4-BE49-F238E27FC236}">
                <a16:creationId xmlns:a16="http://schemas.microsoft.com/office/drawing/2014/main" id="{EE8D7FDE-41B8-4FB0-9885-9E34047F9642}"/>
              </a:ext>
            </a:extLst>
          </p:cNvPr>
          <p:cNvSpPr txBox="1"/>
          <p:nvPr/>
        </p:nvSpPr>
        <p:spPr>
          <a:xfrm>
            <a:off x="476896" y="2808655"/>
            <a:ext cx="2103120" cy="646331"/>
          </a:xfrm>
          <a:prstGeom prst="rect">
            <a:avLst/>
          </a:prstGeom>
          <a:noFill/>
        </p:spPr>
        <p:txBody>
          <a:bodyPr wrap="square" rtlCol="0">
            <a:spAutoFit/>
          </a:bodyPr>
          <a:lstStyle/>
          <a:p>
            <a:pPr algn="ctr"/>
            <a:r>
              <a:rPr lang="es-MX" dirty="0"/>
              <a:t>Administrador del Sujeto Obligado</a:t>
            </a:r>
          </a:p>
        </p:txBody>
      </p:sp>
      <p:sp>
        <p:nvSpPr>
          <p:cNvPr id="8" name="CuadroTexto 7">
            <a:extLst>
              <a:ext uri="{FF2B5EF4-FFF2-40B4-BE49-F238E27FC236}">
                <a16:creationId xmlns:a16="http://schemas.microsoft.com/office/drawing/2014/main" id="{1A65D434-F2A4-42BE-BEC1-89068883813C}"/>
              </a:ext>
            </a:extLst>
          </p:cNvPr>
          <p:cNvSpPr txBox="1"/>
          <p:nvPr/>
        </p:nvSpPr>
        <p:spPr>
          <a:xfrm>
            <a:off x="522616" y="4628206"/>
            <a:ext cx="2011680" cy="923330"/>
          </a:xfrm>
          <a:prstGeom prst="rect">
            <a:avLst/>
          </a:prstGeom>
          <a:noFill/>
        </p:spPr>
        <p:txBody>
          <a:bodyPr wrap="square" rtlCol="0">
            <a:spAutoFit/>
          </a:bodyPr>
          <a:lstStyle/>
          <a:p>
            <a:pPr algn="ctr"/>
            <a:r>
              <a:rPr lang="es-MX" dirty="0"/>
              <a:t>Administrador de Unidad Administrativa</a:t>
            </a:r>
          </a:p>
        </p:txBody>
      </p:sp>
      <p:sp>
        <p:nvSpPr>
          <p:cNvPr id="9" name="Diagrama de flujo: proceso 8">
            <a:extLst>
              <a:ext uri="{FF2B5EF4-FFF2-40B4-BE49-F238E27FC236}">
                <a16:creationId xmlns:a16="http://schemas.microsoft.com/office/drawing/2014/main" id="{02415CA8-BD15-406E-A47B-B2CB07C7BF8B}"/>
              </a:ext>
            </a:extLst>
          </p:cNvPr>
          <p:cNvSpPr/>
          <p:nvPr/>
        </p:nvSpPr>
        <p:spPr>
          <a:xfrm>
            <a:off x="2745102" y="2331720"/>
            <a:ext cx="6650358" cy="1725930"/>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Diagrama de flujo: proceso 9">
            <a:extLst>
              <a:ext uri="{FF2B5EF4-FFF2-40B4-BE49-F238E27FC236}">
                <a16:creationId xmlns:a16="http://schemas.microsoft.com/office/drawing/2014/main" id="{48BCBDEB-8683-416E-B29E-6F840A1A03CD}"/>
              </a:ext>
            </a:extLst>
          </p:cNvPr>
          <p:cNvSpPr/>
          <p:nvPr/>
        </p:nvSpPr>
        <p:spPr>
          <a:xfrm>
            <a:off x="2745102" y="4183380"/>
            <a:ext cx="6650358" cy="1538354"/>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45930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762CC-84EA-4A0C-BAE5-94482785496D}"/>
              </a:ext>
            </a:extLst>
          </p:cNvPr>
          <p:cNvSpPr>
            <a:spLocks noGrp="1"/>
          </p:cNvSpPr>
          <p:nvPr>
            <p:ph type="title"/>
          </p:nvPr>
        </p:nvSpPr>
        <p:spPr/>
        <p:txBody>
          <a:bodyPr>
            <a:normAutofit fontScale="90000"/>
          </a:bodyPr>
          <a:lstStyle/>
          <a:p>
            <a:pPr algn="just"/>
            <a:br>
              <a:rPr lang="es-ES" sz="3200" dirty="0">
                <a:latin typeface="Calibri" panose="020F0502020204030204" pitchFamily="34" charset="0"/>
              </a:rPr>
            </a:br>
            <a:r>
              <a:rPr lang="es-ES" sz="2200" dirty="0">
                <a:latin typeface="Calibri" panose="020F0502020204030204" pitchFamily="34" charset="0"/>
              </a:rPr>
              <a:t>Procedimiento</a:t>
            </a:r>
            <a:endParaRPr lang="es-MX" dirty="0"/>
          </a:p>
        </p:txBody>
      </p:sp>
      <p:sp>
        <p:nvSpPr>
          <p:cNvPr id="3" name="Marcador de contenido 2">
            <a:extLst>
              <a:ext uri="{FF2B5EF4-FFF2-40B4-BE49-F238E27FC236}">
                <a16:creationId xmlns:a16="http://schemas.microsoft.com/office/drawing/2014/main" id="{CEBCFCC2-8FAE-4A91-A6F6-863CA1D8BAD8}"/>
              </a:ext>
            </a:extLst>
          </p:cNvPr>
          <p:cNvSpPr>
            <a:spLocks noGrp="1"/>
          </p:cNvSpPr>
          <p:nvPr>
            <p:ph idx="1"/>
          </p:nvPr>
        </p:nvSpPr>
        <p:spPr/>
        <p:txBody>
          <a:bodyPr/>
          <a:lstStyle/>
          <a:p>
            <a:pPr algn="just"/>
            <a:r>
              <a:rPr lang="es-ES" sz="2000" b="0" i="0" u="none" strike="noStrike" baseline="0" dirty="0">
                <a:solidFill>
                  <a:srgbClr val="000000"/>
                </a:solidFill>
                <a:latin typeface="Calibri" panose="020F0502020204030204" pitchFamily="34" charset="0"/>
              </a:rPr>
              <a:t>Si el usuario que ingresó al SIPOT tiene el perfil de </a:t>
            </a:r>
            <a:r>
              <a:rPr lang="es-ES" sz="2000" b="1" i="0" u="none" strike="noStrike" baseline="0" dirty="0">
                <a:solidFill>
                  <a:srgbClr val="000000"/>
                </a:solidFill>
                <a:latin typeface="Calibri" panose="020F0502020204030204" pitchFamily="34" charset="0"/>
              </a:rPr>
              <a:t>Administrador del Sujeto Obligado</a:t>
            </a:r>
            <a:r>
              <a:rPr lang="es-ES" sz="2000" b="0" i="0" u="none" strike="noStrike" baseline="0" dirty="0">
                <a:solidFill>
                  <a:srgbClr val="000000"/>
                </a:solidFill>
                <a:latin typeface="Calibri" panose="020F0502020204030204" pitchFamily="34" charset="0"/>
              </a:rPr>
              <a:t> debe seleccionar: la Normatividad, la Unidad Administrativa y el Usuario correspondiente. Si el usuario que ingreso al SIPOT tiene el perfil de </a:t>
            </a:r>
            <a:r>
              <a:rPr lang="es-ES" sz="2000" b="1" i="0" u="none" strike="noStrike" baseline="0" dirty="0">
                <a:solidFill>
                  <a:srgbClr val="000000"/>
                </a:solidFill>
                <a:latin typeface="Calibri" panose="020F0502020204030204" pitchFamily="34" charset="0"/>
              </a:rPr>
              <a:t>Administrador de Unidad Administrativa</a:t>
            </a:r>
            <a:r>
              <a:rPr lang="es-ES" sz="2000" b="0" i="0" u="none" strike="noStrike" baseline="0" dirty="0">
                <a:solidFill>
                  <a:srgbClr val="000000"/>
                </a:solidFill>
                <a:latin typeface="Calibri" panose="020F0502020204030204" pitchFamily="34" charset="0"/>
              </a:rPr>
              <a:t>, los datos anteriores estarán pre llenados y deberá requisitar los restantes.</a:t>
            </a:r>
          </a:p>
          <a:p>
            <a:pPr algn="just"/>
            <a:endParaRPr lang="es-MX" dirty="0"/>
          </a:p>
          <a:p>
            <a:pPr algn="just"/>
            <a:endParaRPr lang="es-MX" dirty="0"/>
          </a:p>
          <a:p>
            <a:pPr marL="0" indent="0" algn="just">
              <a:buNone/>
            </a:pPr>
            <a:endParaRPr lang="es-MX" sz="1800" b="0" i="0" u="none" strike="noStrike" baseline="0" dirty="0">
              <a:solidFill>
                <a:srgbClr val="000000"/>
              </a:solidFill>
              <a:latin typeface="Calibri" panose="020F0502020204030204" pitchFamily="34" charset="0"/>
            </a:endParaRPr>
          </a:p>
          <a:p>
            <a:pPr algn="just"/>
            <a:r>
              <a:rPr lang="es-ES" sz="2000" b="0" i="0" u="none" strike="noStrike" baseline="0" dirty="0">
                <a:solidFill>
                  <a:srgbClr val="000000"/>
                </a:solidFill>
                <a:latin typeface="Calibri" panose="020F0502020204030204" pitchFamily="34" charset="0"/>
              </a:rPr>
              <a:t>Visualizara el </a:t>
            </a:r>
            <a:r>
              <a:rPr lang="es-ES" sz="2000" dirty="0">
                <a:solidFill>
                  <a:srgbClr val="000000"/>
                </a:solidFill>
                <a:latin typeface="Calibri" panose="020F0502020204030204" pitchFamily="34" charset="0"/>
              </a:rPr>
              <a:t>listado de obligaciones asignadas, </a:t>
            </a:r>
            <a:r>
              <a:rPr lang="es-ES" sz="2000" b="0" i="0" u="none" strike="noStrike" baseline="0" dirty="0">
                <a:solidFill>
                  <a:srgbClr val="000000"/>
                </a:solidFill>
                <a:latin typeface="Calibri" panose="020F0502020204030204" pitchFamily="34" charset="0"/>
              </a:rPr>
              <a:t>deberá seleccionar el formato del cual se desea respaldar la información</a:t>
            </a:r>
            <a:r>
              <a:rPr lang="es-ES" sz="2000" dirty="0">
                <a:solidFill>
                  <a:srgbClr val="000000"/>
                </a:solidFill>
                <a:latin typeface="Calibri" panose="020F0502020204030204" pitchFamily="34" charset="0"/>
              </a:rPr>
              <a:t> a tendiendo al articulo, fracción, inciso y/o numeral, en su caso.</a:t>
            </a:r>
            <a:endParaRPr lang="es-ES" sz="2000" b="0" i="0" u="none" strike="noStrike" baseline="0" dirty="0">
              <a:solidFill>
                <a:srgbClr val="000000"/>
              </a:solidFill>
              <a:latin typeface="Calibri" panose="020F0502020204030204" pitchFamily="34" charset="0"/>
            </a:endParaRPr>
          </a:p>
          <a:p>
            <a:pPr algn="just"/>
            <a:endParaRPr lang="es-MX" dirty="0"/>
          </a:p>
        </p:txBody>
      </p:sp>
      <p:pic>
        <p:nvPicPr>
          <p:cNvPr id="7" name="Imagen 6">
            <a:extLst>
              <a:ext uri="{FF2B5EF4-FFF2-40B4-BE49-F238E27FC236}">
                <a16:creationId xmlns:a16="http://schemas.microsoft.com/office/drawing/2014/main" id="{9A2C940A-6861-4A61-8602-CF4D74B35BD0}"/>
              </a:ext>
            </a:extLst>
          </p:cNvPr>
          <p:cNvPicPr>
            <a:picLocks noChangeAspect="1"/>
          </p:cNvPicPr>
          <p:nvPr/>
        </p:nvPicPr>
        <p:blipFill>
          <a:blip r:embed="rId2"/>
          <a:stretch>
            <a:fillRect/>
          </a:stretch>
        </p:blipFill>
        <p:spPr>
          <a:xfrm>
            <a:off x="3885834" y="2318044"/>
            <a:ext cx="7446362" cy="1545375"/>
          </a:xfrm>
          <a:prstGeom prst="rect">
            <a:avLst/>
          </a:prstGeom>
        </p:spPr>
      </p:pic>
      <p:pic>
        <p:nvPicPr>
          <p:cNvPr id="11" name="Imagen 10">
            <a:extLst>
              <a:ext uri="{FF2B5EF4-FFF2-40B4-BE49-F238E27FC236}">
                <a16:creationId xmlns:a16="http://schemas.microsoft.com/office/drawing/2014/main" id="{875F2E98-D43D-4EAD-8CF8-19E75C47810B}"/>
              </a:ext>
            </a:extLst>
          </p:cNvPr>
          <p:cNvPicPr>
            <a:picLocks noChangeAspect="1"/>
          </p:cNvPicPr>
          <p:nvPr/>
        </p:nvPicPr>
        <p:blipFill rotWithShape="1">
          <a:blip r:embed="rId3"/>
          <a:srcRect t="2525" b="8456"/>
          <a:stretch/>
        </p:blipFill>
        <p:spPr>
          <a:xfrm>
            <a:off x="3572105" y="4439415"/>
            <a:ext cx="2413716" cy="1384430"/>
          </a:xfrm>
          <a:prstGeom prst="rect">
            <a:avLst/>
          </a:prstGeom>
        </p:spPr>
      </p:pic>
      <p:sp>
        <p:nvSpPr>
          <p:cNvPr id="6" name="Flecha: a la derecha 5">
            <a:extLst>
              <a:ext uri="{FF2B5EF4-FFF2-40B4-BE49-F238E27FC236}">
                <a16:creationId xmlns:a16="http://schemas.microsoft.com/office/drawing/2014/main" id="{1A73C20C-8D94-4502-90D6-464E54CC0AA4}"/>
              </a:ext>
            </a:extLst>
          </p:cNvPr>
          <p:cNvSpPr/>
          <p:nvPr/>
        </p:nvSpPr>
        <p:spPr>
          <a:xfrm>
            <a:off x="4480560" y="3654224"/>
            <a:ext cx="596807" cy="255726"/>
          </a:xfrm>
          <a:prstGeom prst="rightArrow">
            <a:avLst/>
          </a:prstGeom>
          <a:solidFill>
            <a:srgbClr val="E118F0"/>
          </a:solidFill>
          <a:ln>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2550B88B-E624-4608-AA2B-824B1DC44E2A}"/>
              </a:ext>
            </a:extLst>
          </p:cNvPr>
          <p:cNvSpPr txBox="1"/>
          <p:nvPr/>
        </p:nvSpPr>
        <p:spPr>
          <a:xfrm>
            <a:off x="2091324" y="2847327"/>
            <a:ext cx="1794510" cy="923330"/>
          </a:xfrm>
          <a:prstGeom prst="rect">
            <a:avLst/>
          </a:prstGeom>
          <a:noFill/>
        </p:spPr>
        <p:txBody>
          <a:bodyPr wrap="square" rtlCol="0">
            <a:spAutoFit/>
          </a:bodyPr>
          <a:lstStyle/>
          <a:p>
            <a:r>
              <a:rPr lang="es-MX" dirty="0"/>
              <a:t>Posteriormente dar clic al botón buscar.</a:t>
            </a:r>
          </a:p>
        </p:txBody>
      </p:sp>
    </p:spTree>
    <p:extLst>
      <p:ext uri="{BB962C8B-B14F-4D97-AF65-F5344CB8AC3E}">
        <p14:creationId xmlns:p14="http://schemas.microsoft.com/office/powerpoint/2010/main" val="2933980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023CEA-79A3-4AC7-A6AF-54F5E09AD4B9}"/>
              </a:ext>
            </a:extLst>
          </p:cNvPr>
          <p:cNvSpPr>
            <a:spLocks noGrp="1"/>
          </p:cNvSpPr>
          <p:nvPr>
            <p:ph type="title"/>
          </p:nvPr>
        </p:nvSpPr>
        <p:spPr/>
        <p:txBody>
          <a:bodyPr>
            <a:noAutofit/>
          </a:bodyPr>
          <a:lstStyle/>
          <a:p>
            <a:br>
              <a:rPr lang="es-ES" dirty="0">
                <a:latin typeface="Calibri" panose="020F0502020204030204" pitchFamily="34" charset="0"/>
              </a:rPr>
            </a:br>
            <a:r>
              <a:rPr lang="es-ES" sz="2000" dirty="0">
                <a:latin typeface="Calibri" panose="020F0502020204030204" pitchFamily="34" charset="0"/>
              </a:rPr>
              <a:t>Procedimiento</a:t>
            </a:r>
            <a:endParaRPr lang="es-MX" dirty="0"/>
          </a:p>
        </p:txBody>
      </p:sp>
      <p:sp>
        <p:nvSpPr>
          <p:cNvPr id="3" name="Marcador de contenido 2">
            <a:extLst>
              <a:ext uri="{FF2B5EF4-FFF2-40B4-BE49-F238E27FC236}">
                <a16:creationId xmlns:a16="http://schemas.microsoft.com/office/drawing/2014/main" id="{C5B700F0-5327-4964-A754-096CC685F0CF}"/>
              </a:ext>
            </a:extLst>
          </p:cNvPr>
          <p:cNvSpPr>
            <a:spLocks noGrp="1"/>
          </p:cNvSpPr>
          <p:nvPr>
            <p:ph idx="1"/>
          </p:nvPr>
        </p:nvSpPr>
        <p:spPr/>
        <p:txBody>
          <a:bodyPr>
            <a:normAutofit fontScale="92500" lnSpcReduction="20000"/>
          </a:bodyPr>
          <a:lstStyle/>
          <a:p>
            <a:pPr marL="0" indent="0" algn="just">
              <a:buNone/>
            </a:pPr>
            <a:r>
              <a:rPr lang="es-MX" sz="2200" b="1" dirty="0">
                <a:solidFill>
                  <a:srgbClr val="FF0000"/>
                </a:solidFill>
              </a:rPr>
              <a:t>IMPORTANTE: </a:t>
            </a:r>
            <a:r>
              <a:rPr lang="es-MX" sz="2200" b="1" dirty="0">
                <a:solidFill>
                  <a:srgbClr val="000000"/>
                </a:solidFill>
                <a:latin typeface="+mn-lt"/>
              </a:rPr>
              <a:t>para las obligaciones en las que su periodo de conservación sea mayor a un año, aun así se haya seleccionado un ejercicio en especifico, en el resultado de búsqueda de los registros obtendrá todos los ejercicios anteriores al que se encuentra en curso, es por eso que se sugiere revisar la información y  utilizar el apartado de filtros avanzados de ser necesario.</a:t>
            </a:r>
          </a:p>
          <a:p>
            <a:endParaRPr lang="es-ES" sz="2000" b="0" i="0" u="none" strike="noStrike" baseline="0" dirty="0">
              <a:solidFill>
                <a:srgbClr val="000000"/>
              </a:solidFill>
              <a:latin typeface="+mn-lt"/>
            </a:endParaRPr>
          </a:p>
          <a:p>
            <a:r>
              <a:rPr lang="es-ES" sz="2000" b="0" i="0" u="none" strike="noStrike" baseline="0" dirty="0">
                <a:solidFill>
                  <a:srgbClr val="000000"/>
                </a:solidFill>
                <a:latin typeface="+mn-lt"/>
              </a:rPr>
              <a:t>En la parte central del navegador de internet se desplegará la siguiente pantalla: </a:t>
            </a:r>
          </a:p>
          <a:p>
            <a:endParaRPr lang="es-MX" dirty="0"/>
          </a:p>
          <a:p>
            <a:endParaRPr lang="es-MX" dirty="0"/>
          </a:p>
          <a:p>
            <a:endParaRPr lang="es-MX" dirty="0"/>
          </a:p>
          <a:p>
            <a:endParaRPr lang="es-ES" sz="1800" b="0" i="0" u="none" strike="noStrike" baseline="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2000" b="0" i="0" u="none" strike="noStrike" baseline="0" dirty="0">
              <a:solidFill>
                <a:srgbClr val="000000"/>
              </a:solidFill>
              <a:latin typeface="Calibri" panose="020F0502020204030204" pitchFamily="34" charset="0"/>
            </a:endParaRPr>
          </a:p>
          <a:p>
            <a:r>
              <a:rPr lang="es-ES" sz="2000" b="0" i="0" u="none" strike="noStrike" baseline="0" dirty="0">
                <a:solidFill>
                  <a:srgbClr val="000000"/>
                </a:solidFill>
                <a:latin typeface="Calibri" panose="020F0502020204030204" pitchFamily="34" charset="0"/>
              </a:rPr>
              <a:t>El símbolo [+] permite expandir o contraer la sección de filtros avanzados. La sección de filtros contiene todos los campos del formato, los que podremos utilizar para acotar o filtrar la información.</a:t>
            </a:r>
            <a:endParaRPr lang="es-MX" sz="2800" dirty="0"/>
          </a:p>
        </p:txBody>
      </p:sp>
      <p:pic>
        <p:nvPicPr>
          <p:cNvPr id="5" name="Imagen 4">
            <a:extLst>
              <a:ext uri="{FF2B5EF4-FFF2-40B4-BE49-F238E27FC236}">
                <a16:creationId xmlns:a16="http://schemas.microsoft.com/office/drawing/2014/main" id="{1B9685F7-822C-4E2E-8BC5-AFB45082C490}"/>
              </a:ext>
            </a:extLst>
          </p:cNvPr>
          <p:cNvPicPr>
            <a:picLocks noChangeAspect="1"/>
          </p:cNvPicPr>
          <p:nvPr/>
        </p:nvPicPr>
        <p:blipFill rotWithShape="1">
          <a:blip r:embed="rId2"/>
          <a:srcRect t="7496"/>
          <a:stretch/>
        </p:blipFill>
        <p:spPr>
          <a:xfrm>
            <a:off x="1226187" y="3011028"/>
            <a:ext cx="9820483" cy="2074385"/>
          </a:xfrm>
          <a:prstGeom prst="rect">
            <a:avLst/>
          </a:prstGeom>
        </p:spPr>
      </p:pic>
      <p:sp>
        <p:nvSpPr>
          <p:cNvPr id="6" name="Flecha: a la derecha 5">
            <a:extLst>
              <a:ext uri="{FF2B5EF4-FFF2-40B4-BE49-F238E27FC236}">
                <a16:creationId xmlns:a16="http://schemas.microsoft.com/office/drawing/2014/main" id="{02865160-2459-4DE5-BDDE-7AC9E037D90C}"/>
              </a:ext>
            </a:extLst>
          </p:cNvPr>
          <p:cNvSpPr/>
          <p:nvPr/>
        </p:nvSpPr>
        <p:spPr>
          <a:xfrm rot="5400000">
            <a:off x="10459467" y="2507780"/>
            <a:ext cx="596807" cy="350391"/>
          </a:xfrm>
          <a:prstGeom prst="rightArrow">
            <a:avLst/>
          </a:prstGeom>
          <a:solidFill>
            <a:srgbClr val="E118F0"/>
          </a:solidFill>
          <a:ln>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Diagrama de flujo: proceso 6">
            <a:extLst>
              <a:ext uri="{FF2B5EF4-FFF2-40B4-BE49-F238E27FC236}">
                <a16:creationId xmlns:a16="http://schemas.microsoft.com/office/drawing/2014/main" id="{E570C578-77BC-423D-A0CA-4F024EFCCA59}"/>
              </a:ext>
            </a:extLst>
          </p:cNvPr>
          <p:cNvSpPr/>
          <p:nvPr/>
        </p:nvSpPr>
        <p:spPr>
          <a:xfrm>
            <a:off x="1185757" y="3104287"/>
            <a:ext cx="9901342" cy="424464"/>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794550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58B21-70A4-41CA-B957-7E7A21AB425A}"/>
              </a:ext>
            </a:extLst>
          </p:cNvPr>
          <p:cNvSpPr>
            <a:spLocks noGrp="1"/>
          </p:cNvSpPr>
          <p:nvPr>
            <p:ph type="title"/>
          </p:nvPr>
        </p:nvSpPr>
        <p:spPr/>
        <p:txBody>
          <a:bodyPr>
            <a:normAutofit fontScale="90000"/>
          </a:bodyPr>
          <a:lstStyle/>
          <a:p>
            <a:br>
              <a:rPr lang="es-MX" sz="2000" dirty="0">
                <a:latin typeface="+mn-lt"/>
              </a:rPr>
            </a:br>
            <a:br>
              <a:rPr lang="es-MX" sz="2000" dirty="0">
                <a:latin typeface="+mn-lt"/>
              </a:rPr>
            </a:br>
            <a:r>
              <a:rPr lang="es-MX" sz="2200" dirty="0">
                <a:latin typeface="+mn-lt"/>
              </a:rPr>
              <a:t>Procedimiento</a:t>
            </a:r>
            <a:endParaRPr lang="es-MX" sz="2000" dirty="0">
              <a:latin typeface="+mn-lt"/>
            </a:endParaRPr>
          </a:p>
        </p:txBody>
      </p:sp>
      <p:sp>
        <p:nvSpPr>
          <p:cNvPr id="3" name="Marcador de contenido 2">
            <a:extLst>
              <a:ext uri="{FF2B5EF4-FFF2-40B4-BE49-F238E27FC236}">
                <a16:creationId xmlns:a16="http://schemas.microsoft.com/office/drawing/2014/main" id="{5F100FDB-A258-4DE1-8800-143CD9EDA1EE}"/>
              </a:ext>
            </a:extLst>
          </p:cNvPr>
          <p:cNvSpPr>
            <a:spLocks noGrp="1"/>
          </p:cNvSpPr>
          <p:nvPr>
            <p:ph idx="1"/>
          </p:nvPr>
        </p:nvSpPr>
        <p:spPr/>
        <p:txBody>
          <a:bodyPr/>
          <a:lstStyle/>
          <a:p>
            <a:pPr algn="just"/>
            <a:r>
              <a:rPr lang="es-ES" sz="2000" b="0" i="0" u="none" strike="noStrike" baseline="0" dirty="0">
                <a:solidFill>
                  <a:srgbClr val="000000"/>
                </a:solidFill>
                <a:latin typeface="Calibri" panose="020F0502020204030204" pitchFamily="34" charset="0"/>
              </a:rPr>
              <a:t>En la sección de filtros avanzados se observa que, particularmente, los campos tipo “Fecha” funcionan mediante la selección de dos fechas: “Desde”, “Hasta”. Es decir, la información de filtrará mediante el establecimiento de una fecha inicial y una fecha final de búsqueda (rango de fechas). </a:t>
            </a:r>
          </a:p>
          <a:p>
            <a:endParaRPr lang="es-MX" dirty="0"/>
          </a:p>
        </p:txBody>
      </p:sp>
      <p:pic>
        <p:nvPicPr>
          <p:cNvPr id="6" name="Imagen 5">
            <a:extLst>
              <a:ext uri="{FF2B5EF4-FFF2-40B4-BE49-F238E27FC236}">
                <a16:creationId xmlns:a16="http://schemas.microsoft.com/office/drawing/2014/main" id="{D6E6C3FC-68EE-4F55-89A0-F2B8F48EB0F3}"/>
              </a:ext>
            </a:extLst>
          </p:cNvPr>
          <p:cNvPicPr>
            <a:picLocks noChangeAspect="1"/>
          </p:cNvPicPr>
          <p:nvPr/>
        </p:nvPicPr>
        <p:blipFill>
          <a:blip r:embed="rId2"/>
          <a:stretch>
            <a:fillRect/>
          </a:stretch>
        </p:blipFill>
        <p:spPr>
          <a:xfrm>
            <a:off x="776287" y="2457449"/>
            <a:ext cx="10639425" cy="2857500"/>
          </a:xfrm>
          <a:prstGeom prst="rect">
            <a:avLst/>
          </a:prstGeom>
        </p:spPr>
      </p:pic>
      <p:sp>
        <p:nvSpPr>
          <p:cNvPr id="7" name="Diagrama de flujo: proceso 6">
            <a:extLst>
              <a:ext uri="{FF2B5EF4-FFF2-40B4-BE49-F238E27FC236}">
                <a16:creationId xmlns:a16="http://schemas.microsoft.com/office/drawing/2014/main" id="{BAC67F31-FA84-474A-8AB5-03D5C9CECD00}"/>
              </a:ext>
            </a:extLst>
          </p:cNvPr>
          <p:cNvSpPr/>
          <p:nvPr/>
        </p:nvSpPr>
        <p:spPr>
          <a:xfrm>
            <a:off x="947737" y="3673966"/>
            <a:ext cx="9901342" cy="612283"/>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282803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CEB04B-AF83-4941-B2C5-C9944C454ED5}"/>
              </a:ext>
            </a:extLst>
          </p:cNvPr>
          <p:cNvSpPr>
            <a:spLocks noGrp="1"/>
          </p:cNvSpPr>
          <p:nvPr>
            <p:ph type="title"/>
          </p:nvPr>
        </p:nvSpPr>
        <p:spPr/>
        <p:txBody>
          <a:bodyPr>
            <a:normAutofit fontScale="90000"/>
          </a:bodyPr>
          <a:lstStyle/>
          <a:p>
            <a:br>
              <a:rPr lang="es-MX" dirty="0"/>
            </a:br>
            <a:r>
              <a:rPr lang="es-MX" sz="2200" dirty="0">
                <a:latin typeface="Calibri" panose="020F0502020204030204" pitchFamily="34" charset="0"/>
                <a:cs typeface="Calibri" panose="020F0502020204030204" pitchFamily="34" charset="0"/>
              </a:rPr>
              <a:t>Procedimiento</a:t>
            </a:r>
            <a:endParaRPr lang="es-MX" dirty="0">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5D325914-85AE-483E-AF9F-4D06591EFCA6}"/>
              </a:ext>
            </a:extLst>
          </p:cNvPr>
          <p:cNvSpPr>
            <a:spLocks noGrp="1"/>
          </p:cNvSpPr>
          <p:nvPr>
            <p:ph idx="1"/>
          </p:nvPr>
        </p:nvSpPr>
        <p:spPr/>
        <p:txBody>
          <a:bodyPr/>
          <a:lstStyle/>
          <a:p>
            <a:pPr algn="just"/>
            <a:r>
              <a:rPr lang="es-ES" sz="2000" b="0" i="0" u="none" strike="noStrike" baseline="0" dirty="0">
                <a:solidFill>
                  <a:srgbClr val="000000"/>
                </a:solidFill>
                <a:latin typeface="Calibri" panose="020F0502020204030204" pitchFamily="34" charset="0"/>
              </a:rPr>
              <a:t>Para recuperar la información por periodo reportado, --por ejemplo, primer trimestre--, no es necesario capturar la fecha de inicio y la fecha de término del periodo que se reporta, en este caso, recomendamos sólo capturar el rango </a:t>
            </a:r>
            <a:r>
              <a:rPr lang="es-ES" sz="2000" dirty="0">
                <a:solidFill>
                  <a:srgbClr val="000000"/>
                </a:solidFill>
                <a:latin typeface="Calibri" panose="020F0502020204030204" pitchFamily="34" charset="0"/>
              </a:rPr>
              <a:t>d</a:t>
            </a:r>
            <a:r>
              <a:rPr lang="es-ES" sz="2000" b="0" i="0" u="none" strike="noStrike" baseline="0" dirty="0">
                <a:solidFill>
                  <a:srgbClr val="000000"/>
                </a:solidFill>
                <a:latin typeface="Calibri" panose="020F0502020204030204" pitchFamily="34" charset="0"/>
              </a:rPr>
              <a:t>el periodo de inicio del periodo que se reporta, por lo que se debe capturar de la siguiente forma: </a:t>
            </a:r>
          </a:p>
          <a:p>
            <a:endParaRPr lang="es-ES" sz="1800" b="0" i="0" u="none" strike="noStrike" baseline="0" dirty="0">
              <a:solidFill>
                <a:srgbClr val="000000"/>
              </a:solidFill>
              <a:latin typeface="Calibri" panose="020F0502020204030204" pitchFamily="34" charset="0"/>
            </a:endParaRPr>
          </a:p>
          <a:p>
            <a:endParaRPr lang="es-MX" dirty="0"/>
          </a:p>
        </p:txBody>
      </p:sp>
      <p:pic>
        <p:nvPicPr>
          <p:cNvPr id="8" name="Imagen 7">
            <a:extLst>
              <a:ext uri="{FF2B5EF4-FFF2-40B4-BE49-F238E27FC236}">
                <a16:creationId xmlns:a16="http://schemas.microsoft.com/office/drawing/2014/main" id="{F49F03D6-B196-4AAC-97F7-6A03D10B813C}"/>
              </a:ext>
            </a:extLst>
          </p:cNvPr>
          <p:cNvPicPr>
            <a:picLocks noChangeAspect="1"/>
          </p:cNvPicPr>
          <p:nvPr/>
        </p:nvPicPr>
        <p:blipFill>
          <a:blip r:embed="rId2"/>
          <a:stretch>
            <a:fillRect/>
          </a:stretch>
        </p:blipFill>
        <p:spPr>
          <a:xfrm>
            <a:off x="762000" y="2562224"/>
            <a:ext cx="10668000" cy="2924175"/>
          </a:xfrm>
          <a:prstGeom prst="rect">
            <a:avLst/>
          </a:prstGeom>
        </p:spPr>
      </p:pic>
      <p:sp>
        <p:nvSpPr>
          <p:cNvPr id="9" name="Diagrama de flujo: proceso 8">
            <a:extLst>
              <a:ext uri="{FF2B5EF4-FFF2-40B4-BE49-F238E27FC236}">
                <a16:creationId xmlns:a16="http://schemas.microsoft.com/office/drawing/2014/main" id="{F09A5C12-7884-4A73-B275-B5CF563AC87A}"/>
              </a:ext>
            </a:extLst>
          </p:cNvPr>
          <p:cNvSpPr/>
          <p:nvPr/>
        </p:nvSpPr>
        <p:spPr>
          <a:xfrm>
            <a:off x="968588" y="3714751"/>
            <a:ext cx="9409852" cy="342900"/>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07808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48157C-DC21-41E3-AF36-49BC5D2619F3}"/>
              </a:ext>
            </a:extLst>
          </p:cNvPr>
          <p:cNvSpPr>
            <a:spLocks noGrp="1"/>
          </p:cNvSpPr>
          <p:nvPr>
            <p:ph type="title"/>
          </p:nvPr>
        </p:nvSpPr>
        <p:spPr/>
        <p:txBody>
          <a:bodyPr>
            <a:normAutofit fontScale="90000"/>
          </a:bodyPr>
          <a:lstStyle/>
          <a:p>
            <a:br>
              <a:rPr lang="es-MX" sz="2000" dirty="0">
                <a:latin typeface="+mn-lt"/>
              </a:rPr>
            </a:br>
            <a:br>
              <a:rPr lang="es-MX" sz="2000" dirty="0">
                <a:latin typeface="+mn-lt"/>
              </a:rPr>
            </a:br>
            <a:r>
              <a:rPr lang="es-MX" sz="2200" dirty="0">
                <a:latin typeface="+mn-lt"/>
              </a:rPr>
              <a:t>Procedimiento</a:t>
            </a:r>
            <a:endParaRPr lang="es-MX" sz="2000" dirty="0">
              <a:latin typeface="+mn-lt"/>
            </a:endParaRPr>
          </a:p>
        </p:txBody>
      </p:sp>
      <p:sp>
        <p:nvSpPr>
          <p:cNvPr id="3" name="Marcador de contenido 2">
            <a:extLst>
              <a:ext uri="{FF2B5EF4-FFF2-40B4-BE49-F238E27FC236}">
                <a16:creationId xmlns:a16="http://schemas.microsoft.com/office/drawing/2014/main" id="{5969C581-222F-415E-ACE8-52CC57748A8B}"/>
              </a:ext>
            </a:extLst>
          </p:cNvPr>
          <p:cNvSpPr>
            <a:spLocks noGrp="1"/>
          </p:cNvSpPr>
          <p:nvPr>
            <p:ph idx="1"/>
          </p:nvPr>
        </p:nvSpPr>
        <p:spPr/>
        <p:txBody>
          <a:bodyPr/>
          <a:lstStyle/>
          <a:p>
            <a:pPr algn="just"/>
            <a:r>
              <a:rPr lang="es-ES" sz="2000" b="0" i="0" u="none" strike="noStrike" baseline="0" dirty="0">
                <a:solidFill>
                  <a:srgbClr val="000000"/>
                </a:solidFill>
                <a:latin typeface="Calibri" panose="020F0502020204030204" pitchFamily="34" charset="0"/>
              </a:rPr>
              <a:t> Cuando se presione el botón </a:t>
            </a:r>
            <a:r>
              <a:rPr lang="es-ES" sz="2000" dirty="0">
                <a:solidFill>
                  <a:srgbClr val="000000"/>
                </a:solidFill>
                <a:latin typeface="Calibri" panose="020F0502020204030204" pitchFamily="34" charset="0"/>
              </a:rPr>
              <a:t>“</a:t>
            </a:r>
            <a:r>
              <a:rPr lang="es-ES" sz="2000" b="1" i="0" u="none" strike="noStrike" baseline="0" dirty="0">
                <a:solidFill>
                  <a:srgbClr val="000000"/>
                </a:solidFill>
                <a:latin typeface="Calibri" panose="020F0502020204030204" pitchFamily="34" charset="0"/>
              </a:rPr>
              <a:t>Buscar”</a:t>
            </a:r>
            <a:r>
              <a:rPr lang="es-ES" sz="2000" b="0" i="0" u="none" strike="noStrike" baseline="0" dirty="0">
                <a:solidFill>
                  <a:srgbClr val="000000"/>
                </a:solidFill>
                <a:latin typeface="Calibri" panose="020F0502020204030204" pitchFamily="34" charset="0"/>
              </a:rPr>
              <a:t> el sistema mostrará todos los registros que cumplan con los datos establecidos en los filtros de búsqueda. Es importante tomar en consideración que, si no se coloca ningún dato en los filtros, el sistema recuperará todos los registros cargados por el usuario. </a:t>
            </a:r>
          </a:p>
          <a:p>
            <a:endParaRPr lang="es-ES" sz="1800" b="0" i="0" u="none" strike="noStrike" baseline="0" dirty="0">
              <a:solidFill>
                <a:srgbClr val="000000"/>
              </a:solidFill>
              <a:latin typeface="Calibri" panose="020F0502020204030204" pitchFamily="34" charset="0"/>
            </a:endParaRPr>
          </a:p>
          <a:p>
            <a:endParaRPr lang="es-ES" sz="1800" b="0" i="0" u="none" strike="noStrike" baseline="0" dirty="0">
              <a:solidFill>
                <a:srgbClr val="000000"/>
              </a:solidFill>
              <a:latin typeface="Calibri" panose="020F0502020204030204" pitchFamily="34" charset="0"/>
            </a:endParaRPr>
          </a:p>
          <a:p>
            <a:endParaRPr lang="es-MX" dirty="0"/>
          </a:p>
        </p:txBody>
      </p:sp>
      <p:pic>
        <p:nvPicPr>
          <p:cNvPr id="5" name="Imagen 4">
            <a:extLst>
              <a:ext uri="{FF2B5EF4-FFF2-40B4-BE49-F238E27FC236}">
                <a16:creationId xmlns:a16="http://schemas.microsoft.com/office/drawing/2014/main" id="{48484895-0126-44E5-9B32-E651BE7CDF80}"/>
              </a:ext>
            </a:extLst>
          </p:cNvPr>
          <p:cNvPicPr>
            <a:picLocks noChangeAspect="1"/>
          </p:cNvPicPr>
          <p:nvPr/>
        </p:nvPicPr>
        <p:blipFill rotWithShape="1">
          <a:blip r:embed="rId2"/>
          <a:srcRect l="19875" t="58832" b="25599"/>
          <a:stretch/>
        </p:blipFill>
        <p:spPr>
          <a:xfrm>
            <a:off x="2141220" y="2398735"/>
            <a:ext cx="7909560" cy="1498895"/>
          </a:xfrm>
          <a:prstGeom prst="rect">
            <a:avLst/>
          </a:prstGeom>
        </p:spPr>
      </p:pic>
      <p:pic>
        <p:nvPicPr>
          <p:cNvPr id="7" name="Imagen 6">
            <a:extLst>
              <a:ext uri="{FF2B5EF4-FFF2-40B4-BE49-F238E27FC236}">
                <a16:creationId xmlns:a16="http://schemas.microsoft.com/office/drawing/2014/main" id="{E8366BF5-FBBE-45E9-A0B2-3FCBC5D54BBF}"/>
              </a:ext>
            </a:extLst>
          </p:cNvPr>
          <p:cNvPicPr>
            <a:picLocks noChangeAspect="1"/>
          </p:cNvPicPr>
          <p:nvPr/>
        </p:nvPicPr>
        <p:blipFill rotWithShape="1">
          <a:blip r:embed="rId3"/>
          <a:srcRect l="37267" t="58333" r="38676" b="25000"/>
          <a:stretch/>
        </p:blipFill>
        <p:spPr>
          <a:xfrm>
            <a:off x="4993005" y="4179497"/>
            <a:ext cx="2205990" cy="1490534"/>
          </a:xfrm>
          <a:prstGeom prst="rect">
            <a:avLst/>
          </a:prstGeom>
        </p:spPr>
      </p:pic>
      <p:sp>
        <p:nvSpPr>
          <p:cNvPr id="6" name="Flecha: a la derecha 5">
            <a:extLst>
              <a:ext uri="{FF2B5EF4-FFF2-40B4-BE49-F238E27FC236}">
                <a16:creationId xmlns:a16="http://schemas.microsoft.com/office/drawing/2014/main" id="{BD1B244D-B7F5-4137-9D36-4D9C829B1AC6}"/>
              </a:ext>
            </a:extLst>
          </p:cNvPr>
          <p:cNvSpPr/>
          <p:nvPr/>
        </p:nvSpPr>
        <p:spPr>
          <a:xfrm rot="10800000">
            <a:off x="7349489" y="2398734"/>
            <a:ext cx="596807" cy="241595"/>
          </a:xfrm>
          <a:prstGeom prst="rightArrow">
            <a:avLst/>
          </a:prstGeom>
          <a:solidFill>
            <a:srgbClr val="E118F0"/>
          </a:solidFill>
          <a:ln>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Diagrama de flujo: proceso 7">
            <a:extLst>
              <a:ext uri="{FF2B5EF4-FFF2-40B4-BE49-F238E27FC236}">
                <a16:creationId xmlns:a16="http://schemas.microsoft.com/office/drawing/2014/main" id="{31B98425-F010-4519-AE7B-CB34517E57FB}"/>
              </a:ext>
            </a:extLst>
          </p:cNvPr>
          <p:cNvSpPr/>
          <p:nvPr/>
        </p:nvSpPr>
        <p:spPr>
          <a:xfrm>
            <a:off x="5137784" y="4254597"/>
            <a:ext cx="1948816" cy="1311813"/>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992296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F7F8AD-880D-4D33-8DAD-175E7E8F44B3}"/>
              </a:ext>
            </a:extLst>
          </p:cNvPr>
          <p:cNvSpPr>
            <a:spLocks noGrp="1"/>
          </p:cNvSpPr>
          <p:nvPr>
            <p:ph type="title"/>
          </p:nvPr>
        </p:nvSpPr>
        <p:spPr/>
        <p:txBody>
          <a:bodyPr>
            <a:normAutofit fontScale="90000"/>
          </a:bodyPr>
          <a:lstStyle/>
          <a:p>
            <a:br>
              <a:rPr lang="es-MX" dirty="0">
                <a:latin typeface="Calibri" panose="020F0502020204030204" pitchFamily="34" charset="0"/>
                <a:cs typeface="Calibri" panose="020F0502020204030204" pitchFamily="34" charset="0"/>
              </a:rPr>
            </a:br>
            <a:r>
              <a:rPr lang="es-MX" sz="2200" dirty="0">
                <a:latin typeface="Calibri" panose="020F0502020204030204" pitchFamily="34" charset="0"/>
                <a:cs typeface="Calibri" panose="020F0502020204030204" pitchFamily="34" charset="0"/>
              </a:rPr>
              <a:t>Procedimiento</a:t>
            </a:r>
          </a:p>
        </p:txBody>
      </p:sp>
      <p:sp>
        <p:nvSpPr>
          <p:cNvPr id="3" name="Marcador de contenido 2">
            <a:extLst>
              <a:ext uri="{FF2B5EF4-FFF2-40B4-BE49-F238E27FC236}">
                <a16:creationId xmlns:a16="http://schemas.microsoft.com/office/drawing/2014/main" id="{50749B33-5CC3-4221-B73A-8ED518E614A7}"/>
              </a:ext>
            </a:extLst>
          </p:cNvPr>
          <p:cNvSpPr>
            <a:spLocks noGrp="1"/>
          </p:cNvSpPr>
          <p:nvPr>
            <p:ph idx="1"/>
          </p:nvPr>
        </p:nvSpPr>
        <p:spPr/>
        <p:txBody>
          <a:bodyPr/>
          <a:lstStyle/>
          <a:p>
            <a:pPr algn="just"/>
            <a:r>
              <a:rPr lang="es-ES" sz="1800" b="0" i="0" u="none" strike="noStrike" baseline="0" dirty="0">
                <a:solidFill>
                  <a:srgbClr val="000000"/>
                </a:solidFill>
                <a:latin typeface="Calibri" panose="020F0502020204030204" pitchFamily="34" charset="0"/>
              </a:rPr>
              <a:t>Una vez que se realizó la búsqueda se seleccionaran los resultados para posteriormente descargar el archivo Excel con el resultado mediante el botón de “descarga”. Es importante señalar si el resultado es superior a 1,000 registros, se podrá seleccionar el rango de registros a descargar. </a:t>
            </a:r>
          </a:p>
          <a:p>
            <a:pPr algn="just"/>
            <a:endParaRPr lang="es-ES" sz="1800" dirty="0">
              <a:solidFill>
                <a:srgbClr val="000000"/>
              </a:solidFill>
              <a:latin typeface="Calibri" panose="020F0502020204030204" pitchFamily="34" charset="0"/>
            </a:endParaRPr>
          </a:p>
          <a:p>
            <a:pPr algn="just"/>
            <a:endParaRPr lang="es-ES" sz="1800" b="0" i="0" u="none" strike="noStrike" baseline="0" dirty="0">
              <a:solidFill>
                <a:srgbClr val="000000"/>
              </a:solidFill>
              <a:latin typeface="Calibri" panose="020F0502020204030204" pitchFamily="34" charset="0"/>
            </a:endParaRPr>
          </a:p>
          <a:p>
            <a:pPr algn="just"/>
            <a:endParaRPr lang="es-ES" sz="1800" b="0" i="0" u="none" strike="noStrike" baseline="0" dirty="0">
              <a:solidFill>
                <a:srgbClr val="000000"/>
              </a:solidFill>
              <a:latin typeface="Calibri" panose="020F0502020204030204" pitchFamily="34" charset="0"/>
            </a:endParaRPr>
          </a:p>
          <a:p>
            <a:pPr algn="just"/>
            <a:endParaRPr lang="es-ES" sz="1800" b="0" i="0" u="none" strike="noStrike" baseline="0" dirty="0">
              <a:solidFill>
                <a:srgbClr val="000000"/>
              </a:solidFill>
              <a:latin typeface="Calibri" panose="020F0502020204030204" pitchFamily="34" charset="0"/>
            </a:endParaRPr>
          </a:p>
          <a:p>
            <a:pPr algn="just"/>
            <a:r>
              <a:rPr lang="es-ES" sz="1800" b="0" i="0" u="none" strike="noStrike" baseline="0" dirty="0">
                <a:solidFill>
                  <a:srgbClr val="000000"/>
                </a:solidFill>
                <a:latin typeface="Calibri" panose="020F0502020204030204" pitchFamily="34" charset="0"/>
              </a:rPr>
              <a:t>La acción anterior generará un archivo Excel, que en la columna (A) contiene el número de identificador del registro a nivel nacional (Identificador encriptado), que posterior mente utilizaremos para eliminación de información. </a:t>
            </a:r>
          </a:p>
          <a:p>
            <a:endParaRPr lang="es-ES" sz="1800" b="0" i="0" u="none" strike="noStrike" baseline="0" dirty="0">
              <a:solidFill>
                <a:srgbClr val="000000"/>
              </a:solidFill>
              <a:latin typeface="Calibri" panose="020F0502020204030204" pitchFamily="34" charset="0"/>
            </a:endParaRPr>
          </a:p>
          <a:p>
            <a:endParaRPr lang="es-MX" dirty="0"/>
          </a:p>
        </p:txBody>
      </p:sp>
      <p:pic>
        <p:nvPicPr>
          <p:cNvPr id="7" name="Imagen 6">
            <a:extLst>
              <a:ext uri="{FF2B5EF4-FFF2-40B4-BE49-F238E27FC236}">
                <a16:creationId xmlns:a16="http://schemas.microsoft.com/office/drawing/2014/main" id="{AC60F8CA-4C8B-4188-A0A4-A5F75F10BD29}"/>
              </a:ext>
            </a:extLst>
          </p:cNvPr>
          <p:cNvPicPr>
            <a:picLocks noChangeAspect="1"/>
          </p:cNvPicPr>
          <p:nvPr/>
        </p:nvPicPr>
        <p:blipFill rotWithShape="1">
          <a:blip r:embed="rId2"/>
          <a:srcRect t="26312" b="30918"/>
          <a:stretch/>
        </p:blipFill>
        <p:spPr>
          <a:xfrm>
            <a:off x="2915169" y="4272823"/>
            <a:ext cx="6361662" cy="1530486"/>
          </a:xfrm>
          <a:prstGeom prst="rect">
            <a:avLst/>
          </a:prstGeom>
        </p:spPr>
      </p:pic>
      <p:pic>
        <p:nvPicPr>
          <p:cNvPr id="5" name="Imagen 4">
            <a:extLst>
              <a:ext uri="{FF2B5EF4-FFF2-40B4-BE49-F238E27FC236}">
                <a16:creationId xmlns:a16="http://schemas.microsoft.com/office/drawing/2014/main" id="{1CE81D6D-EF2E-4D78-8492-0A9B005C787A}"/>
              </a:ext>
            </a:extLst>
          </p:cNvPr>
          <p:cNvPicPr>
            <a:picLocks noChangeAspect="1"/>
          </p:cNvPicPr>
          <p:nvPr/>
        </p:nvPicPr>
        <p:blipFill>
          <a:blip r:embed="rId3"/>
          <a:stretch>
            <a:fillRect/>
          </a:stretch>
        </p:blipFill>
        <p:spPr>
          <a:xfrm>
            <a:off x="3354705" y="2192268"/>
            <a:ext cx="5482590" cy="1445898"/>
          </a:xfrm>
          <a:prstGeom prst="rect">
            <a:avLst/>
          </a:prstGeom>
        </p:spPr>
      </p:pic>
      <p:sp>
        <p:nvSpPr>
          <p:cNvPr id="8" name="Diagrama de flujo: proceso 7">
            <a:extLst>
              <a:ext uri="{FF2B5EF4-FFF2-40B4-BE49-F238E27FC236}">
                <a16:creationId xmlns:a16="http://schemas.microsoft.com/office/drawing/2014/main" id="{0202E151-D7DB-4103-8077-C0A1DD8E8FE4}"/>
              </a:ext>
            </a:extLst>
          </p:cNvPr>
          <p:cNvSpPr/>
          <p:nvPr/>
        </p:nvSpPr>
        <p:spPr>
          <a:xfrm>
            <a:off x="3017520" y="4617720"/>
            <a:ext cx="525780" cy="1185589"/>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Diagrama de flujo: proceso 8">
            <a:extLst>
              <a:ext uri="{FF2B5EF4-FFF2-40B4-BE49-F238E27FC236}">
                <a16:creationId xmlns:a16="http://schemas.microsoft.com/office/drawing/2014/main" id="{4C029469-E00D-4F5D-904A-17DE641AFE93}"/>
              </a:ext>
            </a:extLst>
          </p:cNvPr>
          <p:cNvSpPr/>
          <p:nvPr/>
        </p:nvSpPr>
        <p:spPr>
          <a:xfrm>
            <a:off x="3366134" y="2629467"/>
            <a:ext cx="634365" cy="1008699"/>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Diagrama de flujo: proceso 9">
            <a:extLst>
              <a:ext uri="{FF2B5EF4-FFF2-40B4-BE49-F238E27FC236}">
                <a16:creationId xmlns:a16="http://schemas.microsoft.com/office/drawing/2014/main" id="{E97CB6B6-EC42-407A-B1DD-F926A3EFA866}"/>
              </a:ext>
            </a:extLst>
          </p:cNvPr>
          <p:cNvSpPr/>
          <p:nvPr/>
        </p:nvSpPr>
        <p:spPr>
          <a:xfrm>
            <a:off x="4446270" y="2195127"/>
            <a:ext cx="1897380" cy="1008698"/>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3541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BA9D0-A297-244C-8D80-E189374565F2}"/>
              </a:ext>
            </a:extLst>
          </p:cNvPr>
          <p:cNvSpPr>
            <a:spLocks noGrp="1"/>
          </p:cNvSpPr>
          <p:nvPr>
            <p:ph type="title"/>
          </p:nvPr>
        </p:nvSpPr>
        <p:spPr/>
        <p:txBody>
          <a:bodyPr/>
          <a:lstStyle/>
          <a:p>
            <a:pPr algn="r"/>
            <a:br>
              <a:rPr lang="es-ES" sz="2800" b="1" i="0" u="none" strike="noStrike" baseline="0" dirty="0">
                <a:solidFill>
                  <a:srgbClr val="000000"/>
                </a:solidFill>
                <a:latin typeface="Calibri" panose="020F0502020204030204" pitchFamily="34" charset="0"/>
              </a:rPr>
            </a:br>
            <a:r>
              <a:rPr lang="es-ES" sz="4000" dirty="0">
                <a:latin typeface="Calibri" panose="020F0502020204030204" pitchFamily="34" charset="0"/>
              </a:rPr>
              <a:t>ÍNDICE</a:t>
            </a:r>
            <a:br>
              <a:rPr lang="es-ES" sz="2800" b="1" i="0" u="none" strike="noStrike" baseline="0" dirty="0">
                <a:solidFill>
                  <a:srgbClr val="000000"/>
                </a:solidFill>
                <a:latin typeface="Calibri" panose="020F0502020204030204" pitchFamily="34" charset="0"/>
              </a:rPr>
            </a:br>
            <a:endParaRPr lang="es-MX" dirty="0"/>
          </a:p>
        </p:txBody>
      </p:sp>
      <p:sp>
        <p:nvSpPr>
          <p:cNvPr id="3" name="Marcador de contenido 2">
            <a:extLst>
              <a:ext uri="{FF2B5EF4-FFF2-40B4-BE49-F238E27FC236}">
                <a16:creationId xmlns:a16="http://schemas.microsoft.com/office/drawing/2014/main" id="{91D679B2-692F-4D5C-93F5-DF1C5CD9E638}"/>
              </a:ext>
            </a:extLst>
          </p:cNvPr>
          <p:cNvSpPr>
            <a:spLocks noGrp="1"/>
          </p:cNvSpPr>
          <p:nvPr>
            <p:ph idx="1"/>
          </p:nvPr>
        </p:nvSpPr>
        <p:spPr/>
        <p:txBody>
          <a:bodyPr/>
          <a:lstStyle/>
          <a:p>
            <a:pPr marL="0" indent="0" algn="just">
              <a:buNone/>
            </a:pPr>
            <a:r>
              <a:rPr lang="es-ES" sz="2700" b="1" i="0" u="none" strike="noStrike" baseline="0" dirty="0">
                <a:solidFill>
                  <a:srgbClr val="000000"/>
                </a:solidFill>
                <a:latin typeface="Calibri" panose="020F0502020204030204" pitchFamily="34" charset="0"/>
              </a:rPr>
              <a:t>1.- Respaldo de Información cargada por el Sujeto Obligado en el SIPOT. </a:t>
            </a:r>
          </a:p>
          <a:p>
            <a:pPr marL="0" indent="0" algn="just">
              <a:buNone/>
            </a:pPr>
            <a:r>
              <a:rPr lang="es-ES" sz="2700" b="0" i="0" u="none" strike="noStrike" baseline="0" dirty="0">
                <a:solidFill>
                  <a:srgbClr val="000000"/>
                </a:solidFill>
                <a:latin typeface="Calibri" panose="020F0502020204030204" pitchFamily="34" charset="0"/>
              </a:rPr>
              <a:t>1.1 Respaldo de información vía “Vista pública” o página de “Información Pública” de la Plataforma Nacional de Transparencia (PNT). </a:t>
            </a:r>
          </a:p>
          <a:p>
            <a:pPr marL="0" indent="0" algn="just">
              <a:buNone/>
            </a:pPr>
            <a:r>
              <a:rPr lang="es-ES" sz="2700" b="0" i="0" u="none" strike="noStrike" baseline="0" dirty="0">
                <a:solidFill>
                  <a:srgbClr val="000000"/>
                </a:solidFill>
                <a:latin typeface="Calibri" panose="020F0502020204030204" pitchFamily="34" charset="0"/>
              </a:rPr>
              <a:t>1.2 Respaldo mediante el menú” “Administración de Información”.</a:t>
            </a:r>
          </a:p>
          <a:p>
            <a:pPr marL="0" indent="0" algn="just">
              <a:buNone/>
            </a:pPr>
            <a:r>
              <a:rPr lang="es-MX" sz="2700" b="1" i="0" u="none" strike="noStrike" baseline="0" dirty="0">
                <a:solidFill>
                  <a:srgbClr val="000000"/>
                </a:solidFill>
                <a:latin typeface="Calibri" panose="020F0502020204030204" pitchFamily="34" charset="0"/>
              </a:rPr>
              <a:t>2. </a:t>
            </a:r>
            <a:r>
              <a:rPr lang="es-MX" sz="2700" b="1" dirty="0">
                <a:solidFill>
                  <a:srgbClr val="000000"/>
                </a:solidFill>
                <a:latin typeface="Calibri" panose="020F0502020204030204" pitchFamily="34" charset="0"/>
              </a:rPr>
              <a:t>Eliminación de Información cargada por el Sujeto Obligado en el SIPOT.</a:t>
            </a:r>
            <a:endParaRPr lang="es-MX" sz="2700" b="1" i="0" u="none" strike="noStrike" baseline="0" dirty="0">
              <a:solidFill>
                <a:srgbClr val="000000"/>
              </a:solidFill>
              <a:latin typeface="Calibri" panose="020F0502020204030204" pitchFamily="34" charset="0"/>
            </a:endParaRPr>
          </a:p>
          <a:p>
            <a:pPr marL="0" indent="0" algn="just">
              <a:buNone/>
            </a:pPr>
            <a:r>
              <a:rPr lang="es-ES" sz="2700" b="0" i="0" u="none" strike="noStrike" baseline="0" dirty="0">
                <a:solidFill>
                  <a:srgbClr val="000000"/>
                </a:solidFill>
                <a:latin typeface="Calibri" panose="020F0502020204030204" pitchFamily="34" charset="0"/>
              </a:rPr>
              <a:t>2.1 Eliminación desde el Menú “Carga de información”. </a:t>
            </a:r>
          </a:p>
          <a:p>
            <a:pPr marL="0" indent="0" algn="just">
              <a:buNone/>
            </a:pPr>
            <a:r>
              <a:rPr lang="es-ES" sz="2700" b="0" i="0" u="none" strike="noStrike" baseline="0" dirty="0">
                <a:solidFill>
                  <a:srgbClr val="000000"/>
                </a:solidFill>
                <a:latin typeface="Calibri" panose="020F0502020204030204" pitchFamily="34" charset="0"/>
              </a:rPr>
              <a:t>2.2 Eliminación mediante el menú “Opciones avanzadas”. </a:t>
            </a:r>
          </a:p>
          <a:p>
            <a:pPr marL="0" indent="0" algn="just">
              <a:buNone/>
            </a:pPr>
            <a:r>
              <a:rPr lang="es-ES" sz="2700" dirty="0">
                <a:solidFill>
                  <a:srgbClr val="000000"/>
                </a:solidFill>
                <a:latin typeface="Calibri" panose="020F0502020204030204" pitchFamily="34" charset="0"/>
              </a:rPr>
              <a:t>2.3 Eliminación mediante el menú “Administración de la información”.</a:t>
            </a:r>
            <a:endParaRPr lang="es-ES" sz="2700" b="0" i="0" u="none" strike="noStrike" baseline="0" dirty="0">
              <a:solidFill>
                <a:srgbClr val="000000"/>
              </a:solidFill>
              <a:latin typeface="Calibri" panose="020F0502020204030204" pitchFamily="34" charset="0"/>
            </a:endParaRPr>
          </a:p>
          <a:p>
            <a:endParaRPr lang="es-MX" dirty="0"/>
          </a:p>
        </p:txBody>
      </p:sp>
      <p:pic>
        <p:nvPicPr>
          <p:cNvPr id="5" name="Picture 2" descr="sisai">
            <a:extLst>
              <a:ext uri="{FF2B5EF4-FFF2-40B4-BE49-F238E27FC236}">
                <a16:creationId xmlns:a16="http://schemas.microsoft.com/office/drawing/2014/main" id="{899F6E2E-84BE-4550-84CE-B24EF17EC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0260" y="5600450"/>
            <a:ext cx="2491740" cy="1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132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2C826D-2653-4AF9-8676-5F32F6F4360A}"/>
              </a:ext>
            </a:extLst>
          </p:cNvPr>
          <p:cNvSpPr>
            <a:spLocks noGrp="1"/>
          </p:cNvSpPr>
          <p:nvPr>
            <p:ph type="title"/>
          </p:nvPr>
        </p:nvSpPr>
        <p:spPr/>
        <p:txBody>
          <a:bodyPr>
            <a:normAutofit fontScale="90000"/>
          </a:bodyPr>
          <a:lstStyle/>
          <a:p>
            <a:br>
              <a:rPr lang="es-ES" sz="2700" dirty="0"/>
            </a:br>
            <a:r>
              <a:rPr lang="es-ES" sz="2700" dirty="0"/>
              <a:t>2. Eliminación de Información cargada por el Sujeto Obligado en el SIPOT.</a:t>
            </a:r>
            <a:br>
              <a:rPr lang="es-ES" dirty="0"/>
            </a:br>
            <a:endParaRPr lang="es-MX" dirty="0"/>
          </a:p>
        </p:txBody>
      </p:sp>
      <p:sp>
        <p:nvSpPr>
          <p:cNvPr id="3" name="Marcador de contenido 2">
            <a:extLst>
              <a:ext uri="{FF2B5EF4-FFF2-40B4-BE49-F238E27FC236}">
                <a16:creationId xmlns:a16="http://schemas.microsoft.com/office/drawing/2014/main" id="{327404F2-2425-4DC5-BF2A-3453689A7EB8}"/>
              </a:ext>
            </a:extLst>
          </p:cNvPr>
          <p:cNvSpPr>
            <a:spLocks noGrp="1"/>
          </p:cNvSpPr>
          <p:nvPr>
            <p:ph idx="1"/>
          </p:nvPr>
        </p:nvSpPr>
        <p:spPr/>
        <p:txBody>
          <a:bodyPr/>
          <a:lstStyle/>
          <a:p>
            <a:pPr algn="just"/>
            <a:r>
              <a:rPr lang="es-ES" sz="2000" b="0" i="0" u="none" strike="noStrike" baseline="0" dirty="0">
                <a:solidFill>
                  <a:srgbClr val="000000"/>
                </a:solidFill>
                <a:latin typeface="Calibri" panose="020F0502020204030204" pitchFamily="34" charset="0"/>
              </a:rPr>
              <a:t>El sistema de carga de información tiene 3 opciones o procedimientos: alta, baja o modificación de información, en este caso, tanto la eliminación como el cambio de información requieren como paso previo obtener un archivo con la información que se va a modificar o eliminar. </a:t>
            </a:r>
            <a:endParaRPr lang="es-MX" sz="2000" b="0" i="0" u="none" strike="noStrike" baseline="0" dirty="0">
              <a:solidFill>
                <a:srgbClr val="000000"/>
              </a:solidFill>
              <a:latin typeface="Calibri" panose="020F0502020204030204" pitchFamily="34" charset="0"/>
            </a:endParaRPr>
          </a:p>
          <a:p>
            <a:pPr algn="just"/>
            <a:r>
              <a:rPr lang="es-ES" sz="2000" b="0" i="0" u="none" strike="noStrike" baseline="0" dirty="0">
                <a:solidFill>
                  <a:srgbClr val="000000"/>
                </a:solidFill>
                <a:latin typeface="Calibri" panose="020F0502020204030204" pitchFamily="34" charset="0"/>
              </a:rPr>
              <a:t>El archivo generado tiene en la columna (A) un número de identificación encriptado que </a:t>
            </a:r>
            <a:r>
              <a:rPr lang="es-ES" sz="2000" dirty="0">
                <a:solidFill>
                  <a:srgbClr val="000000"/>
                </a:solidFill>
                <a:latin typeface="Calibri" panose="020F0502020204030204" pitchFamily="34" charset="0"/>
              </a:rPr>
              <a:t>será</a:t>
            </a:r>
            <a:r>
              <a:rPr lang="es-ES" sz="2000" b="0" i="0" u="none" strike="noStrike" baseline="0" dirty="0">
                <a:solidFill>
                  <a:srgbClr val="000000"/>
                </a:solidFill>
                <a:latin typeface="Calibri" panose="020F0502020204030204" pitchFamily="34" charset="0"/>
              </a:rPr>
              <a:t> necesario  para eliminar el registro. Si por equivocación se carga un archivo que no contenga el número de identificación el sistema emite el siguiente error en el comprobante de errores.</a:t>
            </a:r>
          </a:p>
          <a:p>
            <a:endParaRPr lang="es-ES" sz="1800" b="0" i="0" u="none" strike="noStrike" baseline="0" dirty="0">
              <a:solidFill>
                <a:srgbClr val="000000"/>
              </a:solidFill>
              <a:latin typeface="Calibri" panose="020F0502020204030204" pitchFamily="34" charset="0"/>
            </a:endParaRPr>
          </a:p>
          <a:p>
            <a:endParaRPr lang="es-MX" dirty="0"/>
          </a:p>
        </p:txBody>
      </p:sp>
      <p:pic>
        <p:nvPicPr>
          <p:cNvPr id="5" name="Imagen 4">
            <a:extLst>
              <a:ext uri="{FF2B5EF4-FFF2-40B4-BE49-F238E27FC236}">
                <a16:creationId xmlns:a16="http://schemas.microsoft.com/office/drawing/2014/main" id="{3620E580-D543-4FE5-99F9-655407C71BC3}"/>
              </a:ext>
            </a:extLst>
          </p:cNvPr>
          <p:cNvPicPr>
            <a:picLocks noChangeAspect="1"/>
          </p:cNvPicPr>
          <p:nvPr/>
        </p:nvPicPr>
        <p:blipFill>
          <a:blip r:embed="rId2"/>
          <a:stretch>
            <a:fillRect/>
          </a:stretch>
        </p:blipFill>
        <p:spPr>
          <a:xfrm>
            <a:off x="1072515" y="3429000"/>
            <a:ext cx="10046970" cy="1784298"/>
          </a:xfrm>
          <a:prstGeom prst="rect">
            <a:avLst/>
          </a:prstGeom>
        </p:spPr>
      </p:pic>
      <p:sp>
        <p:nvSpPr>
          <p:cNvPr id="6" name="Diagrama de flujo: proceso 5">
            <a:extLst>
              <a:ext uri="{FF2B5EF4-FFF2-40B4-BE49-F238E27FC236}">
                <a16:creationId xmlns:a16="http://schemas.microsoft.com/office/drawing/2014/main" id="{3935B233-8CE9-45CA-81E6-42594C953F3F}"/>
              </a:ext>
            </a:extLst>
          </p:cNvPr>
          <p:cNvSpPr/>
          <p:nvPr/>
        </p:nvSpPr>
        <p:spPr>
          <a:xfrm>
            <a:off x="4123268" y="4321148"/>
            <a:ext cx="6996217" cy="456591"/>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9370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78B95-A4E6-449A-844E-E23A12B5D5A1}"/>
              </a:ext>
            </a:extLst>
          </p:cNvPr>
          <p:cNvSpPr>
            <a:spLocks noGrp="1"/>
          </p:cNvSpPr>
          <p:nvPr>
            <p:ph type="title"/>
          </p:nvPr>
        </p:nvSpPr>
        <p:spPr/>
        <p:txBody>
          <a:bodyPr>
            <a:normAutofit fontScale="90000"/>
          </a:bodyPr>
          <a:lstStyle/>
          <a:p>
            <a:r>
              <a:rPr lang="es-ES" sz="2700" dirty="0">
                <a:latin typeface="+mn-lt"/>
              </a:rPr>
              <a:t>2.1 Eliminación desde el Menú “Carga de información”.</a:t>
            </a:r>
            <a:br>
              <a:rPr lang="es-MX" dirty="0">
                <a:latin typeface="+mn-lt"/>
              </a:rPr>
            </a:br>
            <a:r>
              <a:rPr lang="es-MX" sz="2200" dirty="0">
                <a:latin typeface="+mn-lt"/>
              </a:rPr>
              <a:t>Procedimiento</a:t>
            </a:r>
            <a:endParaRPr lang="es-MX" dirty="0">
              <a:latin typeface="+mn-lt"/>
            </a:endParaRPr>
          </a:p>
        </p:txBody>
      </p:sp>
      <p:sp>
        <p:nvSpPr>
          <p:cNvPr id="3" name="Marcador de contenido 2">
            <a:extLst>
              <a:ext uri="{FF2B5EF4-FFF2-40B4-BE49-F238E27FC236}">
                <a16:creationId xmlns:a16="http://schemas.microsoft.com/office/drawing/2014/main" id="{640CF0C1-4F83-4E63-B0AE-DF0D989F2C8F}"/>
              </a:ext>
            </a:extLst>
          </p:cNvPr>
          <p:cNvSpPr>
            <a:spLocks noGrp="1"/>
          </p:cNvSpPr>
          <p:nvPr>
            <p:ph idx="1"/>
          </p:nvPr>
        </p:nvSpPr>
        <p:spPr/>
        <p:txBody>
          <a:bodyPr/>
          <a:lstStyle/>
          <a:p>
            <a:pPr algn="just"/>
            <a:r>
              <a:rPr lang="es-ES" sz="2000" b="0" i="0" u="none" strike="noStrike" baseline="0" dirty="0">
                <a:solidFill>
                  <a:srgbClr val="000000"/>
                </a:solidFill>
                <a:latin typeface="Calibri" panose="020F0502020204030204" pitchFamily="34" charset="0"/>
              </a:rPr>
              <a:t>Ingresar a la plataforma de transparencia en la url: https://www.plataformadetransparencia.org.mx </a:t>
            </a:r>
          </a:p>
          <a:p>
            <a:pPr algn="just"/>
            <a:r>
              <a:rPr lang="es-ES" sz="2000" b="0" i="0" u="none" strike="noStrike" baseline="0" dirty="0">
                <a:solidFill>
                  <a:srgbClr val="000000"/>
                </a:solidFill>
                <a:latin typeface="Calibri" panose="020F0502020204030204" pitchFamily="34" charset="0"/>
              </a:rPr>
              <a:t>Capturar el usuario y contraseña para ingresar al SIPOT (perfil de Administrador de Sujeto Obligado o de Administrador de Unidad Administrativa). </a:t>
            </a:r>
          </a:p>
          <a:p>
            <a:pPr algn="just"/>
            <a:r>
              <a:rPr lang="es-ES" sz="2000" b="0" i="0" u="none" strike="noStrike" baseline="0" dirty="0">
                <a:solidFill>
                  <a:srgbClr val="000000"/>
                </a:solidFill>
                <a:latin typeface="Calibri" panose="020F0502020204030204" pitchFamily="34" charset="0"/>
              </a:rPr>
              <a:t>En el menú se debe seleccionar la opción Carga de Información-&gt;carga de archivos. </a:t>
            </a:r>
          </a:p>
          <a:p>
            <a:endParaRPr lang="es-MX" dirty="0"/>
          </a:p>
        </p:txBody>
      </p:sp>
      <p:pic>
        <p:nvPicPr>
          <p:cNvPr id="4" name="Imagen 3">
            <a:extLst>
              <a:ext uri="{FF2B5EF4-FFF2-40B4-BE49-F238E27FC236}">
                <a16:creationId xmlns:a16="http://schemas.microsoft.com/office/drawing/2014/main" id="{A0E9AE3D-8886-4154-A134-EB03BCC47C70}"/>
              </a:ext>
            </a:extLst>
          </p:cNvPr>
          <p:cNvPicPr>
            <a:picLocks noChangeAspect="1"/>
          </p:cNvPicPr>
          <p:nvPr/>
        </p:nvPicPr>
        <p:blipFill rotWithShape="1">
          <a:blip r:embed="rId2"/>
          <a:srcRect t="29290" r="4854" b="25005"/>
          <a:stretch/>
        </p:blipFill>
        <p:spPr bwMode="auto">
          <a:xfrm>
            <a:off x="1969002" y="3004820"/>
            <a:ext cx="8253995" cy="2230120"/>
          </a:xfrm>
          <a:prstGeom prst="rect">
            <a:avLst/>
          </a:prstGeom>
          <a:ln>
            <a:noFill/>
          </a:ln>
          <a:extLst>
            <a:ext uri="{53640926-AAD7-44D8-BBD7-CCE9431645EC}">
              <a14:shadowObscured xmlns:a14="http://schemas.microsoft.com/office/drawing/2010/main"/>
            </a:ext>
          </a:extLst>
        </p:spPr>
      </p:pic>
      <p:sp>
        <p:nvSpPr>
          <p:cNvPr id="5" name="Diagrama de flujo: proceso 4">
            <a:extLst>
              <a:ext uri="{FF2B5EF4-FFF2-40B4-BE49-F238E27FC236}">
                <a16:creationId xmlns:a16="http://schemas.microsoft.com/office/drawing/2014/main" id="{9473A13D-3054-483F-8D92-12BBC8D38B6C}"/>
              </a:ext>
            </a:extLst>
          </p:cNvPr>
          <p:cNvSpPr/>
          <p:nvPr/>
        </p:nvSpPr>
        <p:spPr>
          <a:xfrm>
            <a:off x="3314700" y="4343400"/>
            <a:ext cx="1028700" cy="765809"/>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Flecha: a la derecha 5">
            <a:extLst>
              <a:ext uri="{FF2B5EF4-FFF2-40B4-BE49-F238E27FC236}">
                <a16:creationId xmlns:a16="http://schemas.microsoft.com/office/drawing/2014/main" id="{82999594-40DC-4E6A-86FF-C348506DBD3B}"/>
              </a:ext>
            </a:extLst>
          </p:cNvPr>
          <p:cNvSpPr/>
          <p:nvPr/>
        </p:nvSpPr>
        <p:spPr>
          <a:xfrm>
            <a:off x="2820763" y="4551109"/>
            <a:ext cx="596807" cy="203772"/>
          </a:xfrm>
          <a:prstGeom prst="rightArrow">
            <a:avLst/>
          </a:prstGeom>
          <a:solidFill>
            <a:srgbClr val="E118F0"/>
          </a:solidFill>
          <a:ln>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542479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A144B1-52BC-4F3E-A84D-8AE94F6AB359}"/>
              </a:ext>
            </a:extLst>
          </p:cNvPr>
          <p:cNvSpPr>
            <a:spLocks noGrp="1"/>
          </p:cNvSpPr>
          <p:nvPr>
            <p:ph type="title"/>
          </p:nvPr>
        </p:nvSpPr>
        <p:spPr/>
        <p:txBody>
          <a:bodyPr>
            <a:normAutofit fontScale="90000"/>
          </a:bodyPr>
          <a:lstStyle/>
          <a:p>
            <a:br>
              <a:rPr lang="es-MX" dirty="0"/>
            </a:br>
            <a:r>
              <a:rPr lang="es-MX" sz="2200" dirty="0"/>
              <a:t>Procedimiento</a:t>
            </a:r>
            <a:endParaRPr lang="es-MX" dirty="0"/>
          </a:p>
        </p:txBody>
      </p:sp>
      <p:sp>
        <p:nvSpPr>
          <p:cNvPr id="3" name="Marcador de contenido 2">
            <a:extLst>
              <a:ext uri="{FF2B5EF4-FFF2-40B4-BE49-F238E27FC236}">
                <a16:creationId xmlns:a16="http://schemas.microsoft.com/office/drawing/2014/main" id="{684BE061-F897-438C-BACE-BFDBC904C89B}"/>
              </a:ext>
            </a:extLst>
          </p:cNvPr>
          <p:cNvSpPr>
            <a:spLocks noGrp="1"/>
          </p:cNvSpPr>
          <p:nvPr>
            <p:ph idx="1"/>
          </p:nvPr>
        </p:nvSpPr>
        <p:spPr/>
        <p:txBody>
          <a:bodyPr/>
          <a:lstStyle/>
          <a:p>
            <a:pPr algn="just"/>
            <a:r>
              <a:rPr lang="es-ES" sz="2000" b="0" i="0" u="none" strike="noStrike" baseline="0" dirty="0">
                <a:solidFill>
                  <a:srgbClr val="000000"/>
                </a:solidFill>
                <a:latin typeface="Calibri" panose="020F0502020204030204" pitchFamily="34" charset="0"/>
              </a:rPr>
              <a:t>Si el usuario que ingresó al SIPOT tiene el perfil de </a:t>
            </a:r>
            <a:r>
              <a:rPr lang="es-ES" sz="2000" b="1" i="0" u="none" strike="noStrike" baseline="0" dirty="0">
                <a:solidFill>
                  <a:srgbClr val="000000"/>
                </a:solidFill>
                <a:latin typeface="Calibri" panose="020F0502020204030204" pitchFamily="34" charset="0"/>
              </a:rPr>
              <a:t>Administrador del Sujeto Obligado</a:t>
            </a:r>
            <a:r>
              <a:rPr lang="es-ES" sz="2000" b="0" i="0" u="none" strike="noStrike" baseline="0" dirty="0">
                <a:solidFill>
                  <a:srgbClr val="000000"/>
                </a:solidFill>
                <a:latin typeface="Calibri" panose="020F0502020204030204" pitchFamily="34" charset="0"/>
              </a:rPr>
              <a:t> debe seleccionar: la Normatividad, la unidad administrativa y el usuario correspondiente. Si el usuario que ingreso al SIPOT tiene el perfil de </a:t>
            </a:r>
            <a:r>
              <a:rPr lang="es-ES" sz="2000" b="1" dirty="0">
                <a:solidFill>
                  <a:srgbClr val="000000"/>
                </a:solidFill>
                <a:latin typeface="Calibri" panose="020F0502020204030204" pitchFamily="34" charset="0"/>
              </a:rPr>
              <a:t>A</a:t>
            </a:r>
            <a:r>
              <a:rPr lang="es-ES" sz="2000" b="1" i="0" u="none" strike="noStrike" baseline="0" dirty="0">
                <a:solidFill>
                  <a:srgbClr val="000000"/>
                </a:solidFill>
                <a:latin typeface="Calibri" panose="020F0502020204030204" pitchFamily="34" charset="0"/>
              </a:rPr>
              <a:t>dministrador de unidad administrativa</a:t>
            </a:r>
            <a:r>
              <a:rPr lang="es-ES" sz="2000" b="0" i="0" u="none" strike="noStrike" baseline="0" dirty="0">
                <a:solidFill>
                  <a:srgbClr val="000000"/>
                </a:solidFill>
                <a:latin typeface="Calibri" panose="020F0502020204030204" pitchFamily="34" charset="0"/>
              </a:rPr>
              <a:t>, sólo deberá seleccionar la normatividad, el ejercicio y presionar el botón buscar. </a:t>
            </a:r>
          </a:p>
          <a:p>
            <a:endParaRPr lang="es-MX" dirty="0"/>
          </a:p>
          <a:p>
            <a:endParaRPr lang="es-MX" dirty="0"/>
          </a:p>
          <a:p>
            <a:endParaRPr lang="es-MX" dirty="0"/>
          </a:p>
          <a:p>
            <a:endParaRPr lang="es-ES" sz="2000" b="0" i="0" u="none" strike="noStrike" baseline="0" dirty="0">
              <a:solidFill>
                <a:srgbClr val="000000"/>
              </a:solidFill>
              <a:latin typeface="Calibri" panose="020F0502020204030204" pitchFamily="34" charset="0"/>
            </a:endParaRPr>
          </a:p>
          <a:p>
            <a:pPr algn="just"/>
            <a:r>
              <a:rPr lang="es-ES" sz="2000" b="0" i="0" u="none" strike="noStrike" baseline="0" dirty="0">
                <a:solidFill>
                  <a:srgbClr val="000000"/>
                </a:solidFill>
                <a:latin typeface="Calibri" panose="020F0502020204030204" pitchFamily="34" charset="0"/>
              </a:rPr>
              <a:t>En el listado de fracciones deberá seleccionar el formato del cual se desea eliminar la información. </a:t>
            </a:r>
          </a:p>
          <a:p>
            <a:pPr marL="0" indent="0">
              <a:buNone/>
            </a:pPr>
            <a:endParaRPr lang="es-MX" dirty="0"/>
          </a:p>
        </p:txBody>
      </p:sp>
      <p:pic>
        <p:nvPicPr>
          <p:cNvPr id="4" name="Imagen 3">
            <a:extLst>
              <a:ext uri="{FF2B5EF4-FFF2-40B4-BE49-F238E27FC236}">
                <a16:creationId xmlns:a16="http://schemas.microsoft.com/office/drawing/2014/main" id="{3A1C3E2F-38AA-458D-8706-7C87F9F52452}"/>
              </a:ext>
            </a:extLst>
          </p:cNvPr>
          <p:cNvPicPr>
            <a:picLocks noChangeAspect="1"/>
          </p:cNvPicPr>
          <p:nvPr/>
        </p:nvPicPr>
        <p:blipFill rotWithShape="1">
          <a:blip r:embed="rId2"/>
          <a:srcRect t="30833" b="45333"/>
          <a:stretch/>
        </p:blipFill>
        <p:spPr>
          <a:xfrm>
            <a:off x="2580016" y="2258919"/>
            <a:ext cx="7031968" cy="1634490"/>
          </a:xfrm>
          <a:prstGeom prst="rect">
            <a:avLst/>
          </a:prstGeom>
        </p:spPr>
      </p:pic>
      <p:pic>
        <p:nvPicPr>
          <p:cNvPr id="5" name="Imagen 4">
            <a:extLst>
              <a:ext uri="{FF2B5EF4-FFF2-40B4-BE49-F238E27FC236}">
                <a16:creationId xmlns:a16="http://schemas.microsoft.com/office/drawing/2014/main" id="{C52BE60B-03D4-4259-B6EB-70808529E73D}"/>
              </a:ext>
            </a:extLst>
          </p:cNvPr>
          <p:cNvPicPr>
            <a:picLocks noChangeAspect="1"/>
          </p:cNvPicPr>
          <p:nvPr/>
        </p:nvPicPr>
        <p:blipFill rotWithShape="1">
          <a:blip r:embed="rId3"/>
          <a:srcRect t="2525" b="8456"/>
          <a:stretch/>
        </p:blipFill>
        <p:spPr>
          <a:xfrm>
            <a:off x="5091568" y="4671993"/>
            <a:ext cx="2008863" cy="1152219"/>
          </a:xfrm>
          <a:prstGeom prst="rect">
            <a:avLst/>
          </a:prstGeom>
        </p:spPr>
      </p:pic>
      <p:sp>
        <p:nvSpPr>
          <p:cNvPr id="7" name="Flecha: a la derecha 6">
            <a:extLst>
              <a:ext uri="{FF2B5EF4-FFF2-40B4-BE49-F238E27FC236}">
                <a16:creationId xmlns:a16="http://schemas.microsoft.com/office/drawing/2014/main" id="{A508CF10-6267-4F83-BC9B-A2A118D8D8DC}"/>
              </a:ext>
            </a:extLst>
          </p:cNvPr>
          <p:cNvSpPr/>
          <p:nvPr/>
        </p:nvSpPr>
        <p:spPr>
          <a:xfrm>
            <a:off x="3243673" y="3538858"/>
            <a:ext cx="596807" cy="203772"/>
          </a:xfrm>
          <a:prstGeom prst="rightArrow">
            <a:avLst/>
          </a:prstGeom>
          <a:solidFill>
            <a:srgbClr val="E118F0"/>
          </a:solidFill>
          <a:ln>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111067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1B9953-95DB-4198-ADAB-F6EEC2D04C75}"/>
              </a:ext>
            </a:extLst>
          </p:cNvPr>
          <p:cNvSpPr>
            <a:spLocks noGrp="1"/>
          </p:cNvSpPr>
          <p:nvPr>
            <p:ph type="title"/>
          </p:nvPr>
        </p:nvSpPr>
        <p:spPr/>
        <p:txBody>
          <a:bodyPr>
            <a:normAutofit fontScale="90000"/>
          </a:bodyPr>
          <a:lstStyle/>
          <a:p>
            <a:br>
              <a:rPr lang="es-MX" dirty="0"/>
            </a:br>
            <a:r>
              <a:rPr lang="es-MX" sz="2200" dirty="0">
                <a:latin typeface="+mn-lt"/>
              </a:rPr>
              <a:t>Procedimiento</a:t>
            </a:r>
            <a:endParaRPr lang="es-MX" dirty="0">
              <a:latin typeface="+mn-lt"/>
            </a:endParaRPr>
          </a:p>
        </p:txBody>
      </p:sp>
      <p:sp>
        <p:nvSpPr>
          <p:cNvPr id="3" name="Marcador de contenido 2">
            <a:extLst>
              <a:ext uri="{FF2B5EF4-FFF2-40B4-BE49-F238E27FC236}">
                <a16:creationId xmlns:a16="http://schemas.microsoft.com/office/drawing/2014/main" id="{CE7D5F19-D8A1-475F-B2F3-54D441136016}"/>
              </a:ext>
            </a:extLst>
          </p:cNvPr>
          <p:cNvSpPr>
            <a:spLocks noGrp="1"/>
          </p:cNvSpPr>
          <p:nvPr>
            <p:ph idx="1"/>
          </p:nvPr>
        </p:nvSpPr>
        <p:spPr/>
        <p:txBody>
          <a:bodyPr/>
          <a:lstStyle/>
          <a:p>
            <a:pPr algn="just"/>
            <a:r>
              <a:rPr lang="es-ES" sz="2000" b="0" i="0" u="none" strike="noStrike" baseline="0" dirty="0">
                <a:solidFill>
                  <a:srgbClr val="000000"/>
                </a:solidFill>
                <a:latin typeface="Calibri" panose="020F0502020204030204" pitchFamily="34" charset="0"/>
              </a:rPr>
              <a:t>En la parte central del navegador de internet se desplegará la pantalla en la que deberá seleccionar “Baja” como tipo de carga.</a:t>
            </a:r>
          </a:p>
          <a:p>
            <a:endParaRPr lang="es-ES" sz="1800" dirty="0">
              <a:solidFill>
                <a:srgbClr val="000000"/>
              </a:solidFill>
              <a:latin typeface="Calibri" panose="020F0502020204030204" pitchFamily="34" charset="0"/>
            </a:endParaRPr>
          </a:p>
          <a:p>
            <a:endParaRPr lang="es-ES" sz="1800" b="0" i="0" u="none" strike="noStrike" baseline="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b="0" i="0" u="none" strike="noStrike" baseline="0" dirty="0">
              <a:solidFill>
                <a:srgbClr val="000000"/>
              </a:solidFill>
              <a:latin typeface="Calibri" panose="020F0502020204030204" pitchFamily="34" charset="0"/>
            </a:endParaRPr>
          </a:p>
          <a:p>
            <a:pPr algn="just"/>
            <a:r>
              <a:rPr lang="es-ES" sz="2000" b="0" i="0" u="none" strike="noStrike" baseline="0" dirty="0">
                <a:solidFill>
                  <a:srgbClr val="000000"/>
                </a:solidFill>
                <a:latin typeface="Calibri" panose="020F0502020204030204" pitchFamily="34" charset="0"/>
              </a:rPr>
              <a:t>Una vez que se seleccionó “Baja”, se deberá presionar el botón </a:t>
            </a:r>
            <a:r>
              <a:rPr lang="es-ES" sz="2000" b="1" i="0" u="none" strike="noStrike" baseline="0" dirty="0">
                <a:solidFill>
                  <a:srgbClr val="000000"/>
                </a:solidFill>
                <a:latin typeface="Calibri" panose="020F0502020204030204" pitchFamily="34" charset="0"/>
              </a:rPr>
              <a:t>“Seleccionar”</a:t>
            </a:r>
            <a:r>
              <a:rPr lang="es-ES" sz="2000" b="0" i="0" u="none" strike="noStrike" baseline="0" dirty="0">
                <a:solidFill>
                  <a:srgbClr val="000000"/>
                </a:solidFill>
                <a:latin typeface="Calibri" panose="020F0502020204030204" pitchFamily="34" charset="0"/>
              </a:rPr>
              <a:t> y posteriormente el botón </a:t>
            </a:r>
            <a:r>
              <a:rPr lang="es-ES" sz="2000" b="1" i="0" u="none" strike="noStrike" baseline="0" dirty="0">
                <a:solidFill>
                  <a:srgbClr val="000000"/>
                </a:solidFill>
                <a:latin typeface="Calibri" panose="020F0502020204030204" pitchFamily="34" charset="0"/>
              </a:rPr>
              <a:t>“Cargar Archivo”</a:t>
            </a:r>
            <a:r>
              <a:rPr lang="es-ES" sz="2000" b="0" i="0" u="none" strike="noStrike" baseline="0" dirty="0">
                <a:solidFill>
                  <a:srgbClr val="000000"/>
                </a:solidFill>
                <a:latin typeface="Calibri" panose="020F0502020204030204" pitchFamily="34" charset="0"/>
              </a:rPr>
              <a:t> lo cual permitirá subir el archivo que contiene los registros a eliminar. </a:t>
            </a:r>
          </a:p>
          <a:p>
            <a:endParaRPr lang="es-ES" sz="1800" b="0" i="0" u="none" strike="noStrike" baseline="0" dirty="0">
              <a:solidFill>
                <a:srgbClr val="000000"/>
              </a:solidFill>
              <a:latin typeface="Calibri" panose="020F0502020204030204" pitchFamily="34" charset="0"/>
            </a:endParaRPr>
          </a:p>
          <a:p>
            <a:endParaRPr lang="es-ES" sz="1800" b="0" i="0" u="none" strike="noStrike" baseline="0" dirty="0">
              <a:solidFill>
                <a:srgbClr val="000000"/>
              </a:solidFill>
              <a:latin typeface="Calibri" panose="020F0502020204030204" pitchFamily="34" charset="0"/>
            </a:endParaRPr>
          </a:p>
          <a:p>
            <a:endParaRPr lang="es-MX" dirty="0"/>
          </a:p>
        </p:txBody>
      </p:sp>
      <p:pic>
        <p:nvPicPr>
          <p:cNvPr id="5" name="Imagen 4">
            <a:extLst>
              <a:ext uri="{FF2B5EF4-FFF2-40B4-BE49-F238E27FC236}">
                <a16:creationId xmlns:a16="http://schemas.microsoft.com/office/drawing/2014/main" id="{FD005A26-CBCB-4D43-8A03-549C9445E2AF}"/>
              </a:ext>
            </a:extLst>
          </p:cNvPr>
          <p:cNvPicPr>
            <a:picLocks noChangeAspect="1"/>
          </p:cNvPicPr>
          <p:nvPr/>
        </p:nvPicPr>
        <p:blipFill rotWithShape="1">
          <a:blip r:embed="rId2"/>
          <a:srcRect l="20250" t="45500" r="7375" b="31667"/>
          <a:stretch/>
        </p:blipFill>
        <p:spPr>
          <a:xfrm>
            <a:off x="1684020" y="1975825"/>
            <a:ext cx="8823960" cy="1565910"/>
          </a:xfrm>
          <a:prstGeom prst="rect">
            <a:avLst/>
          </a:prstGeom>
        </p:spPr>
      </p:pic>
      <p:pic>
        <p:nvPicPr>
          <p:cNvPr id="7" name="Imagen 6">
            <a:extLst>
              <a:ext uri="{FF2B5EF4-FFF2-40B4-BE49-F238E27FC236}">
                <a16:creationId xmlns:a16="http://schemas.microsoft.com/office/drawing/2014/main" id="{2873BCFC-053B-4135-ABB6-439A92CB469D}"/>
              </a:ext>
            </a:extLst>
          </p:cNvPr>
          <p:cNvPicPr>
            <a:picLocks noChangeAspect="1"/>
          </p:cNvPicPr>
          <p:nvPr/>
        </p:nvPicPr>
        <p:blipFill rotWithShape="1">
          <a:blip r:embed="rId3"/>
          <a:srcRect l="22151" t="53833" r="25347" b="37834"/>
          <a:stretch/>
        </p:blipFill>
        <p:spPr>
          <a:xfrm>
            <a:off x="2514870" y="4377690"/>
            <a:ext cx="7162260" cy="1108709"/>
          </a:xfrm>
          <a:prstGeom prst="rect">
            <a:avLst/>
          </a:prstGeom>
        </p:spPr>
      </p:pic>
      <p:sp>
        <p:nvSpPr>
          <p:cNvPr id="6" name="Flecha: a la derecha 5">
            <a:extLst>
              <a:ext uri="{FF2B5EF4-FFF2-40B4-BE49-F238E27FC236}">
                <a16:creationId xmlns:a16="http://schemas.microsoft.com/office/drawing/2014/main" id="{C1D73B9B-F323-42F2-B568-DDC41446215C}"/>
              </a:ext>
            </a:extLst>
          </p:cNvPr>
          <p:cNvSpPr/>
          <p:nvPr/>
        </p:nvSpPr>
        <p:spPr>
          <a:xfrm>
            <a:off x="2032093" y="2656894"/>
            <a:ext cx="596807" cy="203772"/>
          </a:xfrm>
          <a:prstGeom prst="rightArrow">
            <a:avLst/>
          </a:prstGeom>
          <a:solidFill>
            <a:srgbClr val="E118F0"/>
          </a:solidFill>
          <a:ln>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Diagrama de flujo: proceso 7">
            <a:extLst>
              <a:ext uri="{FF2B5EF4-FFF2-40B4-BE49-F238E27FC236}">
                <a16:creationId xmlns:a16="http://schemas.microsoft.com/office/drawing/2014/main" id="{0F011DF1-85ED-457F-8479-4C1B8CC291A9}"/>
              </a:ext>
            </a:extLst>
          </p:cNvPr>
          <p:cNvSpPr/>
          <p:nvPr/>
        </p:nvSpPr>
        <p:spPr>
          <a:xfrm>
            <a:off x="1684020" y="2059004"/>
            <a:ext cx="944880" cy="290663"/>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Diagrama de flujo: proceso 8">
            <a:extLst>
              <a:ext uri="{FF2B5EF4-FFF2-40B4-BE49-F238E27FC236}">
                <a16:creationId xmlns:a16="http://schemas.microsoft.com/office/drawing/2014/main" id="{2D7E622C-7649-48BD-B8EA-C032B41A80C5}"/>
              </a:ext>
            </a:extLst>
          </p:cNvPr>
          <p:cNvSpPr/>
          <p:nvPr/>
        </p:nvSpPr>
        <p:spPr>
          <a:xfrm>
            <a:off x="6183630" y="4377690"/>
            <a:ext cx="925830" cy="308610"/>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Diagrama de flujo: proceso 11">
            <a:extLst>
              <a:ext uri="{FF2B5EF4-FFF2-40B4-BE49-F238E27FC236}">
                <a16:creationId xmlns:a16="http://schemas.microsoft.com/office/drawing/2014/main" id="{56080A61-3806-40FD-9C9C-EF7D3EA3F569}"/>
              </a:ext>
            </a:extLst>
          </p:cNvPr>
          <p:cNvSpPr/>
          <p:nvPr/>
        </p:nvSpPr>
        <p:spPr>
          <a:xfrm>
            <a:off x="7120890" y="4381500"/>
            <a:ext cx="1154430" cy="308610"/>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742135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EA3968-98C0-4EFD-8108-FB552206B23A}"/>
              </a:ext>
            </a:extLst>
          </p:cNvPr>
          <p:cNvSpPr>
            <a:spLocks noGrp="1"/>
          </p:cNvSpPr>
          <p:nvPr>
            <p:ph type="title"/>
          </p:nvPr>
        </p:nvSpPr>
        <p:spPr/>
        <p:txBody>
          <a:bodyPr>
            <a:normAutofit fontScale="90000"/>
          </a:bodyPr>
          <a:lstStyle/>
          <a:p>
            <a:br>
              <a:rPr lang="es-MX" b="0" dirty="0">
                <a:latin typeface="+mn-lt"/>
              </a:rPr>
            </a:br>
            <a:r>
              <a:rPr lang="es-MX" sz="2200" dirty="0">
                <a:latin typeface="Calibri" panose="020F0502020204030204" pitchFamily="34" charset="0"/>
                <a:cs typeface="Calibri" panose="020F0502020204030204" pitchFamily="34" charset="0"/>
              </a:rPr>
              <a:t>Procedimiento</a:t>
            </a:r>
            <a:endParaRPr lang="es-MX" dirty="0">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73B73BF5-E64C-4839-AB40-FDA9CC87E638}"/>
              </a:ext>
            </a:extLst>
          </p:cNvPr>
          <p:cNvSpPr>
            <a:spLocks noGrp="1"/>
          </p:cNvSpPr>
          <p:nvPr>
            <p:ph idx="1"/>
          </p:nvPr>
        </p:nvSpPr>
        <p:spPr/>
        <p:txBody>
          <a:bodyPr/>
          <a:lstStyle/>
          <a:p>
            <a:pPr algn="just"/>
            <a:r>
              <a:rPr lang="es-ES" sz="2000" b="0" i="0" u="none" strike="noStrike" baseline="0" dirty="0">
                <a:solidFill>
                  <a:srgbClr val="000000"/>
                </a:solidFill>
                <a:latin typeface="Calibri" panose="020F0502020204030204" pitchFamily="34" charset="0"/>
                <a:cs typeface="Calibri" panose="020F0502020204030204" pitchFamily="34" charset="0"/>
              </a:rPr>
              <a:t>Una vez que se cargó el archivo, se registra el movimiento en el panel de carga. </a:t>
            </a:r>
          </a:p>
          <a:p>
            <a:endParaRPr lang="es-MX" dirty="0"/>
          </a:p>
          <a:p>
            <a:endParaRPr lang="es-MX" dirty="0"/>
          </a:p>
          <a:p>
            <a:endParaRPr lang="es-MX" dirty="0"/>
          </a:p>
          <a:p>
            <a:endParaRPr lang="es-MX" dirty="0"/>
          </a:p>
          <a:p>
            <a:endParaRPr lang="es-MX" dirty="0"/>
          </a:p>
          <a:p>
            <a:endParaRPr lang="es-MX" dirty="0"/>
          </a:p>
          <a:p>
            <a:pPr algn="l"/>
            <a:endParaRPr lang="es-MX" sz="1800" b="0" i="0" u="none" strike="noStrike" baseline="0" dirty="0">
              <a:solidFill>
                <a:srgbClr val="000000"/>
              </a:solidFill>
              <a:latin typeface="Calibri" panose="020F0502020204030204" pitchFamily="34" charset="0"/>
            </a:endParaRPr>
          </a:p>
          <a:p>
            <a:pPr algn="just"/>
            <a:r>
              <a:rPr lang="es-ES" sz="2000" b="0" i="0" u="none" strike="noStrike" baseline="0" dirty="0">
                <a:solidFill>
                  <a:srgbClr val="000000"/>
                </a:solidFill>
                <a:latin typeface="Calibri" panose="020F0502020204030204" pitchFamily="34" charset="0"/>
                <a:cs typeface="Calibri" panose="020F0502020204030204" pitchFamily="34" charset="0"/>
              </a:rPr>
              <a:t>Cuando el archivo sea procesado, el estatus cambiará a “</a:t>
            </a:r>
            <a:r>
              <a:rPr lang="es-ES" sz="2000" b="1" i="0" u="none" strike="noStrike" baseline="0" dirty="0">
                <a:solidFill>
                  <a:srgbClr val="000000"/>
                </a:solidFill>
                <a:latin typeface="Calibri" panose="020F0502020204030204" pitchFamily="34" charset="0"/>
                <a:cs typeface="Calibri" panose="020F0502020204030204" pitchFamily="34" charset="0"/>
              </a:rPr>
              <a:t>Terminado</a:t>
            </a:r>
            <a:r>
              <a:rPr lang="es-ES" sz="2000" b="0" i="0" u="none" strike="noStrike" baseline="0" dirty="0">
                <a:solidFill>
                  <a:srgbClr val="000000"/>
                </a:solidFill>
                <a:latin typeface="Calibri" panose="020F0502020204030204" pitchFamily="34" charset="0"/>
                <a:cs typeface="Calibri" panose="020F0502020204030204" pitchFamily="34" charset="0"/>
              </a:rPr>
              <a:t>” o en su caso a “</a:t>
            </a:r>
            <a:r>
              <a:rPr lang="es-ES" sz="2000" b="1" i="0" u="none" strike="noStrike" baseline="0" dirty="0">
                <a:solidFill>
                  <a:srgbClr val="000000"/>
                </a:solidFill>
                <a:latin typeface="Calibri" panose="020F0502020204030204" pitchFamily="34" charset="0"/>
                <a:cs typeface="Calibri" panose="020F0502020204030204" pitchFamily="34" charset="0"/>
              </a:rPr>
              <a:t>Error</a:t>
            </a:r>
            <a:r>
              <a:rPr lang="es-ES" sz="2000" b="0" i="0" u="none" strike="noStrike" baseline="0" dirty="0">
                <a:solidFill>
                  <a:srgbClr val="000000"/>
                </a:solidFill>
                <a:latin typeface="Calibri" panose="020F0502020204030204" pitchFamily="34" charset="0"/>
                <a:cs typeface="Calibri" panose="020F0502020204030204" pitchFamily="34" charset="0"/>
              </a:rPr>
              <a:t>” y se podrá descargar el listado de errores o el acuse de Terminado. </a:t>
            </a:r>
          </a:p>
          <a:p>
            <a:endParaRPr lang="es-MX" dirty="0"/>
          </a:p>
        </p:txBody>
      </p:sp>
      <p:pic>
        <p:nvPicPr>
          <p:cNvPr id="5" name="Imagen 4">
            <a:extLst>
              <a:ext uri="{FF2B5EF4-FFF2-40B4-BE49-F238E27FC236}">
                <a16:creationId xmlns:a16="http://schemas.microsoft.com/office/drawing/2014/main" id="{4DF77A4A-074B-4E43-8BE7-5574FD37297E}"/>
              </a:ext>
            </a:extLst>
          </p:cNvPr>
          <p:cNvPicPr>
            <a:picLocks noChangeAspect="1"/>
          </p:cNvPicPr>
          <p:nvPr/>
        </p:nvPicPr>
        <p:blipFill>
          <a:blip r:embed="rId2"/>
          <a:stretch>
            <a:fillRect/>
          </a:stretch>
        </p:blipFill>
        <p:spPr>
          <a:xfrm>
            <a:off x="1590095" y="1784074"/>
            <a:ext cx="8348870" cy="2375452"/>
          </a:xfrm>
          <a:prstGeom prst="rect">
            <a:avLst/>
          </a:prstGeom>
        </p:spPr>
      </p:pic>
      <p:sp>
        <p:nvSpPr>
          <p:cNvPr id="6" name="Diagrama de flujo: proceso 5">
            <a:extLst>
              <a:ext uri="{FF2B5EF4-FFF2-40B4-BE49-F238E27FC236}">
                <a16:creationId xmlns:a16="http://schemas.microsoft.com/office/drawing/2014/main" id="{6E11E6F7-C626-4568-B22D-9D8C6F529294}"/>
              </a:ext>
            </a:extLst>
          </p:cNvPr>
          <p:cNvSpPr/>
          <p:nvPr/>
        </p:nvSpPr>
        <p:spPr>
          <a:xfrm>
            <a:off x="1885950" y="3291840"/>
            <a:ext cx="7726680" cy="388620"/>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Diagrama de flujo: proceso 6">
            <a:extLst>
              <a:ext uri="{FF2B5EF4-FFF2-40B4-BE49-F238E27FC236}">
                <a16:creationId xmlns:a16="http://schemas.microsoft.com/office/drawing/2014/main" id="{EB319B27-7610-410D-8758-051847A69204}"/>
              </a:ext>
            </a:extLst>
          </p:cNvPr>
          <p:cNvSpPr/>
          <p:nvPr/>
        </p:nvSpPr>
        <p:spPr>
          <a:xfrm>
            <a:off x="5383530" y="1988820"/>
            <a:ext cx="731520" cy="217170"/>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802999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A7A1DC-8EDD-47C1-9C87-64B0C2F6BE80}"/>
              </a:ext>
            </a:extLst>
          </p:cNvPr>
          <p:cNvSpPr>
            <a:spLocks noGrp="1"/>
          </p:cNvSpPr>
          <p:nvPr>
            <p:ph type="title"/>
          </p:nvPr>
        </p:nvSpPr>
        <p:spPr/>
        <p:txBody>
          <a:bodyPr>
            <a:normAutofit fontScale="90000"/>
          </a:bodyPr>
          <a:lstStyle/>
          <a:p>
            <a:br>
              <a:rPr lang="es-ES" sz="2400" dirty="0"/>
            </a:br>
            <a:r>
              <a:rPr lang="es-ES" sz="2400" dirty="0"/>
              <a:t>2.2 Eliminación mediante el menú “Opciones avanzadas”.</a:t>
            </a:r>
            <a:endParaRPr lang="es-MX" sz="2400" dirty="0"/>
          </a:p>
        </p:txBody>
      </p:sp>
      <p:sp>
        <p:nvSpPr>
          <p:cNvPr id="3" name="Marcador de contenido 2">
            <a:extLst>
              <a:ext uri="{FF2B5EF4-FFF2-40B4-BE49-F238E27FC236}">
                <a16:creationId xmlns:a16="http://schemas.microsoft.com/office/drawing/2014/main" id="{F84837FF-86A7-4418-9067-D78D4C79B537}"/>
              </a:ext>
            </a:extLst>
          </p:cNvPr>
          <p:cNvSpPr>
            <a:spLocks noGrp="1"/>
          </p:cNvSpPr>
          <p:nvPr>
            <p:ph idx="1"/>
          </p:nvPr>
        </p:nvSpPr>
        <p:spPr/>
        <p:txBody>
          <a:bodyPr/>
          <a:lstStyle/>
          <a:p>
            <a:pPr algn="just"/>
            <a:r>
              <a:rPr lang="es-ES" dirty="0"/>
              <a:t>La eliminación de información mediante opciones avanzadas es una alternativa rápida que no requiere la utilización de un archivo Excel, sin embargo, requiere el conocimiento de la información ya que utiliza el establecimiento de filtros avanzados, es decir, necesitamos conocer los datos para saber cuántos registros se eliminarán en base a los filtros. La utilización de esta opción es sumamente delicada, si bien el sistema nos indica cuantos registros serán eliminados, pero no cuenta con vista previa.</a:t>
            </a:r>
            <a:endParaRPr lang="es-MX" dirty="0"/>
          </a:p>
        </p:txBody>
      </p:sp>
    </p:spTree>
    <p:extLst>
      <p:ext uri="{BB962C8B-B14F-4D97-AF65-F5344CB8AC3E}">
        <p14:creationId xmlns:p14="http://schemas.microsoft.com/office/powerpoint/2010/main" val="4258511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CB2972-46D6-42B7-BE9A-F73D80E2A932}"/>
              </a:ext>
            </a:extLst>
          </p:cNvPr>
          <p:cNvSpPr>
            <a:spLocks noGrp="1"/>
          </p:cNvSpPr>
          <p:nvPr>
            <p:ph type="title"/>
          </p:nvPr>
        </p:nvSpPr>
        <p:spPr/>
        <p:txBody>
          <a:bodyPr>
            <a:normAutofit fontScale="90000"/>
          </a:bodyPr>
          <a:lstStyle/>
          <a:p>
            <a:br>
              <a:rPr lang="es-MX" dirty="0"/>
            </a:br>
            <a:r>
              <a:rPr lang="es-MX" sz="2200" dirty="0">
                <a:latin typeface="Calibri" panose="020F0502020204030204" pitchFamily="34" charset="0"/>
                <a:cs typeface="Calibri" panose="020F0502020204030204" pitchFamily="34" charset="0"/>
              </a:rPr>
              <a:t>Procedimiento</a:t>
            </a:r>
            <a:endParaRPr lang="es-MX" dirty="0">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C718979-EF7F-4DCF-91C5-BD75F013EFE9}"/>
              </a:ext>
            </a:extLst>
          </p:cNvPr>
          <p:cNvSpPr>
            <a:spLocks noGrp="1"/>
          </p:cNvSpPr>
          <p:nvPr>
            <p:ph idx="1"/>
          </p:nvPr>
        </p:nvSpPr>
        <p:spPr/>
        <p:txBody>
          <a:bodyPr/>
          <a:lstStyle/>
          <a:p>
            <a:pPr algn="just"/>
            <a:r>
              <a:rPr lang="es-ES" sz="2000" b="0" i="0" u="none" strike="noStrike" baseline="0" dirty="0">
                <a:solidFill>
                  <a:srgbClr val="000000"/>
                </a:solidFill>
                <a:latin typeface="Calibri" panose="020F0502020204030204" pitchFamily="34" charset="0"/>
              </a:rPr>
              <a:t>Ingresar a la plataforma de transparencia en la url: https://www.plataformadetransparencia.org.mx </a:t>
            </a:r>
          </a:p>
          <a:p>
            <a:pPr algn="just"/>
            <a:r>
              <a:rPr lang="es-ES" sz="2000" b="0" i="0" u="none" strike="noStrike" baseline="0" dirty="0">
                <a:solidFill>
                  <a:srgbClr val="000000"/>
                </a:solidFill>
                <a:latin typeface="Calibri" panose="020F0502020204030204" pitchFamily="34" charset="0"/>
              </a:rPr>
              <a:t>Capturar el usuario y contraseña para ingresar al SIPOT (perfil de Administrador de Sujeto Obligado o de Administrador de Unidad Administrativa). </a:t>
            </a:r>
          </a:p>
          <a:p>
            <a:pPr algn="just"/>
            <a:r>
              <a:rPr lang="es-ES" sz="2000" b="0" i="0" u="none" strike="noStrike" baseline="0" dirty="0">
                <a:solidFill>
                  <a:srgbClr val="000000"/>
                </a:solidFill>
                <a:latin typeface="Calibri" panose="020F0502020204030204" pitchFamily="34" charset="0"/>
              </a:rPr>
              <a:t>En el menú se debe seleccionar la opción Opciones Avanzadas-&gt;Copia/Borra información. </a:t>
            </a:r>
          </a:p>
          <a:p>
            <a:endParaRPr lang="es-MX" dirty="0"/>
          </a:p>
        </p:txBody>
      </p:sp>
      <p:pic>
        <p:nvPicPr>
          <p:cNvPr id="5" name="Imagen 4">
            <a:extLst>
              <a:ext uri="{FF2B5EF4-FFF2-40B4-BE49-F238E27FC236}">
                <a16:creationId xmlns:a16="http://schemas.microsoft.com/office/drawing/2014/main" id="{64F39392-C8F8-4B5D-9E31-9BE472598A66}"/>
              </a:ext>
            </a:extLst>
          </p:cNvPr>
          <p:cNvPicPr>
            <a:picLocks noChangeAspect="1"/>
          </p:cNvPicPr>
          <p:nvPr/>
        </p:nvPicPr>
        <p:blipFill rotWithShape="1">
          <a:blip r:embed="rId2"/>
          <a:srcRect l="1594" t="20000" r="6625" b="51500"/>
          <a:stretch/>
        </p:blipFill>
        <p:spPr>
          <a:xfrm>
            <a:off x="501015" y="2880361"/>
            <a:ext cx="11189970" cy="1954530"/>
          </a:xfrm>
          <a:prstGeom prst="rect">
            <a:avLst/>
          </a:prstGeom>
        </p:spPr>
      </p:pic>
      <p:sp>
        <p:nvSpPr>
          <p:cNvPr id="6" name="Diagrama de flujo: proceso 5">
            <a:extLst>
              <a:ext uri="{FF2B5EF4-FFF2-40B4-BE49-F238E27FC236}">
                <a16:creationId xmlns:a16="http://schemas.microsoft.com/office/drawing/2014/main" id="{1E835239-967C-45E8-B44B-1A5F2C493488}"/>
              </a:ext>
            </a:extLst>
          </p:cNvPr>
          <p:cNvSpPr/>
          <p:nvPr/>
        </p:nvSpPr>
        <p:spPr>
          <a:xfrm>
            <a:off x="2114550" y="3611880"/>
            <a:ext cx="1280160" cy="800099"/>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Flecha: a la derecha 6">
            <a:extLst>
              <a:ext uri="{FF2B5EF4-FFF2-40B4-BE49-F238E27FC236}">
                <a16:creationId xmlns:a16="http://schemas.microsoft.com/office/drawing/2014/main" id="{C81EE383-EC4D-4556-85A6-6CA4070A6F6B}"/>
              </a:ext>
            </a:extLst>
          </p:cNvPr>
          <p:cNvSpPr/>
          <p:nvPr/>
        </p:nvSpPr>
        <p:spPr>
          <a:xfrm>
            <a:off x="1421723" y="4011929"/>
            <a:ext cx="596807" cy="203772"/>
          </a:xfrm>
          <a:prstGeom prst="rightArrow">
            <a:avLst/>
          </a:prstGeom>
          <a:solidFill>
            <a:srgbClr val="E118F0"/>
          </a:solidFill>
          <a:ln>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46133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BE69F6-6CB7-44C5-80B3-86AE8755E3B7}"/>
              </a:ext>
            </a:extLst>
          </p:cNvPr>
          <p:cNvSpPr>
            <a:spLocks noGrp="1"/>
          </p:cNvSpPr>
          <p:nvPr>
            <p:ph type="title"/>
          </p:nvPr>
        </p:nvSpPr>
        <p:spPr/>
        <p:txBody>
          <a:bodyPr>
            <a:normAutofit/>
          </a:bodyPr>
          <a:lstStyle/>
          <a:p>
            <a:br>
              <a:rPr lang="es-MX" sz="2000" dirty="0"/>
            </a:br>
            <a:r>
              <a:rPr lang="es-MX" sz="2000" dirty="0">
                <a:latin typeface="Calibri" panose="020F0502020204030204" pitchFamily="34" charset="0"/>
                <a:cs typeface="Calibri" panose="020F0502020204030204" pitchFamily="34" charset="0"/>
              </a:rPr>
              <a:t>Procedimiento</a:t>
            </a:r>
          </a:p>
        </p:txBody>
      </p:sp>
      <p:sp>
        <p:nvSpPr>
          <p:cNvPr id="3" name="Marcador de contenido 2">
            <a:extLst>
              <a:ext uri="{FF2B5EF4-FFF2-40B4-BE49-F238E27FC236}">
                <a16:creationId xmlns:a16="http://schemas.microsoft.com/office/drawing/2014/main" id="{59A9CC08-EA34-4969-8906-56304EDADE81}"/>
              </a:ext>
            </a:extLst>
          </p:cNvPr>
          <p:cNvSpPr>
            <a:spLocks noGrp="1"/>
          </p:cNvSpPr>
          <p:nvPr>
            <p:ph idx="1"/>
          </p:nvPr>
        </p:nvSpPr>
        <p:spPr/>
        <p:txBody>
          <a:bodyPr>
            <a:normAutofit/>
          </a:bodyPr>
          <a:lstStyle/>
          <a:p>
            <a:pPr algn="just"/>
            <a:r>
              <a:rPr lang="es-ES" sz="2000" b="0" i="0" u="none" strike="noStrike" baseline="0" dirty="0">
                <a:solidFill>
                  <a:srgbClr val="000000"/>
                </a:solidFill>
                <a:latin typeface="Calibri" panose="020F0502020204030204" pitchFamily="34" charset="0"/>
              </a:rPr>
              <a:t>Si el usuario que ingresó al SIPOT tiene el perfil de </a:t>
            </a:r>
            <a:r>
              <a:rPr lang="es-ES" sz="2000" b="1" i="0" u="none" strike="noStrike" baseline="0" dirty="0">
                <a:solidFill>
                  <a:srgbClr val="000000"/>
                </a:solidFill>
                <a:latin typeface="Calibri" panose="020F0502020204030204" pitchFamily="34" charset="0"/>
              </a:rPr>
              <a:t>Administrador del Sujeto Obligado</a:t>
            </a:r>
            <a:r>
              <a:rPr lang="es-ES" sz="2000" b="0" i="0" u="none" strike="noStrike" baseline="0" dirty="0">
                <a:solidFill>
                  <a:srgbClr val="000000"/>
                </a:solidFill>
                <a:latin typeface="Calibri" panose="020F0502020204030204" pitchFamily="34" charset="0"/>
              </a:rPr>
              <a:t> debe seleccionar: la Normatividad, la unidad administrativa y el usuario correspondiente. Si el usuario que ingreso al SIPOT tiene el perfil de </a:t>
            </a:r>
            <a:r>
              <a:rPr lang="es-ES" sz="2000" b="1" dirty="0">
                <a:solidFill>
                  <a:srgbClr val="000000"/>
                </a:solidFill>
                <a:latin typeface="Calibri" panose="020F0502020204030204" pitchFamily="34" charset="0"/>
              </a:rPr>
              <a:t>A</a:t>
            </a:r>
            <a:r>
              <a:rPr lang="es-ES" sz="2000" b="1" i="0" u="none" strike="noStrike" baseline="0" dirty="0">
                <a:solidFill>
                  <a:srgbClr val="000000"/>
                </a:solidFill>
                <a:latin typeface="Calibri" panose="020F0502020204030204" pitchFamily="34" charset="0"/>
              </a:rPr>
              <a:t>dministrador de unidad administrativa</a:t>
            </a:r>
            <a:r>
              <a:rPr lang="es-ES" sz="2000" b="0" i="0" u="none" strike="noStrike" baseline="0" dirty="0">
                <a:solidFill>
                  <a:srgbClr val="000000"/>
                </a:solidFill>
                <a:latin typeface="Calibri" panose="020F0502020204030204" pitchFamily="34" charset="0"/>
              </a:rPr>
              <a:t>, sólo deberá seleccionar la normatividad, el ejercicio y presionar el botón buscar. </a:t>
            </a:r>
          </a:p>
          <a:p>
            <a:pPr algn="just"/>
            <a:endParaRPr lang="es-ES" sz="2000" dirty="0">
              <a:solidFill>
                <a:srgbClr val="000000"/>
              </a:solidFill>
              <a:latin typeface="Calibri" panose="020F0502020204030204" pitchFamily="34" charset="0"/>
            </a:endParaRPr>
          </a:p>
          <a:p>
            <a:pPr algn="just"/>
            <a:endParaRPr lang="es-ES" sz="2000" b="0" i="0" u="none" strike="noStrike" baseline="0" dirty="0">
              <a:solidFill>
                <a:srgbClr val="000000"/>
              </a:solidFill>
              <a:latin typeface="Calibri" panose="020F0502020204030204" pitchFamily="34" charset="0"/>
            </a:endParaRPr>
          </a:p>
          <a:p>
            <a:pPr algn="just"/>
            <a:endParaRPr lang="es-ES" sz="2000" dirty="0">
              <a:solidFill>
                <a:srgbClr val="000000"/>
              </a:solidFill>
              <a:latin typeface="Calibri" panose="020F0502020204030204" pitchFamily="34" charset="0"/>
            </a:endParaRPr>
          </a:p>
          <a:p>
            <a:pPr algn="just"/>
            <a:endParaRPr lang="es-ES" sz="2000" b="0" i="0" u="none" strike="noStrike" baseline="0" dirty="0">
              <a:solidFill>
                <a:srgbClr val="000000"/>
              </a:solidFill>
              <a:latin typeface="Calibri" panose="020F0502020204030204" pitchFamily="34" charset="0"/>
            </a:endParaRPr>
          </a:p>
          <a:p>
            <a:pPr algn="just"/>
            <a:endParaRPr lang="es-ES" sz="2000" dirty="0">
              <a:solidFill>
                <a:srgbClr val="000000"/>
              </a:solidFill>
              <a:latin typeface="Calibri" panose="020F0502020204030204" pitchFamily="34" charset="0"/>
            </a:endParaRPr>
          </a:p>
          <a:p>
            <a:pPr algn="just"/>
            <a:endParaRPr lang="es-MX" sz="2000" dirty="0">
              <a:solidFill>
                <a:srgbClr val="FF0000"/>
              </a:solidFill>
            </a:endParaRPr>
          </a:p>
          <a:p>
            <a:pPr algn="just"/>
            <a:endParaRPr lang="es-ES" sz="2000" b="0" i="0" u="none" strike="noStrike" baseline="0" dirty="0">
              <a:solidFill>
                <a:srgbClr val="000000"/>
              </a:solidFill>
              <a:latin typeface="Calibri" panose="020F0502020204030204" pitchFamily="34" charset="0"/>
            </a:endParaRPr>
          </a:p>
          <a:p>
            <a:endParaRPr lang="es-MX" dirty="0"/>
          </a:p>
        </p:txBody>
      </p:sp>
      <p:pic>
        <p:nvPicPr>
          <p:cNvPr id="5" name="Imagen 4">
            <a:extLst>
              <a:ext uri="{FF2B5EF4-FFF2-40B4-BE49-F238E27FC236}">
                <a16:creationId xmlns:a16="http://schemas.microsoft.com/office/drawing/2014/main" id="{1E4DB635-5CC6-4762-AF2D-FFE40C8FCDCA}"/>
              </a:ext>
            </a:extLst>
          </p:cNvPr>
          <p:cNvPicPr>
            <a:picLocks noChangeAspect="1"/>
          </p:cNvPicPr>
          <p:nvPr/>
        </p:nvPicPr>
        <p:blipFill rotWithShape="1">
          <a:blip r:embed="rId2"/>
          <a:srcRect t="31000" b="46333"/>
          <a:stretch/>
        </p:blipFill>
        <p:spPr>
          <a:xfrm>
            <a:off x="1235669" y="2720340"/>
            <a:ext cx="9720662" cy="2148840"/>
          </a:xfrm>
          <a:prstGeom prst="rect">
            <a:avLst/>
          </a:prstGeom>
        </p:spPr>
      </p:pic>
    </p:spTree>
    <p:extLst>
      <p:ext uri="{BB962C8B-B14F-4D97-AF65-F5344CB8AC3E}">
        <p14:creationId xmlns:p14="http://schemas.microsoft.com/office/powerpoint/2010/main" val="883282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E91D34-286E-44A0-8A35-5BC8DACBCFF7}"/>
              </a:ext>
            </a:extLst>
          </p:cNvPr>
          <p:cNvSpPr>
            <a:spLocks noGrp="1"/>
          </p:cNvSpPr>
          <p:nvPr>
            <p:ph type="title"/>
          </p:nvPr>
        </p:nvSpPr>
        <p:spPr/>
        <p:txBody>
          <a:bodyPr>
            <a:normAutofit fontScale="90000"/>
          </a:bodyPr>
          <a:lstStyle/>
          <a:p>
            <a:br>
              <a:rPr lang="es-MX" sz="2000" dirty="0">
                <a:latin typeface="Calibri" panose="020F0502020204030204" pitchFamily="34" charset="0"/>
                <a:cs typeface="Calibri" panose="020F0502020204030204" pitchFamily="34" charset="0"/>
              </a:rPr>
            </a:br>
            <a:br>
              <a:rPr lang="es-MX" sz="2000" dirty="0">
                <a:latin typeface="Calibri" panose="020F0502020204030204" pitchFamily="34" charset="0"/>
                <a:cs typeface="Calibri" panose="020F0502020204030204" pitchFamily="34" charset="0"/>
              </a:rPr>
            </a:br>
            <a:r>
              <a:rPr lang="es-MX" sz="2200" dirty="0">
                <a:latin typeface="Calibri" panose="020F0502020204030204" pitchFamily="34" charset="0"/>
                <a:cs typeface="Calibri" panose="020F0502020204030204" pitchFamily="34" charset="0"/>
              </a:rPr>
              <a:t>Procedimiento</a:t>
            </a:r>
            <a:endParaRPr lang="es-MX" sz="2000" dirty="0">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B940CA07-EB1F-48DC-8FEB-7489717F31EE}"/>
              </a:ext>
            </a:extLst>
          </p:cNvPr>
          <p:cNvSpPr>
            <a:spLocks noGrp="1"/>
          </p:cNvSpPr>
          <p:nvPr>
            <p:ph idx="1"/>
          </p:nvPr>
        </p:nvSpPr>
        <p:spPr/>
        <p:txBody>
          <a:bodyPr/>
          <a:lstStyle/>
          <a:p>
            <a:pPr algn="just"/>
            <a:r>
              <a:rPr lang="es-ES" sz="2000" b="0" i="0" u="none" strike="noStrike" baseline="0" dirty="0">
                <a:solidFill>
                  <a:srgbClr val="000000"/>
                </a:solidFill>
                <a:latin typeface="Calibri" panose="020F0502020204030204" pitchFamily="34" charset="0"/>
              </a:rPr>
              <a:t>En el listado de fracciones deberá seleccionar el formato del cual se desea eliminar la información. </a:t>
            </a:r>
          </a:p>
          <a:p>
            <a:endParaRPr lang="es-ES" sz="1800" b="0" i="0" u="none" strike="noStrike" baseline="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b="0" i="0" u="none" strike="noStrike" baseline="0" dirty="0">
              <a:solidFill>
                <a:srgbClr val="000000"/>
              </a:solidFill>
              <a:latin typeface="Calibri" panose="020F0502020204030204" pitchFamily="34" charset="0"/>
            </a:endParaRPr>
          </a:p>
          <a:p>
            <a:pPr algn="l"/>
            <a:endParaRPr lang="es-MX" sz="1800" b="0" i="0" u="none" strike="noStrike" baseline="0" dirty="0">
              <a:solidFill>
                <a:srgbClr val="000000"/>
              </a:solidFill>
              <a:latin typeface="Calibri" panose="020F0502020204030204" pitchFamily="34" charset="0"/>
            </a:endParaRPr>
          </a:p>
          <a:p>
            <a:pPr algn="just"/>
            <a:r>
              <a:rPr lang="es-ES" sz="2000" b="0" i="0" u="none" strike="noStrike" baseline="0" dirty="0">
                <a:solidFill>
                  <a:srgbClr val="000000"/>
                </a:solidFill>
                <a:latin typeface="Calibri" panose="020F0502020204030204" pitchFamily="34" charset="0"/>
              </a:rPr>
              <a:t>En la parte central del navegador de internet se desplegará la pantalla en la que deberá presionar el botón [+] para expandir la ventana de filtros avanzados. </a:t>
            </a:r>
          </a:p>
          <a:p>
            <a:endParaRPr lang="es-ES" sz="1800" b="0" i="0" u="none" strike="noStrike" baseline="0" dirty="0">
              <a:solidFill>
                <a:srgbClr val="000000"/>
              </a:solidFill>
              <a:latin typeface="Calibri" panose="020F0502020204030204" pitchFamily="34" charset="0"/>
            </a:endParaRPr>
          </a:p>
          <a:p>
            <a:endParaRPr lang="es-MX" dirty="0"/>
          </a:p>
        </p:txBody>
      </p:sp>
      <p:pic>
        <p:nvPicPr>
          <p:cNvPr id="4" name="Imagen 3">
            <a:extLst>
              <a:ext uri="{FF2B5EF4-FFF2-40B4-BE49-F238E27FC236}">
                <a16:creationId xmlns:a16="http://schemas.microsoft.com/office/drawing/2014/main" id="{186573D9-CD9D-4053-9F76-8BD8C4D8D928}"/>
              </a:ext>
            </a:extLst>
          </p:cNvPr>
          <p:cNvPicPr>
            <a:picLocks noChangeAspect="1"/>
          </p:cNvPicPr>
          <p:nvPr/>
        </p:nvPicPr>
        <p:blipFill rotWithShape="1">
          <a:blip r:embed="rId2"/>
          <a:srcRect t="2525" b="8456"/>
          <a:stretch/>
        </p:blipFill>
        <p:spPr>
          <a:xfrm>
            <a:off x="4615734" y="1759757"/>
            <a:ext cx="2526191" cy="1448942"/>
          </a:xfrm>
          <a:prstGeom prst="rect">
            <a:avLst/>
          </a:prstGeom>
        </p:spPr>
      </p:pic>
      <p:pic>
        <p:nvPicPr>
          <p:cNvPr id="7" name="Imagen 6">
            <a:extLst>
              <a:ext uri="{FF2B5EF4-FFF2-40B4-BE49-F238E27FC236}">
                <a16:creationId xmlns:a16="http://schemas.microsoft.com/office/drawing/2014/main" id="{231E559A-D59B-4825-9DE5-0C63C1985BF6}"/>
              </a:ext>
            </a:extLst>
          </p:cNvPr>
          <p:cNvPicPr>
            <a:picLocks noChangeAspect="1"/>
          </p:cNvPicPr>
          <p:nvPr/>
        </p:nvPicPr>
        <p:blipFill rotWithShape="1">
          <a:blip r:embed="rId3"/>
          <a:srcRect l="21338" t="46788" r="10068" b="38167"/>
          <a:stretch/>
        </p:blipFill>
        <p:spPr>
          <a:xfrm>
            <a:off x="2606040" y="3944368"/>
            <a:ext cx="6773306" cy="1448942"/>
          </a:xfrm>
          <a:prstGeom prst="rect">
            <a:avLst/>
          </a:prstGeom>
        </p:spPr>
      </p:pic>
      <p:sp>
        <p:nvSpPr>
          <p:cNvPr id="6" name="Flecha: a la derecha 5">
            <a:extLst>
              <a:ext uri="{FF2B5EF4-FFF2-40B4-BE49-F238E27FC236}">
                <a16:creationId xmlns:a16="http://schemas.microsoft.com/office/drawing/2014/main" id="{FDB25872-ECE2-473D-9839-C8A2C025F849}"/>
              </a:ext>
            </a:extLst>
          </p:cNvPr>
          <p:cNvSpPr/>
          <p:nvPr/>
        </p:nvSpPr>
        <p:spPr>
          <a:xfrm rot="5400000">
            <a:off x="8902166" y="3618626"/>
            <a:ext cx="357553" cy="203772"/>
          </a:xfrm>
          <a:prstGeom prst="rightArrow">
            <a:avLst/>
          </a:prstGeom>
          <a:solidFill>
            <a:srgbClr val="E118F0"/>
          </a:solidFill>
          <a:ln>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Diagrama de flujo: proceso 7">
            <a:extLst>
              <a:ext uri="{FF2B5EF4-FFF2-40B4-BE49-F238E27FC236}">
                <a16:creationId xmlns:a16="http://schemas.microsoft.com/office/drawing/2014/main" id="{3CDB76BB-3FA2-4F09-99D7-E51D4ADA7978}"/>
              </a:ext>
            </a:extLst>
          </p:cNvPr>
          <p:cNvSpPr/>
          <p:nvPr/>
        </p:nvSpPr>
        <p:spPr>
          <a:xfrm>
            <a:off x="2606040" y="3944369"/>
            <a:ext cx="6773306" cy="357554"/>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397736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236B74-C65A-46A8-B6A1-9080994C5D06}"/>
              </a:ext>
            </a:extLst>
          </p:cNvPr>
          <p:cNvSpPr>
            <a:spLocks noGrp="1"/>
          </p:cNvSpPr>
          <p:nvPr>
            <p:ph type="title"/>
          </p:nvPr>
        </p:nvSpPr>
        <p:spPr/>
        <p:txBody>
          <a:bodyPr>
            <a:normAutofit fontScale="90000"/>
          </a:bodyPr>
          <a:lstStyle/>
          <a:p>
            <a:br>
              <a:rPr lang="es-MX" dirty="0">
                <a:latin typeface="Calibri" panose="020F0502020204030204" pitchFamily="34" charset="0"/>
                <a:cs typeface="Calibri" panose="020F0502020204030204" pitchFamily="34" charset="0"/>
              </a:rPr>
            </a:br>
            <a:r>
              <a:rPr lang="es-MX" sz="2200" dirty="0">
                <a:latin typeface="Calibri" panose="020F0502020204030204" pitchFamily="34" charset="0"/>
                <a:cs typeface="Calibri" panose="020F0502020204030204" pitchFamily="34" charset="0"/>
              </a:rPr>
              <a:t>Procedimiento</a:t>
            </a:r>
            <a:endParaRPr lang="es-MX" dirty="0">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D2D467AE-F197-4E30-82B4-8619CF30DC7A}"/>
              </a:ext>
            </a:extLst>
          </p:cNvPr>
          <p:cNvSpPr>
            <a:spLocks noGrp="1"/>
          </p:cNvSpPr>
          <p:nvPr>
            <p:ph idx="1"/>
          </p:nvPr>
        </p:nvSpPr>
        <p:spPr>
          <a:xfrm>
            <a:off x="308975" y="1371601"/>
            <a:ext cx="11574049" cy="4340268"/>
          </a:xfrm>
        </p:spPr>
        <p:txBody>
          <a:bodyPr>
            <a:normAutofit fontScale="92500" lnSpcReduction="20000"/>
          </a:bodyPr>
          <a:lstStyle/>
          <a:p>
            <a:pPr algn="just"/>
            <a:r>
              <a:rPr lang="es-ES" sz="2200" dirty="0">
                <a:solidFill>
                  <a:srgbClr val="000000"/>
                </a:solidFill>
                <a:latin typeface="Calibri" panose="020F0502020204030204" pitchFamily="34" charset="0"/>
              </a:rPr>
              <a:t>La ventana de filtros avanzados mostrará todos los campos por los que podremos filtrar o acotar la información que se pretende eliminar o dar de baja. Como caso especial, todos los campos tipo fecha, incluyen dos casillas para poder filtrar por rango de fechas, es decir, desde la fecha inicial de búsqueda hasta la fecha final y se muestran de la siguiente forma:</a:t>
            </a:r>
          </a:p>
          <a:p>
            <a:endParaRPr lang="es-MX" dirty="0"/>
          </a:p>
          <a:p>
            <a:endParaRPr lang="es-MX" dirty="0"/>
          </a:p>
          <a:p>
            <a:endParaRPr lang="es-MX" dirty="0"/>
          </a:p>
          <a:p>
            <a:pPr marL="0" indent="0">
              <a:buNone/>
            </a:pPr>
            <a:endParaRPr lang="es-ES" sz="1800" b="0" i="0" u="none" strike="noStrike" baseline="0" dirty="0">
              <a:solidFill>
                <a:srgbClr val="000000"/>
              </a:solidFill>
              <a:latin typeface="Calibri" panose="020F0502020204030204" pitchFamily="34" charset="0"/>
            </a:endParaRPr>
          </a:p>
          <a:p>
            <a:pPr marL="0" indent="0">
              <a:buNone/>
            </a:pPr>
            <a:endParaRPr lang="es-ES" sz="1800" b="0" i="0" u="none" strike="noStrike" baseline="0" dirty="0">
              <a:solidFill>
                <a:srgbClr val="000000"/>
              </a:solidFill>
              <a:latin typeface="Calibri" panose="020F0502020204030204" pitchFamily="34" charset="0"/>
            </a:endParaRPr>
          </a:p>
          <a:p>
            <a:pPr algn="just"/>
            <a:r>
              <a:rPr lang="es-ES" sz="2200" b="0" i="0" u="none" strike="noStrike" baseline="0" dirty="0">
                <a:solidFill>
                  <a:srgbClr val="000000"/>
                </a:solidFill>
                <a:latin typeface="Calibri" panose="020F0502020204030204" pitchFamily="34" charset="0"/>
              </a:rPr>
              <a:t>Por ejemplo para eliminar la información del primer trimestre del ejercicio 2019 en el campo </a:t>
            </a:r>
            <a:r>
              <a:rPr lang="es-ES" sz="2200" b="1" i="0" u="none" strike="noStrike" baseline="0" dirty="0">
                <a:solidFill>
                  <a:srgbClr val="000000"/>
                </a:solidFill>
                <a:latin typeface="Calibri" panose="020F0502020204030204" pitchFamily="34" charset="0"/>
              </a:rPr>
              <a:t>Fecha de inicio del periodo que se informa</a:t>
            </a:r>
            <a:r>
              <a:rPr lang="es-ES" sz="2200" b="0" i="0" u="none" strike="noStrike" baseline="0" dirty="0">
                <a:solidFill>
                  <a:srgbClr val="000000"/>
                </a:solidFill>
                <a:latin typeface="Calibri" panose="020F0502020204030204" pitchFamily="34" charset="0"/>
              </a:rPr>
              <a:t>, debemos capturar dos fechas en las casillas “DESDE” y “HASTA”, es decir, DESDE el 01/01/2019 HASTA el 31/03/2019. </a:t>
            </a:r>
          </a:p>
          <a:p>
            <a:pPr algn="just"/>
            <a:r>
              <a:rPr lang="es-ES" sz="2200" b="0" i="0" u="none" strike="noStrike" baseline="0" dirty="0">
                <a:solidFill>
                  <a:srgbClr val="000000"/>
                </a:solidFill>
                <a:latin typeface="Calibri" panose="020F0502020204030204" pitchFamily="34" charset="0"/>
              </a:rPr>
              <a:t>Sólo deberá capturar la </a:t>
            </a:r>
            <a:r>
              <a:rPr lang="es-ES" sz="2200" b="1" i="0" u="none" strike="noStrike" baseline="0" dirty="0">
                <a:solidFill>
                  <a:srgbClr val="000000"/>
                </a:solidFill>
                <a:latin typeface="Calibri" panose="020F0502020204030204" pitchFamily="34" charset="0"/>
              </a:rPr>
              <a:t>Fecha de inicio del periodo que se informa</a:t>
            </a:r>
            <a:r>
              <a:rPr lang="es-ES" sz="2200" b="0" i="0" u="none" strike="noStrike" baseline="0" dirty="0">
                <a:solidFill>
                  <a:srgbClr val="000000"/>
                </a:solidFill>
                <a:latin typeface="Calibri" panose="020F0502020204030204" pitchFamily="34" charset="0"/>
              </a:rPr>
              <a:t>, ya que no es necesario capturar la </a:t>
            </a:r>
            <a:r>
              <a:rPr lang="es-ES" sz="2200" b="1" i="0" u="none" strike="noStrike" baseline="0" dirty="0">
                <a:solidFill>
                  <a:srgbClr val="000000"/>
                </a:solidFill>
                <a:latin typeface="Calibri" panose="020F0502020204030204" pitchFamily="34" charset="0"/>
              </a:rPr>
              <a:t>Fecha de término del periodo que se informa</a:t>
            </a:r>
            <a:r>
              <a:rPr lang="es-ES" sz="2200" b="0" i="0" u="none" strike="noStrike" baseline="0" dirty="0">
                <a:solidFill>
                  <a:srgbClr val="000000"/>
                </a:solidFill>
                <a:latin typeface="Calibri" panose="020F0502020204030204" pitchFamily="34" charset="0"/>
              </a:rPr>
              <a:t>. </a:t>
            </a:r>
          </a:p>
          <a:p>
            <a:endParaRPr lang="es-MX" sz="1800" b="0" i="0" u="none" strike="noStrike" baseline="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ES" sz="1800" dirty="0">
              <a:solidFill>
                <a:srgbClr val="000000"/>
              </a:solidFill>
              <a:latin typeface="Calibri" panose="020F0502020204030204" pitchFamily="34" charset="0"/>
            </a:endParaRPr>
          </a:p>
          <a:p>
            <a:endParaRPr lang="es-MX" dirty="0"/>
          </a:p>
        </p:txBody>
      </p:sp>
      <p:pic>
        <p:nvPicPr>
          <p:cNvPr id="5" name="Imagen 4">
            <a:extLst>
              <a:ext uri="{FF2B5EF4-FFF2-40B4-BE49-F238E27FC236}">
                <a16:creationId xmlns:a16="http://schemas.microsoft.com/office/drawing/2014/main" id="{BD343A38-A869-4AC9-B37E-78680DAD3E34}"/>
              </a:ext>
            </a:extLst>
          </p:cNvPr>
          <p:cNvPicPr>
            <a:picLocks noChangeAspect="1"/>
          </p:cNvPicPr>
          <p:nvPr/>
        </p:nvPicPr>
        <p:blipFill rotWithShape="1">
          <a:blip r:embed="rId2"/>
          <a:srcRect l="21988" t="47666" r="14782" b="43334"/>
          <a:stretch/>
        </p:blipFill>
        <p:spPr>
          <a:xfrm>
            <a:off x="1314740" y="2513034"/>
            <a:ext cx="9562520" cy="1327445"/>
          </a:xfrm>
          <a:prstGeom prst="rect">
            <a:avLst/>
          </a:prstGeom>
        </p:spPr>
      </p:pic>
      <p:sp>
        <p:nvSpPr>
          <p:cNvPr id="6" name="Diagrama de flujo: proceso 5">
            <a:extLst>
              <a:ext uri="{FF2B5EF4-FFF2-40B4-BE49-F238E27FC236}">
                <a16:creationId xmlns:a16="http://schemas.microsoft.com/office/drawing/2014/main" id="{A7381E63-85D4-4EB3-94DA-E1B8F6FDE83A}"/>
              </a:ext>
            </a:extLst>
          </p:cNvPr>
          <p:cNvSpPr/>
          <p:nvPr/>
        </p:nvSpPr>
        <p:spPr>
          <a:xfrm>
            <a:off x="1474470" y="3176757"/>
            <a:ext cx="9063990" cy="343684"/>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Flecha: a la derecha 6">
            <a:extLst>
              <a:ext uri="{FF2B5EF4-FFF2-40B4-BE49-F238E27FC236}">
                <a16:creationId xmlns:a16="http://schemas.microsoft.com/office/drawing/2014/main" id="{5D9DC832-A2FD-4108-81CB-7CD2D4B81FF1}"/>
              </a:ext>
            </a:extLst>
          </p:cNvPr>
          <p:cNvSpPr/>
          <p:nvPr/>
        </p:nvSpPr>
        <p:spPr>
          <a:xfrm>
            <a:off x="4353026" y="3246713"/>
            <a:ext cx="357553" cy="203772"/>
          </a:xfrm>
          <a:prstGeom prst="rightArrow">
            <a:avLst/>
          </a:prstGeom>
          <a:solidFill>
            <a:srgbClr val="E118F0"/>
          </a:solidFill>
          <a:ln>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4066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EBAEF2-6730-5240-9875-66FD9387A008}"/>
              </a:ext>
            </a:extLst>
          </p:cNvPr>
          <p:cNvSpPr>
            <a:spLocks noGrp="1"/>
          </p:cNvSpPr>
          <p:nvPr>
            <p:ph type="title"/>
          </p:nvPr>
        </p:nvSpPr>
        <p:spPr/>
        <p:txBody>
          <a:bodyPr>
            <a:normAutofit fontScale="90000"/>
          </a:bodyPr>
          <a:lstStyle/>
          <a:p>
            <a:r>
              <a:rPr lang="es-ES" sz="3200" b="1" i="0" u="none" strike="noStrike" baseline="0" dirty="0">
                <a:latin typeface="Calibri" panose="020F0502020204030204" pitchFamily="34" charset="0"/>
              </a:rPr>
              <a:t>1.- Respaldo de Información cargada por el Sujeto Obligado en el SIPOT.</a:t>
            </a:r>
            <a:endParaRPr lang="es-MX" dirty="0"/>
          </a:p>
        </p:txBody>
      </p:sp>
      <p:sp>
        <p:nvSpPr>
          <p:cNvPr id="3" name="Marcador de contenido 2">
            <a:extLst>
              <a:ext uri="{FF2B5EF4-FFF2-40B4-BE49-F238E27FC236}">
                <a16:creationId xmlns:a16="http://schemas.microsoft.com/office/drawing/2014/main" id="{76579C02-532E-0A4D-8D13-608453A69CD1}"/>
              </a:ext>
            </a:extLst>
          </p:cNvPr>
          <p:cNvSpPr>
            <a:spLocks noGrp="1"/>
          </p:cNvSpPr>
          <p:nvPr>
            <p:ph idx="1"/>
          </p:nvPr>
        </p:nvSpPr>
        <p:spPr/>
        <p:txBody>
          <a:bodyPr>
            <a:normAutofit/>
          </a:bodyPr>
          <a:lstStyle/>
          <a:p>
            <a:pPr algn="just"/>
            <a:r>
              <a:rPr lang="es-ES" sz="2000" b="0" i="0" u="none" strike="noStrike" baseline="0" dirty="0">
                <a:solidFill>
                  <a:srgbClr val="000000"/>
                </a:solidFill>
                <a:latin typeface="Calibri" panose="020F0502020204030204" pitchFamily="34" charset="0"/>
                <a:cs typeface="Calibri" panose="020F0502020204030204" pitchFamily="34" charset="0"/>
              </a:rPr>
              <a:t>La </a:t>
            </a:r>
            <a:r>
              <a:rPr lang="es-ES" sz="2000" b="1" i="0" u="none" strike="noStrike" baseline="0" dirty="0">
                <a:solidFill>
                  <a:srgbClr val="000000"/>
                </a:solidFill>
                <a:latin typeface="Calibri" panose="020F0502020204030204" pitchFamily="34" charset="0"/>
                <a:cs typeface="Calibri" panose="020F0502020204030204" pitchFamily="34" charset="0"/>
              </a:rPr>
              <a:t>vista pública </a:t>
            </a:r>
            <a:r>
              <a:rPr lang="es-ES" sz="2000" b="0" i="0" u="none" strike="noStrike" baseline="0" dirty="0">
                <a:solidFill>
                  <a:srgbClr val="000000"/>
                </a:solidFill>
                <a:latin typeface="Calibri" panose="020F0502020204030204" pitchFamily="34" charset="0"/>
                <a:cs typeface="Calibri" panose="020F0502020204030204" pitchFamily="34" charset="0"/>
              </a:rPr>
              <a:t>de la Plataforma Nacional de Transparencia (PNT) es una vía sencilla y útil de conservar un respaldo de la información ya que no requiere la utilización de un usuario o contraseña. </a:t>
            </a:r>
            <a:r>
              <a:rPr lang="es-ES" sz="2000" dirty="0">
                <a:solidFill>
                  <a:srgbClr val="000000"/>
                </a:solidFill>
                <a:latin typeface="Calibri" panose="020F0502020204030204" pitchFamily="34" charset="0"/>
                <a:cs typeface="Calibri" panose="020F0502020204030204" pitchFamily="34" charset="0"/>
              </a:rPr>
              <a:t>En la</a:t>
            </a:r>
            <a:r>
              <a:rPr lang="es-ES" sz="2000" b="0" i="0" u="none" strike="noStrike" baseline="0" dirty="0">
                <a:solidFill>
                  <a:srgbClr val="000000"/>
                </a:solidFill>
                <a:latin typeface="Calibri" panose="020F0502020204030204" pitchFamily="34" charset="0"/>
                <a:cs typeface="Calibri" panose="020F0502020204030204" pitchFamily="34" charset="0"/>
              </a:rPr>
              <a:t> vista pública se generan archivos Excel o CVS con la información cargada, información que puede ser filtrada para obtenerla de forma más ordenada o precisa. </a:t>
            </a:r>
            <a:endParaRPr lang="es-MX" sz="2800"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91FFD2A9-CCEC-47DC-937C-7593650F8CF6}"/>
              </a:ext>
            </a:extLst>
          </p:cNvPr>
          <p:cNvPicPr>
            <a:picLocks noChangeAspect="1"/>
          </p:cNvPicPr>
          <p:nvPr/>
        </p:nvPicPr>
        <p:blipFill rotWithShape="1">
          <a:blip r:embed="rId2"/>
          <a:srcRect b="10065"/>
          <a:stretch/>
        </p:blipFill>
        <p:spPr>
          <a:xfrm>
            <a:off x="2546985" y="2651761"/>
            <a:ext cx="6703316" cy="3105828"/>
          </a:xfrm>
          <a:prstGeom prst="rect">
            <a:avLst/>
          </a:prstGeom>
        </p:spPr>
      </p:pic>
      <p:sp>
        <p:nvSpPr>
          <p:cNvPr id="7" name="Diagrama de flujo: proceso 6">
            <a:extLst>
              <a:ext uri="{FF2B5EF4-FFF2-40B4-BE49-F238E27FC236}">
                <a16:creationId xmlns:a16="http://schemas.microsoft.com/office/drawing/2014/main" id="{93228133-37DA-4A9F-95FD-C040305E7044}"/>
              </a:ext>
            </a:extLst>
          </p:cNvPr>
          <p:cNvSpPr/>
          <p:nvPr/>
        </p:nvSpPr>
        <p:spPr>
          <a:xfrm>
            <a:off x="2686050" y="4514850"/>
            <a:ext cx="2160270" cy="1242739"/>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018276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1A1E28-F250-4C3E-AA50-E478956BE676}"/>
              </a:ext>
            </a:extLst>
          </p:cNvPr>
          <p:cNvSpPr>
            <a:spLocks noGrp="1"/>
          </p:cNvSpPr>
          <p:nvPr>
            <p:ph type="title"/>
          </p:nvPr>
        </p:nvSpPr>
        <p:spPr/>
        <p:txBody>
          <a:bodyPr>
            <a:normAutofit fontScale="90000"/>
          </a:bodyPr>
          <a:lstStyle/>
          <a:p>
            <a:br>
              <a:rPr lang="es-MX" sz="2000" dirty="0">
                <a:latin typeface="Calibri" panose="020F0502020204030204" pitchFamily="34" charset="0"/>
                <a:cs typeface="Calibri" panose="020F0502020204030204" pitchFamily="34" charset="0"/>
              </a:rPr>
            </a:br>
            <a:br>
              <a:rPr lang="es-MX" sz="2000" dirty="0">
                <a:latin typeface="Calibri" panose="020F0502020204030204" pitchFamily="34" charset="0"/>
                <a:cs typeface="Calibri" panose="020F0502020204030204" pitchFamily="34" charset="0"/>
              </a:rPr>
            </a:br>
            <a:r>
              <a:rPr lang="es-MX" sz="2200" dirty="0">
                <a:latin typeface="Calibri" panose="020F0502020204030204" pitchFamily="34" charset="0"/>
                <a:cs typeface="Calibri" panose="020F0502020204030204" pitchFamily="34" charset="0"/>
              </a:rPr>
              <a:t>Procedimientos</a:t>
            </a:r>
            <a:endParaRPr lang="es-MX" sz="2000" dirty="0">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AD88BDDD-E6E3-43C6-A287-798BDE991025}"/>
              </a:ext>
            </a:extLst>
          </p:cNvPr>
          <p:cNvSpPr>
            <a:spLocks noGrp="1"/>
          </p:cNvSpPr>
          <p:nvPr>
            <p:ph idx="1"/>
          </p:nvPr>
        </p:nvSpPr>
        <p:spPr/>
        <p:txBody>
          <a:bodyPr/>
          <a:lstStyle/>
          <a:p>
            <a:pPr algn="just"/>
            <a:r>
              <a:rPr lang="es-ES" sz="2000" b="0" i="0" u="none" strike="noStrike" baseline="0" dirty="0">
                <a:solidFill>
                  <a:srgbClr val="000000"/>
                </a:solidFill>
                <a:latin typeface="Calibri" panose="020F0502020204030204" pitchFamily="34" charset="0"/>
              </a:rPr>
              <a:t>Después de establecer los filtros, se deberá: A) Seleccionar la opción </a:t>
            </a:r>
            <a:r>
              <a:rPr lang="es-ES" sz="2000" b="1" i="0" u="none" strike="noStrike" baseline="0" dirty="0">
                <a:solidFill>
                  <a:srgbClr val="000000"/>
                </a:solidFill>
                <a:latin typeface="Calibri" panose="020F0502020204030204" pitchFamily="34" charset="0"/>
              </a:rPr>
              <a:t>Eliminar Información</a:t>
            </a:r>
            <a:r>
              <a:rPr lang="es-ES" sz="2000" b="0" i="0" u="none" strike="noStrike" baseline="0" dirty="0">
                <a:solidFill>
                  <a:srgbClr val="000000"/>
                </a:solidFill>
                <a:latin typeface="Calibri" panose="020F0502020204030204" pitchFamily="34" charset="0"/>
              </a:rPr>
              <a:t>; B) Seleccionar la casilla “</a:t>
            </a:r>
            <a:r>
              <a:rPr lang="es-ES" sz="2000" b="1" i="0" u="none" strike="noStrike" baseline="0" dirty="0">
                <a:solidFill>
                  <a:srgbClr val="000000"/>
                </a:solidFill>
                <a:latin typeface="Calibri" panose="020F0502020204030204" pitchFamily="34" charset="0"/>
              </a:rPr>
              <a:t>¿Está seguro que desea eliminar la información?</a:t>
            </a:r>
            <a:r>
              <a:rPr lang="es-ES" sz="2000" b="0" i="0" u="none" strike="noStrike" baseline="0" dirty="0">
                <a:solidFill>
                  <a:srgbClr val="000000"/>
                </a:solidFill>
                <a:latin typeface="Calibri" panose="020F0502020204030204" pitchFamily="34" charset="0"/>
              </a:rPr>
              <a:t>”; y, C) Presionar el botón “</a:t>
            </a:r>
            <a:r>
              <a:rPr lang="es-ES" sz="2000" b="1" i="0" u="none" strike="noStrike" baseline="0" dirty="0">
                <a:solidFill>
                  <a:srgbClr val="000000"/>
                </a:solidFill>
                <a:latin typeface="Calibri" panose="020F0502020204030204" pitchFamily="34" charset="0"/>
              </a:rPr>
              <a:t>Borrar</a:t>
            </a:r>
            <a:r>
              <a:rPr lang="es-ES" sz="2000" b="0" i="0" u="none" strike="noStrike" baseline="0" dirty="0">
                <a:solidFill>
                  <a:srgbClr val="000000"/>
                </a:solidFill>
                <a:latin typeface="Calibri" panose="020F0502020204030204" pitchFamily="34" charset="0"/>
              </a:rPr>
              <a:t>” </a:t>
            </a:r>
          </a:p>
          <a:p>
            <a:endParaRPr lang="es-MX" dirty="0"/>
          </a:p>
          <a:p>
            <a:endParaRPr lang="es-MX" dirty="0"/>
          </a:p>
          <a:p>
            <a:endParaRPr lang="es-MX" dirty="0"/>
          </a:p>
          <a:p>
            <a:pPr algn="just"/>
            <a:r>
              <a:rPr lang="es-ES" sz="2000" b="0" i="0" u="none" strike="noStrike" baseline="0" dirty="0">
                <a:solidFill>
                  <a:srgbClr val="000000"/>
                </a:solidFill>
                <a:latin typeface="Calibri" panose="020F0502020204030204" pitchFamily="34" charset="0"/>
              </a:rPr>
              <a:t>Al presionar el botón “Borrar” el sistema indicará, mediante una ventana flotante, el número de registros que cumplen con los filtros y que serán eliminados. </a:t>
            </a:r>
            <a:endParaRPr lang="es-MX" sz="2800" dirty="0"/>
          </a:p>
        </p:txBody>
      </p:sp>
      <p:pic>
        <p:nvPicPr>
          <p:cNvPr id="5" name="Imagen 4">
            <a:extLst>
              <a:ext uri="{FF2B5EF4-FFF2-40B4-BE49-F238E27FC236}">
                <a16:creationId xmlns:a16="http://schemas.microsoft.com/office/drawing/2014/main" id="{58640F8C-DF61-45BC-B214-D9D0F07AC13A}"/>
              </a:ext>
            </a:extLst>
          </p:cNvPr>
          <p:cNvPicPr>
            <a:picLocks noChangeAspect="1"/>
          </p:cNvPicPr>
          <p:nvPr/>
        </p:nvPicPr>
        <p:blipFill rotWithShape="1">
          <a:blip r:embed="rId2"/>
          <a:srcRect l="21174" t="50000" r="9581" b="34333"/>
          <a:stretch/>
        </p:blipFill>
        <p:spPr>
          <a:xfrm>
            <a:off x="2962115" y="2045971"/>
            <a:ext cx="6267770" cy="1383029"/>
          </a:xfrm>
          <a:prstGeom prst="rect">
            <a:avLst/>
          </a:prstGeom>
        </p:spPr>
      </p:pic>
      <p:pic>
        <p:nvPicPr>
          <p:cNvPr id="7" name="Imagen 6">
            <a:extLst>
              <a:ext uri="{FF2B5EF4-FFF2-40B4-BE49-F238E27FC236}">
                <a16:creationId xmlns:a16="http://schemas.microsoft.com/office/drawing/2014/main" id="{2FA59CC3-0694-4152-9192-70F919A97CBE}"/>
              </a:ext>
            </a:extLst>
          </p:cNvPr>
          <p:cNvPicPr>
            <a:picLocks noChangeAspect="1"/>
          </p:cNvPicPr>
          <p:nvPr/>
        </p:nvPicPr>
        <p:blipFill rotWithShape="1">
          <a:blip r:embed="rId3"/>
          <a:srcRect l="31741" t="56500" r="32337" b="25666"/>
          <a:stretch/>
        </p:blipFill>
        <p:spPr>
          <a:xfrm>
            <a:off x="4198809" y="3989069"/>
            <a:ext cx="3794382" cy="1837099"/>
          </a:xfrm>
          <a:prstGeom prst="rect">
            <a:avLst/>
          </a:prstGeom>
        </p:spPr>
      </p:pic>
      <p:sp>
        <p:nvSpPr>
          <p:cNvPr id="8" name="CuadroTexto 7">
            <a:extLst>
              <a:ext uri="{FF2B5EF4-FFF2-40B4-BE49-F238E27FC236}">
                <a16:creationId xmlns:a16="http://schemas.microsoft.com/office/drawing/2014/main" id="{05ABBDA5-346E-4C9E-AB5E-EF16C79D02F3}"/>
              </a:ext>
            </a:extLst>
          </p:cNvPr>
          <p:cNvSpPr txBox="1"/>
          <p:nvPr/>
        </p:nvSpPr>
        <p:spPr>
          <a:xfrm>
            <a:off x="880110" y="4126230"/>
            <a:ext cx="2788920" cy="1384995"/>
          </a:xfrm>
          <a:prstGeom prst="rect">
            <a:avLst/>
          </a:prstGeom>
          <a:noFill/>
        </p:spPr>
        <p:txBody>
          <a:bodyPr wrap="square" rtlCol="0">
            <a:spAutoFit/>
          </a:bodyPr>
          <a:lstStyle/>
          <a:p>
            <a:pPr algn="just"/>
            <a:r>
              <a:rPr lang="es-ES" sz="1400" b="1" dirty="0">
                <a:highlight>
                  <a:srgbClr val="FFFF00"/>
                </a:highlight>
              </a:rPr>
              <a:t>SI EL USUARIO NO COLOCA NINGÚN FILTRO, Y SELECCIONA BORRAR, SE ELIMINARÁ TODA LA IMFORMACIÓN. Por lo anterior se debe tener cuidado de no eliminar información de forma accidental.</a:t>
            </a:r>
            <a:endParaRPr lang="es-MX" sz="1400" b="1" dirty="0">
              <a:highlight>
                <a:srgbClr val="FFFF00"/>
              </a:highlight>
            </a:endParaRPr>
          </a:p>
        </p:txBody>
      </p:sp>
      <p:sp>
        <p:nvSpPr>
          <p:cNvPr id="9" name="Flecha: a la derecha 8">
            <a:extLst>
              <a:ext uri="{FF2B5EF4-FFF2-40B4-BE49-F238E27FC236}">
                <a16:creationId xmlns:a16="http://schemas.microsoft.com/office/drawing/2014/main" id="{BC2501BB-A67F-4BE9-9697-D7C97FF72DCB}"/>
              </a:ext>
            </a:extLst>
          </p:cNvPr>
          <p:cNvSpPr/>
          <p:nvPr/>
        </p:nvSpPr>
        <p:spPr>
          <a:xfrm>
            <a:off x="6273266" y="4822875"/>
            <a:ext cx="357553" cy="203772"/>
          </a:xfrm>
          <a:prstGeom prst="rightArrow">
            <a:avLst/>
          </a:prstGeom>
          <a:solidFill>
            <a:srgbClr val="E118F0"/>
          </a:solidFill>
          <a:ln>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Diagrama de flujo: proceso 9">
            <a:extLst>
              <a:ext uri="{FF2B5EF4-FFF2-40B4-BE49-F238E27FC236}">
                <a16:creationId xmlns:a16="http://schemas.microsoft.com/office/drawing/2014/main" id="{07AA1A24-D151-456C-ACE8-73768CCB694D}"/>
              </a:ext>
            </a:extLst>
          </p:cNvPr>
          <p:cNvSpPr/>
          <p:nvPr/>
        </p:nvSpPr>
        <p:spPr>
          <a:xfrm>
            <a:off x="3355555" y="2713842"/>
            <a:ext cx="2917711" cy="143658"/>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Flecha: a la derecha 10">
            <a:extLst>
              <a:ext uri="{FF2B5EF4-FFF2-40B4-BE49-F238E27FC236}">
                <a16:creationId xmlns:a16="http://schemas.microsoft.com/office/drawing/2014/main" id="{0D4049E6-DACC-49AE-AFAA-8384FB502350}"/>
              </a:ext>
            </a:extLst>
          </p:cNvPr>
          <p:cNvSpPr/>
          <p:nvPr/>
        </p:nvSpPr>
        <p:spPr>
          <a:xfrm>
            <a:off x="3244903" y="2933762"/>
            <a:ext cx="357553" cy="203772"/>
          </a:xfrm>
          <a:prstGeom prst="rightArrow">
            <a:avLst/>
          </a:prstGeom>
          <a:solidFill>
            <a:srgbClr val="E118F0"/>
          </a:solidFill>
          <a:ln>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662375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5BC95A-0238-43E5-A70D-A66E771C0B1F}"/>
              </a:ext>
            </a:extLst>
          </p:cNvPr>
          <p:cNvSpPr>
            <a:spLocks noGrp="1"/>
          </p:cNvSpPr>
          <p:nvPr>
            <p:ph type="title"/>
          </p:nvPr>
        </p:nvSpPr>
        <p:spPr/>
        <p:txBody>
          <a:bodyPr>
            <a:normAutofit fontScale="90000"/>
          </a:bodyPr>
          <a:lstStyle/>
          <a:p>
            <a:br>
              <a:rPr lang="es-MX" sz="2000" dirty="0">
                <a:latin typeface="Calibri" panose="020F0502020204030204" pitchFamily="34" charset="0"/>
                <a:cs typeface="Calibri" panose="020F0502020204030204" pitchFamily="34" charset="0"/>
              </a:rPr>
            </a:br>
            <a:br>
              <a:rPr lang="es-MX" sz="2000" dirty="0">
                <a:latin typeface="Calibri" panose="020F0502020204030204" pitchFamily="34" charset="0"/>
                <a:cs typeface="Calibri" panose="020F0502020204030204" pitchFamily="34" charset="0"/>
              </a:rPr>
            </a:br>
            <a:r>
              <a:rPr lang="es-MX" sz="2200" dirty="0">
                <a:latin typeface="Calibri" panose="020F0502020204030204" pitchFamily="34" charset="0"/>
                <a:cs typeface="Calibri" panose="020F0502020204030204" pitchFamily="34" charset="0"/>
              </a:rPr>
              <a:t>Procedimiento</a:t>
            </a:r>
            <a:endParaRPr lang="es-MX" sz="2000" dirty="0">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55F9EEC2-087E-4C49-AB82-8B681FD57917}"/>
              </a:ext>
            </a:extLst>
          </p:cNvPr>
          <p:cNvSpPr>
            <a:spLocks noGrp="1"/>
          </p:cNvSpPr>
          <p:nvPr>
            <p:ph idx="1"/>
          </p:nvPr>
        </p:nvSpPr>
        <p:spPr/>
        <p:txBody>
          <a:bodyPr/>
          <a:lstStyle/>
          <a:p>
            <a:pPr algn="just"/>
            <a:r>
              <a:rPr lang="es-ES" sz="2000" b="0" i="0" u="none" strike="noStrike" baseline="0" dirty="0">
                <a:solidFill>
                  <a:srgbClr val="000000"/>
                </a:solidFill>
                <a:latin typeface="Calibri" panose="020F0502020204030204" pitchFamily="34" charset="0"/>
              </a:rPr>
              <a:t>La operación quedará registrada en el panel de operaciones y cuando concluya el estatus cambiará a </a:t>
            </a:r>
            <a:r>
              <a:rPr lang="es-ES" sz="2000" b="1" i="0" u="none" strike="noStrike" baseline="0" dirty="0">
                <a:solidFill>
                  <a:srgbClr val="000000"/>
                </a:solidFill>
                <a:latin typeface="Calibri" panose="020F0502020204030204" pitchFamily="34" charset="0"/>
              </a:rPr>
              <a:t>Terminado </a:t>
            </a:r>
            <a:r>
              <a:rPr lang="es-ES" sz="2000" b="0" i="0" u="none" strike="noStrike" baseline="0" dirty="0">
                <a:solidFill>
                  <a:srgbClr val="000000"/>
                </a:solidFill>
                <a:latin typeface="Calibri" panose="020F0502020204030204" pitchFamily="34" charset="0"/>
              </a:rPr>
              <a:t>o </a:t>
            </a:r>
            <a:r>
              <a:rPr lang="es-ES" sz="2000" b="1" i="0" u="none" strike="noStrike" baseline="0" dirty="0">
                <a:solidFill>
                  <a:srgbClr val="000000"/>
                </a:solidFill>
                <a:latin typeface="Calibri" panose="020F0502020204030204" pitchFamily="34" charset="0"/>
              </a:rPr>
              <a:t>sin afectación</a:t>
            </a:r>
            <a:r>
              <a:rPr lang="es-ES" sz="2000" b="0" i="0" u="none" strike="noStrike" baseline="0" dirty="0">
                <a:solidFill>
                  <a:srgbClr val="000000"/>
                </a:solidFill>
                <a:latin typeface="Calibri" panose="020F0502020204030204" pitchFamily="34" charset="0"/>
              </a:rPr>
              <a:t>. Sin afectación ocurre cuando el sistema no detectó registros en la base de datos que cumplan la condición establecida en los filtros. </a:t>
            </a:r>
          </a:p>
          <a:p>
            <a:endParaRPr lang="es-MX" dirty="0"/>
          </a:p>
        </p:txBody>
      </p:sp>
      <p:pic>
        <p:nvPicPr>
          <p:cNvPr id="5" name="Imagen 4">
            <a:extLst>
              <a:ext uri="{FF2B5EF4-FFF2-40B4-BE49-F238E27FC236}">
                <a16:creationId xmlns:a16="http://schemas.microsoft.com/office/drawing/2014/main" id="{E39296EB-1523-4AB6-B2A4-152195632E12}"/>
              </a:ext>
            </a:extLst>
          </p:cNvPr>
          <p:cNvPicPr>
            <a:picLocks noChangeAspect="1"/>
          </p:cNvPicPr>
          <p:nvPr/>
        </p:nvPicPr>
        <p:blipFill>
          <a:blip r:embed="rId2"/>
          <a:stretch>
            <a:fillRect/>
          </a:stretch>
        </p:blipFill>
        <p:spPr>
          <a:xfrm>
            <a:off x="1305339" y="2981738"/>
            <a:ext cx="9581322" cy="2504661"/>
          </a:xfrm>
          <a:prstGeom prst="rect">
            <a:avLst/>
          </a:prstGeom>
        </p:spPr>
      </p:pic>
    </p:spTree>
    <p:extLst>
      <p:ext uri="{BB962C8B-B14F-4D97-AF65-F5344CB8AC3E}">
        <p14:creationId xmlns:p14="http://schemas.microsoft.com/office/powerpoint/2010/main" val="2290813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A9168-7D3D-4A8B-80CD-6D273128D197}"/>
              </a:ext>
            </a:extLst>
          </p:cNvPr>
          <p:cNvSpPr>
            <a:spLocks noGrp="1"/>
          </p:cNvSpPr>
          <p:nvPr>
            <p:ph type="title"/>
          </p:nvPr>
        </p:nvSpPr>
        <p:spPr/>
        <p:txBody>
          <a:bodyPr>
            <a:normAutofit fontScale="90000"/>
          </a:bodyPr>
          <a:lstStyle/>
          <a:p>
            <a:br>
              <a:rPr lang="es-ES" sz="2700" dirty="0"/>
            </a:br>
            <a:br>
              <a:rPr lang="es-ES" sz="2700" dirty="0"/>
            </a:br>
            <a:r>
              <a:rPr lang="es-ES" sz="2700" dirty="0"/>
              <a:t>2.3 Eliminación mediante el menú “Administración de la información”.</a:t>
            </a:r>
            <a:br>
              <a:rPr lang="es-ES" dirty="0"/>
            </a:br>
            <a:endParaRPr lang="es-MX" dirty="0"/>
          </a:p>
        </p:txBody>
      </p:sp>
      <p:sp>
        <p:nvSpPr>
          <p:cNvPr id="6" name="Marcador de contenido 5">
            <a:extLst>
              <a:ext uri="{FF2B5EF4-FFF2-40B4-BE49-F238E27FC236}">
                <a16:creationId xmlns:a16="http://schemas.microsoft.com/office/drawing/2014/main" id="{BE25BF90-10C9-45B2-BE8F-177541073C41}"/>
              </a:ext>
            </a:extLst>
          </p:cNvPr>
          <p:cNvSpPr>
            <a:spLocks noGrp="1"/>
          </p:cNvSpPr>
          <p:nvPr>
            <p:ph idx="1"/>
          </p:nvPr>
        </p:nvSpPr>
        <p:spPr/>
        <p:txBody>
          <a:bodyPr>
            <a:normAutofit/>
          </a:bodyPr>
          <a:lstStyle/>
          <a:p>
            <a:r>
              <a:rPr lang="es-MX" sz="2000" dirty="0">
                <a:solidFill>
                  <a:schemeClr val="tx1"/>
                </a:solidFill>
                <a:latin typeface="Calibri" panose="020F0502020204030204" pitchFamily="34" charset="0"/>
                <a:cs typeface="Calibri" panose="020F0502020204030204" pitchFamily="34" charset="0"/>
              </a:rPr>
              <a:t>Otra de las formas de eliminar la información después de tener un respaldo de esta, es a través del apartado de carga de información, seleccionando la opción de administración de la información.</a:t>
            </a:r>
          </a:p>
          <a:p>
            <a:endParaRPr lang="es-MX" sz="2000" dirty="0">
              <a:solidFill>
                <a:schemeClr val="tx1"/>
              </a:solidFill>
              <a:latin typeface="Calibri" panose="020F0502020204030204" pitchFamily="34" charset="0"/>
              <a:cs typeface="Calibri" panose="020F0502020204030204" pitchFamily="34" charset="0"/>
            </a:endParaRPr>
          </a:p>
          <a:p>
            <a:endParaRPr lang="es-MX" sz="2000" dirty="0">
              <a:solidFill>
                <a:schemeClr val="tx1"/>
              </a:solidFill>
              <a:latin typeface="Calibri" panose="020F0502020204030204" pitchFamily="34" charset="0"/>
              <a:cs typeface="Calibri" panose="020F0502020204030204" pitchFamily="34" charset="0"/>
            </a:endParaRPr>
          </a:p>
          <a:p>
            <a:endParaRPr lang="es-MX" sz="2000" dirty="0">
              <a:solidFill>
                <a:schemeClr val="tx1"/>
              </a:solidFill>
              <a:latin typeface="Calibri" panose="020F0502020204030204" pitchFamily="34" charset="0"/>
              <a:cs typeface="Calibri" panose="020F0502020204030204" pitchFamily="34" charset="0"/>
            </a:endParaRPr>
          </a:p>
          <a:p>
            <a:endParaRPr lang="es-MX" sz="2000" dirty="0">
              <a:solidFill>
                <a:schemeClr val="tx1"/>
              </a:solidFill>
              <a:latin typeface="Calibri" panose="020F0502020204030204" pitchFamily="34" charset="0"/>
              <a:cs typeface="Calibri" panose="020F0502020204030204" pitchFamily="34" charset="0"/>
            </a:endParaRPr>
          </a:p>
          <a:p>
            <a:endParaRPr lang="es-MX" sz="2000" dirty="0">
              <a:solidFill>
                <a:schemeClr val="tx1"/>
              </a:solidFill>
              <a:latin typeface="Calibri" panose="020F0502020204030204" pitchFamily="34" charset="0"/>
              <a:cs typeface="Calibri" panose="020F0502020204030204" pitchFamily="34" charset="0"/>
            </a:endParaRPr>
          </a:p>
          <a:p>
            <a:endParaRPr lang="es-MX" sz="2000" dirty="0">
              <a:solidFill>
                <a:schemeClr val="tx1"/>
              </a:solidFill>
              <a:latin typeface="Calibri" panose="020F0502020204030204" pitchFamily="34" charset="0"/>
              <a:cs typeface="Calibri" panose="020F0502020204030204" pitchFamily="34" charset="0"/>
            </a:endParaRPr>
          </a:p>
          <a:p>
            <a:pPr algn="just"/>
            <a:r>
              <a:rPr lang="es-MX" sz="2000" b="1" dirty="0">
                <a:solidFill>
                  <a:srgbClr val="FF0000"/>
                </a:solidFill>
              </a:rPr>
              <a:t>IMPORTANTE: </a:t>
            </a:r>
            <a:r>
              <a:rPr lang="es-MX" sz="2000" b="1" dirty="0">
                <a:solidFill>
                  <a:srgbClr val="000000"/>
                </a:solidFill>
                <a:latin typeface="+mn-lt"/>
              </a:rPr>
              <a:t>para las obligaciones en las que su periodo de conservación sea mayor a un año, aun así se haya seleccionado un ejercicio en especifico, el resultado de búsqueda de los registros obtendrá de todos los ejercicios anteriores al que se encuentra en curso, es por eso que se sugiere revisar la información y utilizar el apartado de filtros avanzados de ser necesario.</a:t>
            </a:r>
          </a:p>
          <a:p>
            <a:endParaRPr lang="es-MX" sz="2000" dirty="0">
              <a:solidFill>
                <a:schemeClr val="tx1"/>
              </a:solidFill>
              <a:latin typeface="Calibri" panose="020F0502020204030204" pitchFamily="34" charset="0"/>
              <a:cs typeface="Calibri" panose="020F0502020204030204" pitchFamily="34" charset="0"/>
            </a:endParaRPr>
          </a:p>
        </p:txBody>
      </p:sp>
      <p:pic>
        <p:nvPicPr>
          <p:cNvPr id="7" name="Imagen 6">
            <a:extLst>
              <a:ext uri="{FF2B5EF4-FFF2-40B4-BE49-F238E27FC236}">
                <a16:creationId xmlns:a16="http://schemas.microsoft.com/office/drawing/2014/main" id="{E5CC1F4D-1132-4540-8A38-379C9A43BF93}"/>
              </a:ext>
            </a:extLst>
          </p:cNvPr>
          <p:cNvPicPr>
            <a:picLocks noChangeAspect="1"/>
          </p:cNvPicPr>
          <p:nvPr/>
        </p:nvPicPr>
        <p:blipFill rotWithShape="1">
          <a:blip r:embed="rId2"/>
          <a:srcRect l="724" t="24140" r="4775" b="40455"/>
          <a:stretch/>
        </p:blipFill>
        <p:spPr bwMode="auto">
          <a:xfrm>
            <a:off x="829329" y="1948532"/>
            <a:ext cx="10533342" cy="2219670"/>
          </a:xfrm>
          <a:prstGeom prst="rect">
            <a:avLst/>
          </a:prstGeom>
          <a:ln>
            <a:noFill/>
          </a:ln>
          <a:extLst>
            <a:ext uri="{53640926-AAD7-44D8-BBD7-CCE9431645EC}">
              <a14:shadowObscured xmlns:a14="http://schemas.microsoft.com/office/drawing/2010/main"/>
            </a:ext>
          </a:extLst>
        </p:spPr>
      </p:pic>
      <p:sp>
        <p:nvSpPr>
          <p:cNvPr id="8" name="Diagrama de flujo: proceso 7">
            <a:extLst>
              <a:ext uri="{FF2B5EF4-FFF2-40B4-BE49-F238E27FC236}">
                <a16:creationId xmlns:a16="http://schemas.microsoft.com/office/drawing/2014/main" id="{83901E71-4D14-4F7C-B5C3-04E6E227706B}"/>
              </a:ext>
            </a:extLst>
          </p:cNvPr>
          <p:cNvSpPr/>
          <p:nvPr/>
        </p:nvSpPr>
        <p:spPr>
          <a:xfrm>
            <a:off x="1234440" y="3429000"/>
            <a:ext cx="1234440" cy="845820"/>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Flecha: a la derecha 8">
            <a:extLst>
              <a:ext uri="{FF2B5EF4-FFF2-40B4-BE49-F238E27FC236}">
                <a16:creationId xmlns:a16="http://schemas.microsoft.com/office/drawing/2014/main" id="{5B2FC40E-339A-435B-8485-C9A6A10AE555}"/>
              </a:ext>
            </a:extLst>
          </p:cNvPr>
          <p:cNvSpPr/>
          <p:nvPr/>
        </p:nvSpPr>
        <p:spPr>
          <a:xfrm>
            <a:off x="795487" y="3964430"/>
            <a:ext cx="357553" cy="203772"/>
          </a:xfrm>
          <a:prstGeom prst="rightArrow">
            <a:avLst/>
          </a:prstGeom>
          <a:solidFill>
            <a:srgbClr val="E118F0"/>
          </a:solidFill>
          <a:ln>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94704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8C735C-B1D2-491E-BE92-BB8E8AFE0D91}"/>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4A7198B-6BFE-45F7-9741-CCFC95855ACC}"/>
              </a:ext>
            </a:extLst>
          </p:cNvPr>
          <p:cNvSpPr>
            <a:spLocks noGrp="1"/>
          </p:cNvSpPr>
          <p:nvPr>
            <p:ph idx="1"/>
          </p:nvPr>
        </p:nvSpPr>
        <p:spPr/>
        <p:txBody>
          <a:bodyPr/>
          <a:lstStyle/>
          <a:p>
            <a:pPr algn="just"/>
            <a:r>
              <a:rPr lang="es-ES" sz="2400" b="0" i="0" u="none" strike="noStrike" baseline="0" dirty="0">
                <a:solidFill>
                  <a:srgbClr val="000000"/>
                </a:solidFill>
                <a:latin typeface="Calibri" panose="020F0502020204030204" pitchFamily="34" charset="0"/>
              </a:rPr>
              <a:t>Si el usuario que ingresó al SIPOT tiene el perfil de </a:t>
            </a:r>
            <a:r>
              <a:rPr lang="es-ES" sz="2400" b="1" i="0" u="none" strike="noStrike" baseline="0" dirty="0">
                <a:solidFill>
                  <a:srgbClr val="000000"/>
                </a:solidFill>
                <a:latin typeface="Calibri" panose="020F0502020204030204" pitchFamily="34" charset="0"/>
              </a:rPr>
              <a:t>Administrador del Sujeto Obligado</a:t>
            </a:r>
            <a:r>
              <a:rPr lang="es-ES" sz="2400" b="0" i="0" u="none" strike="noStrike" baseline="0" dirty="0">
                <a:solidFill>
                  <a:srgbClr val="000000"/>
                </a:solidFill>
                <a:latin typeface="Calibri" panose="020F0502020204030204" pitchFamily="34" charset="0"/>
              </a:rPr>
              <a:t> debe seleccionar: la Normatividad, la unidad administrativa y el usuario correspondiente. Si el usuario que ingreso al SIPOT tiene el perfil de </a:t>
            </a:r>
            <a:r>
              <a:rPr lang="es-ES" sz="2400" b="1" dirty="0">
                <a:solidFill>
                  <a:srgbClr val="000000"/>
                </a:solidFill>
                <a:latin typeface="Calibri" panose="020F0502020204030204" pitchFamily="34" charset="0"/>
              </a:rPr>
              <a:t>A</a:t>
            </a:r>
            <a:r>
              <a:rPr lang="es-ES" sz="2400" b="1" i="0" u="none" strike="noStrike" baseline="0" dirty="0">
                <a:solidFill>
                  <a:srgbClr val="000000"/>
                </a:solidFill>
                <a:latin typeface="Calibri" panose="020F0502020204030204" pitchFamily="34" charset="0"/>
              </a:rPr>
              <a:t>dministrador de unidad administrativa</a:t>
            </a:r>
            <a:r>
              <a:rPr lang="es-ES" sz="2400" b="0" i="0" u="none" strike="noStrike" baseline="0" dirty="0">
                <a:solidFill>
                  <a:srgbClr val="000000"/>
                </a:solidFill>
                <a:latin typeface="Calibri" panose="020F0502020204030204" pitchFamily="34" charset="0"/>
              </a:rPr>
              <a:t>, sólo deberá seleccionar la normatividad y presionar el botón buscar. </a:t>
            </a:r>
          </a:p>
          <a:p>
            <a:pPr algn="just"/>
            <a:r>
              <a:rPr lang="es-ES" sz="2400" b="0" i="0" u="none" strike="noStrike" baseline="0" dirty="0">
                <a:solidFill>
                  <a:srgbClr val="000000"/>
                </a:solidFill>
                <a:latin typeface="Calibri" panose="020F0502020204030204" pitchFamily="34" charset="0"/>
              </a:rPr>
              <a:t>En el listado de fracciones deberá seleccionar el formato del cual se desea eliminar la información. </a:t>
            </a:r>
          </a:p>
          <a:p>
            <a:endParaRPr lang="es-MX" dirty="0"/>
          </a:p>
        </p:txBody>
      </p:sp>
      <p:pic>
        <p:nvPicPr>
          <p:cNvPr id="4" name="Imagen 3">
            <a:extLst>
              <a:ext uri="{FF2B5EF4-FFF2-40B4-BE49-F238E27FC236}">
                <a16:creationId xmlns:a16="http://schemas.microsoft.com/office/drawing/2014/main" id="{E772D1BD-78F1-47A2-995D-6116760D28B0}"/>
              </a:ext>
            </a:extLst>
          </p:cNvPr>
          <p:cNvPicPr>
            <a:picLocks noChangeAspect="1"/>
          </p:cNvPicPr>
          <p:nvPr/>
        </p:nvPicPr>
        <p:blipFill rotWithShape="1">
          <a:blip r:embed="rId2"/>
          <a:srcRect t="36712" b="35500"/>
          <a:stretch/>
        </p:blipFill>
        <p:spPr>
          <a:xfrm>
            <a:off x="2065665" y="3429000"/>
            <a:ext cx="8270409" cy="2241298"/>
          </a:xfrm>
          <a:prstGeom prst="rect">
            <a:avLst/>
          </a:prstGeom>
        </p:spPr>
      </p:pic>
      <p:sp>
        <p:nvSpPr>
          <p:cNvPr id="5" name="Diagrama de flujo: proceso 4">
            <a:extLst>
              <a:ext uri="{FF2B5EF4-FFF2-40B4-BE49-F238E27FC236}">
                <a16:creationId xmlns:a16="http://schemas.microsoft.com/office/drawing/2014/main" id="{AA49E59E-FEE0-41C5-B31E-171E07A83AB7}"/>
              </a:ext>
            </a:extLst>
          </p:cNvPr>
          <p:cNvSpPr/>
          <p:nvPr/>
        </p:nvSpPr>
        <p:spPr>
          <a:xfrm>
            <a:off x="2388870" y="4672794"/>
            <a:ext cx="1417320" cy="1018289"/>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Flecha: a la derecha 5">
            <a:extLst>
              <a:ext uri="{FF2B5EF4-FFF2-40B4-BE49-F238E27FC236}">
                <a16:creationId xmlns:a16="http://schemas.microsoft.com/office/drawing/2014/main" id="{47D5F4E2-B725-4F39-B760-6E6A81416D41}"/>
              </a:ext>
            </a:extLst>
          </p:cNvPr>
          <p:cNvSpPr/>
          <p:nvPr/>
        </p:nvSpPr>
        <p:spPr>
          <a:xfrm rot="10800000">
            <a:off x="4043336" y="4478376"/>
            <a:ext cx="357553" cy="203772"/>
          </a:xfrm>
          <a:prstGeom prst="rightArrow">
            <a:avLst/>
          </a:prstGeom>
          <a:solidFill>
            <a:srgbClr val="E118F0"/>
          </a:solidFill>
          <a:ln>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309750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72B5CC-4F9B-4F5D-A51F-D3135C8EB719}"/>
              </a:ext>
            </a:extLst>
          </p:cNvPr>
          <p:cNvSpPr>
            <a:spLocks noGrp="1"/>
          </p:cNvSpPr>
          <p:nvPr>
            <p:ph type="title"/>
          </p:nvPr>
        </p:nvSpPr>
        <p:spPr/>
        <p:txBody>
          <a:bodyPr>
            <a:normAutofit fontScale="90000"/>
          </a:bodyPr>
          <a:lstStyle/>
          <a:p>
            <a:br>
              <a:rPr lang="es-MX" sz="2000" dirty="0">
                <a:latin typeface="Calibri" panose="020F0502020204030204" pitchFamily="34" charset="0"/>
                <a:cs typeface="Calibri" panose="020F0502020204030204" pitchFamily="34" charset="0"/>
              </a:rPr>
            </a:br>
            <a:br>
              <a:rPr lang="es-MX" sz="2000" dirty="0">
                <a:latin typeface="Calibri" panose="020F0502020204030204" pitchFamily="34" charset="0"/>
                <a:cs typeface="Calibri" panose="020F0502020204030204" pitchFamily="34" charset="0"/>
              </a:rPr>
            </a:br>
            <a:r>
              <a:rPr lang="es-MX" sz="2200" dirty="0">
                <a:latin typeface="Calibri" panose="020F0502020204030204" pitchFamily="34" charset="0"/>
                <a:cs typeface="Calibri" panose="020F0502020204030204" pitchFamily="34" charset="0"/>
              </a:rPr>
              <a:t>Procedimiento</a:t>
            </a:r>
            <a:endParaRPr lang="es-MX" sz="2000" dirty="0">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96106D90-6DE8-4906-AB4E-EBB12C53ABB6}"/>
              </a:ext>
            </a:extLst>
          </p:cNvPr>
          <p:cNvSpPr>
            <a:spLocks noGrp="1"/>
          </p:cNvSpPr>
          <p:nvPr>
            <p:ph idx="1"/>
          </p:nvPr>
        </p:nvSpPr>
        <p:spPr/>
        <p:txBody>
          <a:bodyPr/>
          <a:lstStyle/>
          <a:p>
            <a:pPr algn="just"/>
            <a:r>
              <a:rPr lang="es-ES" sz="1800" b="0" i="0" u="none" strike="noStrike" baseline="0" dirty="0">
                <a:solidFill>
                  <a:srgbClr val="000000"/>
                </a:solidFill>
                <a:latin typeface="Calibri" panose="020F0502020204030204" pitchFamily="34" charset="0"/>
              </a:rPr>
              <a:t>En la parte central del navegador de internet se desplegará la pantalla en la que deberá presionar el botón [+] para expandir la ventana de filtros avanzados. </a:t>
            </a:r>
          </a:p>
          <a:p>
            <a:endParaRPr lang="es-MX" dirty="0"/>
          </a:p>
          <a:p>
            <a:endParaRPr lang="es-MX" dirty="0"/>
          </a:p>
          <a:p>
            <a:pPr algn="just"/>
            <a:r>
              <a:rPr lang="es-ES" sz="1800" dirty="0">
                <a:solidFill>
                  <a:srgbClr val="000000"/>
                </a:solidFill>
                <a:latin typeface="Calibri" panose="020F0502020204030204" pitchFamily="34" charset="0"/>
              </a:rPr>
              <a:t>La ventana de filtros avanzados mostrará todos los campos por los que podremos filtrar o acotar la información que se pretende eliminar o dar de baja. Como caso especial, todos los campos tipo fecha, incluyen dos casillas para poder filtrar por rango de fechas, es decir, desde la fecha inicial de búsqueda hasta la fecha final y se muestran de la siguiente forma:</a:t>
            </a:r>
          </a:p>
          <a:p>
            <a:endParaRPr lang="es-MX" dirty="0"/>
          </a:p>
        </p:txBody>
      </p:sp>
      <p:pic>
        <p:nvPicPr>
          <p:cNvPr id="5" name="Imagen 4">
            <a:extLst>
              <a:ext uri="{FF2B5EF4-FFF2-40B4-BE49-F238E27FC236}">
                <a16:creationId xmlns:a16="http://schemas.microsoft.com/office/drawing/2014/main" id="{9D2F784A-26E5-4644-8FAD-9246C3C985B6}"/>
              </a:ext>
            </a:extLst>
          </p:cNvPr>
          <p:cNvPicPr>
            <a:picLocks noChangeAspect="1"/>
          </p:cNvPicPr>
          <p:nvPr/>
        </p:nvPicPr>
        <p:blipFill rotWithShape="1">
          <a:blip r:embed="rId2"/>
          <a:srcRect l="22314" t="54667" r="4704" b="20000"/>
          <a:stretch/>
        </p:blipFill>
        <p:spPr>
          <a:xfrm>
            <a:off x="3064464" y="3723185"/>
            <a:ext cx="6063072" cy="2052531"/>
          </a:xfrm>
          <a:prstGeom prst="rect">
            <a:avLst/>
          </a:prstGeom>
        </p:spPr>
      </p:pic>
      <p:pic>
        <p:nvPicPr>
          <p:cNvPr id="6" name="Imagen 5">
            <a:extLst>
              <a:ext uri="{FF2B5EF4-FFF2-40B4-BE49-F238E27FC236}">
                <a16:creationId xmlns:a16="http://schemas.microsoft.com/office/drawing/2014/main" id="{2C96C16E-C1E3-4E26-9648-47E5CE3EF7B2}"/>
              </a:ext>
            </a:extLst>
          </p:cNvPr>
          <p:cNvPicPr>
            <a:picLocks noChangeAspect="1"/>
          </p:cNvPicPr>
          <p:nvPr/>
        </p:nvPicPr>
        <p:blipFill rotWithShape="1">
          <a:blip r:embed="rId3"/>
          <a:srcRect t="7496" b="42181"/>
          <a:stretch/>
        </p:blipFill>
        <p:spPr>
          <a:xfrm>
            <a:off x="2358049" y="1998452"/>
            <a:ext cx="7475901" cy="859048"/>
          </a:xfrm>
          <a:prstGeom prst="rect">
            <a:avLst/>
          </a:prstGeom>
        </p:spPr>
      </p:pic>
      <p:sp>
        <p:nvSpPr>
          <p:cNvPr id="7" name="Flecha: a la derecha 6">
            <a:extLst>
              <a:ext uri="{FF2B5EF4-FFF2-40B4-BE49-F238E27FC236}">
                <a16:creationId xmlns:a16="http://schemas.microsoft.com/office/drawing/2014/main" id="{33C9AA74-9EDB-4F35-9FE6-482D15723F57}"/>
              </a:ext>
            </a:extLst>
          </p:cNvPr>
          <p:cNvSpPr/>
          <p:nvPr/>
        </p:nvSpPr>
        <p:spPr>
          <a:xfrm rot="10800000">
            <a:off x="9918356" y="2126149"/>
            <a:ext cx="357553" cy="203772"/>
          </a:xfrm>
          <a:prstGeom prst="rightArrow">
            <a:avLst/>
          </a:prstGeom>
          <a:solidFill>
            <a:srgbClr val="E118F0"/>
          </a:solidFill>
          <a:ln>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Diagrama de flujo: proceso 7">
            <a:extLst>
              <a:ext uri="{FF2B5EF4-FFF2-40B4-BE49-F238E27FC236}">
                <a16:creationId xmlns:a16="http://schemas.microsoft.com/office/drawing/2014/main" id="{C2F36CC5-AA3D-481C-AFB8-EBBF81ECDB5E}"/>
              </a:ext>
            </a:extLst>
          </p:cNvPr>
          <p:cNvSpPr/>
          <p:nvPr/>
        </p:nvSpPr>
        <p:spPr>
          <a:xfrm>
            <a:off x="2388870" y="2062299"/>
            <a:ext cx="7475900" cy="331469"/>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Diagrama de flujo: proceso 8">
            <a:extLst>
              <a:ext uri="{FF2B5EF4-FFF2-40B4-BE49-F238E27FC236}">
                <a16:creationId xmlns:a16="http://schemas.microsoft.com/office/drawing/2014/main" id="{C337379E-F25B-4D1D-9367-D0202A9038A6}"/>
              </a:ext>
            </a:extLst>
          </p:cNvPr>
          <p:cNvSpPr/>
          <p:nvPr/>
        </p:nvSpPr>
        <p:spPr>
          <a:xfrm>
            <a:off x="4880610" y="5500650"/>
            <a:ext cx="560070" cy="162095"/>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Diagrama de flujo: proceso 9">
            <a:extLst>
              <a:ext uri="{FF2B5EF4-FFF2-40B4-BE49-F238E27FC236}">
                <a16:creationId xmlns:a16="http://schemas.microsoft.com/office/drawing/2014/main" id="{BA1C27C8-F494-4A64-9552-A52D2A8B46C7}"/>
              </a:ext>
            </a:extLst>
          </p:cNvPr>
          <p:cNvSpPr/>
          <p:nvPr/>
        </p:nvSpPr>
        <p:spPr>
          <a:xfrm>
            <a:off x="3097530" y="4430689"/>
            <a:ext cx="5406390" cy="242106"/>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911517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A3F668-D4E2-44A9-B27E-64EA693BB3CB}"/>
              </a:ext>
            </a:extLst>
          </p:cNvPr>
          <p:cNvSpPr>
            <a:spLocks noGrp="1"/>
          </p:cNvSpPr>
          <p:nvPr>
            <p:ph type="title"/>
          </p:nvPr>
        </p:nvSpPr>
        <p:spPr/>
        <p:txBody>
          <a:bodyPr>
            <a:normAutofit fontScale="90000"/>
          </a:bodyPr>
          <a:lstStyle/>
          <a:p>
            <a:br>
              <a:rPr lang="es-MX" sz="2000" dirty="0">
                <a:latin typeface="Calibri" panose="020F0502020204030204" pitchFamily="34" charset="0"/>
                <a:cs typeface="Calibri" panose="020F0502020204030204" pitchFamily="34" charset="0"/>
              </a:rPr>
            </a:br>
            <a:br>
              <a:rPr lang="es-MX" sz="2000" dirty="0">
                <a:latin typeface="Calibri" panose="020F0502020204030204" pitchFamily="34" charset="0"/>
                <a:cs typeface="Calibri" panose="020F0502020204030204" pitchFamily="34" charset="0"/>
              </a:rPr>
            </a:br>
            <a:r>
              <a:rPr lang="es-MX" sz="2200" dirty="0">
                <a:latin typeface="Calibri" panose="020F0502020204030204" pitchFamily="34" charset="0"/>
                <a:cs typeface="Calibri" panose="020F0502020204030204" pitchFamily="34" charset="0"/>
              </a:rPr>
              <a:t>Procedimiento</a:t>
            </a:r>
            <a:endParaRPr lang="es-MX" sz="2000" dirty="0">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5DAA7405-794F-4344-9301-E09625DB4738}"/>
              </a:ext>
            </a:extLst>
          </p:cNvPr>
          <p:cNvSpPr>
            <a:spLocks noGrp="1"/>
          </p:cNvSpPr>
          <p:nvPr>
            <p:ph idx="1"/>
          </p:nvPr>
        </p:nvSpPr>
        <p:spPr/>
        <p:txBody>
          <a:bodyPr/>
          <a:lstStyle/>
          <a:p>
            <a:r>
              <a:rPr lang="es-ES" sz="2400" b="0" i="0" u="none" strike="noStrike" baseline="0" dirty="0">
                <a:solidFill>
                  <a:srgbClr val="000000"/>
                </a:solidFill>
                <a:latin typeface="Calibri" panose="020F0502020204030204" pitchFamily="34" charset="0"/>
              </a:rPr>
              <a:t>Una vez que se realizó la búsqueda se seleccionaran los resultados deseados y se dará clic en el botón borrar, posterior a esto confirmar la acción para que la información se elimine correctamente.</a:t>
            </a:r>
            <a:endParaRPr lang="es-MX" dirty="0"/>
          </a:p>
        </p:txBody>
      </p:sp>
      <p:pic>
        <p:nvPicPr>
          <p:cNvPr id="5" name="Imagen 4">
            <a:extLst>
              <a:ext uri="{FF2B5EF4-FFF2-40B4-BE49-F238E27FC236}">
                <a16:creationId xmlns:a16="http://schemas.microsoft.com/office/drawing/2014/main" id="{A971AB52-7B31-4226-A454-747A31E5570F}"/>
              </a:ext>
            </a:extLst>
          </p:cNvPr>
          <p:cNvPicPr>
            <a:picLocks noChangeAspect="1"/>
          </p:cNvPicPr>
          <p:nvPr/>
        </p:nvPicPr>
        <p:blipFill rotWithShape="1">
          <a:blip r:embed="rId2"/>
          <a:srcRect l="24589" t="57833" r="5355" b="21833"/>
          <a:stretch/>
        </p:blipFill>
        <p:spPr>
          <a:xfrm>
            <a:off x="2550389" y="2080260"/>
            <a:ext cx="7091222" cy="2058178"/>
          </a:xfrm>
          <a:prstGeom prst="rect">
            <a:avLst/>
          </a:prstGeom>
        </p:spPr>
      </p:pic>
      <p:pic>
        <p:nvPicPr>
          <p:cNvPr id="6" name="Marcador de contenido 4">
            <a:extLst>
              <a:ext uri="{FF2B5EF4-FFF2-40B4-BE49-F238E27FC236}">
                <a16:creationId xmlns:a16="http://schemas.microsoft.com/office/drawing/2014/main" id="{05610C60-37B0-494F-98F8-7FAE4BE25586}"/>
              </a:ext>
            </a:extLst>
          </p:cNvPr>
          <p:cNvPicPr>
            <a:picLocks noChangeAspect="1"/>
          </p:cNvPicPr>
          <p:nvPr/>
        </p:nvPicPr>
        <p:blipFill>
          <a:blip r:embed="rId3"/>
          <a:stretch>
            <a:fillRect/>
          </a:stretch>
        </p:blipFill>
        <p:spPr>
          <a:xfrm>
            <a:off x="2550388" y="4078809"/>
            <a:ext cx="6719341" cy="1716222"/>
          </a:xfrm>
          <a:prstGeom prst="rect">
            <a:avLst/>
          </a:prstGeom>
        </p:spPr>
      </p:pic>
      <p:sp>
        <p:nvSpPr>
          <p:cNvPr id="7" name="Diagrama de flujo: proceso 6">
            <a:extLst>
              <a:ext uri="{FF2B5EF4-FFF2-40B4-BE49-F238E27FC236}">
                <a16:creationId xmlns:a16="http://schemas.microsoft.com/office/drawing/2014/main" id="{65CF9507-0B83-4557-920E-215772C8FD92}"/>
              </a:ext>
            </a:extLst>
          </p:cNvPr>
          <p:cNvSpPr/>
          <p:nvPr/>
        </p:nvSpPr>
        <p:spPr>
          <a:xfrm>
            <a:off x="2640330" y="2758525"/>
            <a:ext cx="697230" cy="1237121"/>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Diagrama de flujo: proceso 7">
            <a:extLst>
              <a:ext uri="{FF2B5EF4-FFF2-40B4-BE49-F238E27FC236}">
                <a16:creationId xmlns:a16="http://schemas.microsoft.com/office/drawing/2014/main" id="{8451BB7B-A69C-4838-B991-5BD06414A819}"/>
              </a:ext>
            </a:extLst>
          </p:cNvPr>
          <p:cNvSpPr/>
          <p:nvPr/>
        </p:nvSpPr>
        <p:spPr>
          <a:xfrm>
            <a:off x="4594860" y="2247691"/>
            <a:ext cx="560070" cy="152609"/>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Flecha: a la derecha 8">
            <a:extLst>
              <a:ext uri="{FF2B5EF4-FFF2-40B4-BE49-F238E27FC236}">
                <a16:creationId xmlns:a16="http://schemas.microsoft.com/office/drawing/2014/main" id="{0C254F7C-9425-4846-9346-5A9015D0EADA}"/>
              </a:ext>
            </a:extLst>
          </p:cNvPr>
          <p:cNvSpPr/>
          <p:nvPr/>
        </p:nvSpPr>
        <p:spPr>
          <a:xfrm>
            <a:off x="3955119" y="4751652"/>
            <a:ext cx="357553" cy="203772"/>
          </a:xfrm>
          <a:prstGeom prst="rightArrow">
            <a:avLst/>
          </a:prstGeom>
          <a:solidFill>
            <a:srgbClr val="E118F0"/>
          </a:solidFill>
          <a:ln>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74230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F14193B5-CD09-AE48-9260-4A3E2076060C}"/>
              </a:ext>
            </a:extLst>
          </p:cNvPr>
          <p:cNvSpPr>
            <a:spLocks noGrp="1"/>
          </p:cNvSpPr>
          <p:nvPr>
            <p:ph idx="1"/>
          </p:nvPr>
        </p:nvSpPr>
        <p:spPr/>
        <p:txBody>
          <a:bodyPr/>
          <a:lstStyle/>
          <a:p>
            <a:pPr marL="0" indent="0" algn="ctr">
              <a:buNone/>
            </a:pPr>
            <a:endParaRPr lang="es-ES" dirty="0"/>
          </a:p>
          <a:p>
            <a:pPr marL="0" indent="0" algn="ctr">
              <a:buNone/>
            </a:pPr>
            <a:endParaRPr lang="es-ES" dirty="0"/>
          </a:p>
          <a:p>
            <a:pPr marL="0" indent="0" algn="ctr">
              <a:buNone/>
            </a:pPr>
            <a:endParaRPr lang="es-ES" dirty="0"/>
          </a:p>
          <a:p>
            <a:pPr marL="0" indent="0" algn="ctr">
              <a:buNone/>
            </a:pPr>
            <a:endParaRPr lang="es-ES" dirty="0"/>
          </a:p>
          <a:p>
            <a:pPr marL="0" indent="0" algn="ctr">
              <a:buNone/>
            </a:pPr>
            <a:r>
              <a:rPr lang="es-ES" dirty="0"/>
              <a:t>Cualquier duda o comentario, ¡puedes comunicarte con nosotros! </a:t>
            </a:r>
          </a:p>
          <a:p>
            <a:pPr algn="ctr"/>
            <a:endParaRPr lang="es-ES" dirty="0"/>
          </a:p>
          <a:p>
            <a:pPr marL="0" indent="0" algn="ctr">
              <a:buNone/>
            </a:pPr>
            <a:r>
              <a:rPr lang="es-ES" b="1" dirty="0"/>
              <a:t>Dirección de Tecnologías de Transparencia </a:t>
            </a:r>
          </a:p>
          <a:p>
            <a:pPr marL="0" indent="0" algn="ctr">
              <a:buNone/>
            </a:pPr>
            <a:r>
              <a:rPr lang="es-ES" dirty="0"/>
              <a:t>Tel. 9515151190 ext. 217, 407 o 430.</a:t>
            </a:r>
          </a:p>
          <a:p>
            <a:pPr marL="0" indent="0" algn="ctr">
              <a:buNone/>
            </a:pPr>
            <a:r>
              <a:rPr lang="es-ES" dirty="0"/>
              <a:t>tecnologias@ogaipoaxaca.org.mx</a:t>
            </a:r>
          </a:p>
          <a:p>
            <a:pPr marL="0" indent="0" algn="ctr">
              <a:buNone/>
            </a:pPr>
            <a:endParaRPr lang="es-MX" dirty="0"/>
          </a:p>
          <a:p>
            <a:pPr marL="0" indent="0" algn="ctr">
              <a:buNone/>
            </a:pPr>
            <a:endParaRPr lang="es-MX" dirty="0"/>
          </a:p>
          <a:p>
            <a:pPr marL="0" indent="0" algn="ctr">
              <a:buNone/>
            </a:pPr>
            <a:r>
              <a:rPr lang="es-MX" sz="2000" dirty="0"/>
              <a:t>Febrero 2023</a:t>
            </a:r>
          </a:p>
        </p:txBody>
      </p:sp>
    </p:spTree>
    <p:extLst>
      <p:ext uri="{BB962C8B-B14F-4D97-AF65-F5344CB8AC3E}">
        <p14:creationId xmlns:p14="http://schemas.microsoft.com/office/powerpoint/2010/main" val="3199551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EBAEF2-6730-5240-9875-66FD9387A008}"/>
              </a:ext>
            </a:extLst>
          </p:cNvPr>
          <p:cNvSpPr>
            <a:spLocks noGrp="1"/>
          </p:cNvSpPr>
          <p:nvPr>
            <p:ph type="title"/>
          </p:nvPr>
        </p:nvSpPr>
        <p:spPr/>
        <p:txBody>
          <a:bodyPr>
            <a:noAutofit/>
          </a:bodyPr>
          <a:lstStyle/>
          <a:p>
            <a:r>
              <a:rPr lang="es-ES" sz="2400" b="1" i="0" u="none" strike="noStrike" baseline="0" dirty="0">
                <a:latin typeface="Calibri" panose="020F0502020204030204" pitchFamily="34" charset="0"/>
              </a:rPr>
              <a:t>1.1 Respaldo de información vía “Vista pública” o página de “Información Pública” de la Plataforma Nacional de Transparencia (PNT). </a:t>
            </a:r>
          </a:p>
        </p:txBody>
      </p:sp>
      <p:sp>
        <p:nvSpPr>
          <p:cNvPr id="3" name="Marcador de contenido 2">
            <a:extLst>
              <a:ext uri="{FF2B5EF4-FFF2-40B4-BE49-F238E27FC236}">
                <a16:creationId xmlns:a16="http://schemas.microsoft.com/office/drawing/2014/main" id="{76579C02-532E-0A4D-8D13-608453A69CD1}"/>
              </a:ext>
            </a:extLst>
          </p:cNvPr>
          <p:cNvSpPr>
            <a:spLocks noGrp="1"/>
          </p:cNvSpPr>
          <p:nvPr>
            <p:ph idx="1"/>
          </p:nvPr>
        </p:nvSpPr>
        <p:spPr/>
        <p:txBody>
          <a:bodyPr/>
          <a:lstStyle/>
          <a:p>
            <a:pPr marL="0" indent="0">
              <a:buNone/>
            </a:pPr>
            <a:r>
              <a:rPr lang="es-MX" sz="2000" dirty="0">
                <a:solidFill>
                  <a:schemeClr val="tx1"/>
                </a:solidFill>
                <a:latin typeface="Calibri" panose="020F0502020204030204" pitchFamily="34" charset="0"/>
              </a:rPr>
              <a:t>Para comenzar con el procedimiento primeramente se deberá ingresar al siguiente enlace:</a:t>
            </a:r>
          </a:p>
          <a:p>
            <a:pPr marL="0" indent="0" algn="ctr">
              <a:buNone/>
            </a:pPr>
            <a:r>
              <a:rPr lang="es-MX" sz="1800" b="0" i="0" u="none" strike="noStrike" baseline="0" dirty="0">
                <a:solidFill>
                  <a:srgbClr val="0000FF"/>
                </a:solidFill>
                <a:latin typeface="Calibri" panose="020F0502020204030204" pitchFamily="34" charset="0"/>
              </a:rPr>
              <a:t>https://www.plataformadetransparencia.org.mx/ </a:t>
            </a:r>
            <a:endParaRPr lang="es-MX" dirty="0"/>
          </a:p>
          <a:p>
            <a:endParaRPr lang="es-MX" dirty="0"/>
          </a:p>
        </p:txBody>
      </p:sp>
      <p:pic>
        <p:nvPicPr>
          <p:cNvPr id="4" name="Imagen 3">
            <a:extLst>
              <a:ext uri="{FF2B5EF4-FFF2-40B4-BE49-F238E27FC236}">
                <a16:creationId xmlns:a16="http://schemas.microsoft.com/office/drawing/2014/main" id="{91FFD2A9-CCEC-47DC-937C-7593650F8CF6}"/>
              </a:ext>
            </a:extLst>
          </p:cNvPr>
          <p:cNvPicPr>
            <a:picLocks noChangeAspect="1"/>
          </p:cNvPicPr>
          <p:nvPr/>
        </p:nvPicPr>
        <p:blipFill rotWithShape="1">
          <a:blip r:embed="rId2"/>
          <a:srcRect b="10065"/>
          <a:stretch/>
        </p:blipFill>
        <p:spPr>
          <a:xfrm>
            <a:off x="2157973" y="2048250"/>
            <a:ext cx="7876054" cy="3663619"/>
          </a:xfrm>
          <a:prstGeom prst="rect">
            <a:avLst/>
          </a:prstGeom>
        </p:spPr>
      </p:pic>
      <p:sp>
        <p:nvSpPr>
          <p:cNvPr id="5" name="CuadroTexto 4">
            <a:extLst>
              <a:ext uri="{FF2B5EF4-FFF2-40B4-BE49-F238E27FC236}">
                <a16:creationId xmlns:a16="http://schemas.microsoft.com/office/drawing/2014/main" id="{92DA8C00-D509-48E1-8AEB-CD1E7A0C3F5E}"/>
              </a:ext>
            </a:extLst>
          </p:cNvPr>
          <p:cNvSpPr txBox="1"/>
          <p:nvPr/>
        </p:nvSpPr>
        <p:spPr>
          <a:xfrm>
            <a:off x="148590" y="4274820"/>
            <a:ext cx="1920240" cy="1477328"/>
          </a:xfrm>
          <a:prstGeom prst="rect">
            <a:avLst/>
          </a:prstGeom>
          <a:noFill/>
        </p:spPr>
        <p:txBody>
          <a:bodyPr wrap="square" rtlCol="0">
            <a:spAutoFit/>
          </a:bodyPr>
          <a:lstStyle/>
          <a:p>
            <a:pPr algn="ctr"/>
            <a:r>
              <a:rPr lang="es-ES" sz="1800" b="0" i="0" u="none" strike="noStrike" baseline="0" dirty="0">
                <a:solidFill>
                  <a:srgbClr val="000000"/>
                </a:solidFill>
                <a:latin typeface="Calibri" panose="020F0502020204030204" pitchFamily="34" charset="0"/>
              </a:rPr>
              <a:t>En la pantalla deberás dar un clic sobre el icono </a:t>
            </a:r>
            <a:r>
              <a:rPr lang="es-ES" sz="1800" b="1" i="0" u="none" strike="noStrike" baseline="0" dirty="0">
                <a:solidFill>
                  <a:srgbClr val="000000"/>
                </a:solidFill>
                <a:latin typeface="Calibri" panose="020F0502020204030204" pitchFamily="34" charset="0"/>
              </a:rPr>
              <a:t>Información pública </a:t>
            </a:r>
            <a:endParaRPr lang="es-MX" dirty="0"/>
          </a:p>
        </p:txBody>
      </p:sp>
      <p:sp>
        <p:nvSpPr>
          <p:cNvPr id="6" name="Flecha: a la derecha 5">
            <a:extLst>
              <a:ext uri="{FF2B5EF4-FFF2-40B4-BE49-F238E27FC236}">
                <a16:creationId xmlns:a16="http://schemas.microsoft.com/office/drawing/2014/main" id="{C4B840F8-FD03-4A9D-8FF8-ECC94DBF59AF}"/>
              </a:ext>
            </a:extLst>
          </p:cNvPr>
          <p:cNvSpPr/>
          <p:nvPr/>
        </p:nvSpPr>
        <p:spPr>
          <a:xfrm>
            <a:off x="2129790" y="4764030"/>
            <a:ext cx="834390" cy="498908"/>
          </a:xfrm>
          <a:prstGeom prst="rightArrow">
            <a:avLst/>
          </a:prstGeom>
          <a:solidFill>
            <a:srgbClr val="E118F0"/>
          </a:solidFill>
          <a:ln>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67655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864C8DE-6E14-41A0-A861-5A33166EFBEB}"/>
              </a:ext>
            </a:extLst>
          </p:cNvPr>
          <p:cNvSpPr>
            <a:spLocks noGrp="1"/>
          </p:cNvSpPr>
          <p:nvPr>
            <p:ph type="title"/>
          </p:nvPr>
        </p:nvSpPr>
        <p:spPr/>
        <p:txBody>
          <a:bodyPr>
            <a:normAutofit fontScale="90000"/>
          </a:bodyPr>
          <a:lstStyle/>
          <a:p>
            <a:br>
              <a:rPr lang="es-MX" dirty="0">
                <a:latin typeface="+mn-lt"/>
              </a:rPr>
            </a:br>
            <a:r>
              <a:rPr lang="es-MX" sz="2200" dirty="0">
                <a:latin typeface="+mn-lt"/>
              </a:rPr>
              <a:t>Procedimiento</a:t>
            </a:r>
          </a:p>
        </p:txBody>
      </p:sp>
      <p:sp>
        <p:nvSpPr>
          <p:cNvPr id="9" name="Marcador de contenido 8">
            <a:extLst>
              <a:ext uri="{FF2B5EF4-FFF2-40B4-BE49-F238E27FC236}">
                <a16:creationId xmlns:a16="http://schemas.microsoft.com/office/drawing/2014/main" id="{62737346-F7D6-4F9F-974D-D7DC46069EEC}"/>
              </a:ext>
            </a:extLst>
          </p:cNvPr>
          <p:cNvSpPr>
            <a:spLocks noGrp="1"/>
          </p:cNvSpPr>
          <p:nvPr>
            <p:ph idx="1"/>
          </p:nvPr>
        </p:nvSpPr>
        <p:spPr/>
        <p:txBody>
          <a:bodyPr>
            <a:normAutofit/>
          </a:bodyPr>
          <a:lstStyle/>
          <a:p>
            <a:r>
              <a:rPr lang="es-ES" sz="2000" dirty="0">
                <a:solidFill>
                  <a:srgbClr val="000000"/>
                </a:solidFill>
                <a:latin typeface="Calibri" panose="020F0502020204030204" pitchFamily="34" charset="0"/>
              </a:rPr>
              <a:t>S</a:t>
            </a:r>
            <a:r>
              <a:rPr lang="es-ES" sz="2000" b="0" i="0" u="none" strike="noStrike" baseline="0" dirty="0">
                <a:solidFill>
                  <a:srgbClr val="000000"/>
                </a:solidFill>
                <a:latin typeface="Calibri" panose="020F0502020204030204" pitchFamily="34" charset="0"/>
              </a:rPr>
              <a:t>eleccionar el nombre de la entidad federativa en el campo </a:t>
            </a:r>
            <a:r>
              <a:rPr lang="es-ES" sz="2000" b="1" i="0" u="none" strike="noStrike" baseline="0" dirty="0">
                <a:solidFill>
                  <a:srgbClr val="000000"/>
                </a:solidFill>
                <a:latin typeface="Calibri" panose="020F0502020204030204" pitchFamily="34" charset="0"/>
              </a:rPr>
              <a:t>Estado o Federación</a:t>
            </a:r>
            <a:r>
              <a:rPr lang="es-ES" sz="2000" b="0" i="0" u="none" strike="noStrike" baseline="0" dirty="0">
                <a:solidFill>
                  <a:srgbClr val="000000"/>
                </a:solidFill>
                <a:latin typeface="Calibri" panose="020F0502020204030204" pitchFamily="34" charset="0"/>
              </a:rPr>
              <a:t>. </a:t>
            </a:r>
          </a:p>
          <a:p>
            <a:r>
              <a:rPr lang="es-ES" sz="2000" b="0" i="0" u="none" strike="noStrike" baseline="0" dirty="0">
                <a:solidFill>
                  <a:srgbClr val="000000"/>
                </a:solidFill>
                <a:latin typeface="Calibri" panose="020F0502020204030204" pitchFamily="34" charset="0"/>
              </a:rPr>
              <a:t>En el campo “</a:t>
            </a:r>
            <a:r>
              <a:rPr lang="es-ES" sz="2000" b="1" i="0" u="none" strike="noStrike" baseline="0" dirty="0">
                <a:solidFill>
                  <a:srgbClr val="000000"/>
                </a:solidFill>
                <a:latin typeface="Calibri" panose="020F0502020204030204" pitchFamily="34" charset="0"/>
              </a:rPr>
              <a:t>Institución</a:t>
            </a:r>
            <a:r>
              <a:rPr lang="es-ES" sz="2000" b="0" i="0" u="none" strike="noStrike" baseline="0" dirty="0">
                <a:solidFill>
                  <a:srgbClr val="000000"/>
                </a:solidFill>
                <a:latin typeface="Calibri" panose="020F0502020204030204" pitchFamily="34" charset="0"/>
              </a:rPr>
              <a:t>” debes capturar </a:t>
            </a:r>
            <a:r>
              <a:rPr lang="es-ES" sz="2000" dirty="0">
                <a:solidFill>
                  <a:srgbClr val="000000"/>
                </a:solidFill>
                <a:latin typeface="Calibri" panose="020F0502020204030204" pitchFamily="34" charset="0"/>
              </a:rPr>
              <a:t>la denominación de tu </a:t>
            </a:r>
            <a:r>
              <a:rPr lang="es-ES" sz="2000" b="0" i="0" u="none" strike="noStrike" baseline="0" dirty="0">
                <a:solidFill>
                  <a:srgbClr val="000000"/>
                </a:solidFill>
                <a:latin typeface="Calibri" panose="020F0502020204030204" pitchFamily="34" charset="0"/>
              </a:rPr>
              <a:t>Sujeto Obligado. </a:t>
            </a:r>
            <a:endParaRPr lang="es-MX" sz="2800" dirty="0"/>
          </a:p>
        </p:txBody>
      </p:sp>
      <p:pic>
        <p:nvPicPr>
          <p:cNvPr id="13" name="Imagen 12">
            <a:extLst>
              <a:ext uri="{FF2B5EF4-FFF2-40B4-BE49-F238E27FC236}">
                <a16:creationId xmlns:a16="http://schemas.microsoft.com/office/drawing/2014/main" id="{13A7FB90-5704-4F3B-9571-EF27D04AD379}"/>
              </a:ext>
            </a:extLst>
          </p:cNvPr>
          <p:cNvPicPr>
            <a:picLocks noChangeAspect="1"/>
          </p:cNvPicPr>
          <p:nvPr/>
        </p:nvPicPr>
        <p:blipFill>
          <a:blip r:embed="rId2"/>
          <a:stretch>
            <a:fillRect/>
          </a:stretch>
        </p:blipFill>
        <p:spPr>
          <a:xfrm>
            <a:off x="906839" y="2764614"/>
            <a:ext cx="10378321" cy="1554241"/>
          </a:xfrm>
          <a:prstGeom prst="rect">
            <a:avLst/>
          </a:prstGeom>
        </p:spPr>
      </p:pic>
      <p:sp>
        <p:nvSpPr>
          <p:cNvPr id="5" name="Diagrama de flujo: proceso 4">
            <a:extLst>
              <a:ext uri="{FF2B5EF4-FFF2-40B4-BE49-F238E27FC236}">
                <a16:creationId xmlns:a16="http://schemas.microsoft.com/office/drawing/2014/main" id="{1C92C524-B63D-46CE-A9C7-B8423FE4E1D7}"/>
              </a:ext>
            </a:extLst>
          </p:cNvPr>
          <p:cNvSpPr/>
          <p:nvPr/>
        </p:nvSpPr>
        <p:spPr>
          <a:xfrm>
            <a:off x="2880360" y="3931921"/>
            <a:ext cx="8195310" cy="285750"/>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Diagrama de flujo: proceso 5">
            <a:extLst>
              <a:ext uri="{FF2B5EF4-FFF2-40B4-BE49-F238E27FC236}">
                <a16:creationId xmlns:a16="http://schemas.microsoft.com/office/drawing/2014/main" id="{804DC3E6-43AF-4E77-A25C-BC28A6E91C70}"/>
              </a:ext>
            </a:extLst>
          </p:cNvPr>
          <p:cNvSpPr/>
          <p:nvPr/>
        </p:nvSpPr>
        <p:spPr>
          <a:xfrm>
            <a:off x="2880360" y="3596302"/>
            <a:ext cx="1691640" cy="234435"/>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914938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1000ED-6245-44F0-A274-857A79E992FD}"/>
              </a:ext>
            </a:extLst>
          </p:cNvPr>
          <p:cNvSpPr>
            <a:spLocks noGrp="1"/>
          </p:cNvSpPr>
          <p:nvPr>
            <p:ph type="title"/>
          </p:nvPr>
        </p:nvSpPr>
        <p:spPr/>
        <p:txBody>
          <a:bodyPr>
            <a:normAutofit fontScale="90000"/>
          </a:bodyPr>
          <a:lstStyle/>
          <a:p>
            <a:br>
              <a:rPr lang="es-MX" dirty="0"/>
            </a:br>
            <a:r>
              <a:rPr lang="es-MX" sz="2200" dirty="0">
                <a:latin typeface="Calibri" panose="020F0502020204030204" pitchFamily="34" charset="0"/>
                <a:cs typeface="Calibri" panose="020F0502020204030204" pitchFamily="34" charset="0"/>
              </a:rPr>
              <a:t>Procedimiento</a:t>
            </a:r>
          </a:p>
        </p:txBody>
      </p:sp>
      <p:sp>
        <p:nvSpPr>
          <p:cNvPr id="3" name="Marcador de contenido 2">
            <a:extLst>
              <a:ext uri="{FF2B5EF4-FFF2-40B4-BE49-F238E27FC236}">
                <a16:creationId xmlns:a16="http://schemas.microsoft.com/office/drawing/2014/main" id="{3D7ECC8F-B784-46A1-A1AF-600FC16047E6}"/>
              </a:ext>
            </a:extLst>
          </p:cNvPr>
          <p:cNvSpPr>
            <a:spLocks noGrp="1"/>
          </p:cNvSpPr>
          <p:nvPr>
            <p:ph idx="1"/>
          </p:nvPr>
        </p:nvSpPr>
        <p:spPr/>
        <p:txBody>
          <a:bodyPr>
            <a:normAutofit/>
          </a:bodyPr>
          <a:lstStyle/>
          <a:p>
            <a:pPr algn="just"/>
            <a:r>
              <a:rPr lang="es-MX" sz="2000" dirty="0">
                <a:solidFill>
                  <a:srgbClr val="000000"/>
                </a:solidFill>
                <a:latin typeface="Calibri" panose="020F0502020204030204" pitchFamily="34" charset="0"/>
              </a:rPr>
              <a:t>Se podrá consultar la información tanto de las obligaciones generales como de las especificas. Esta consulta puede ser por vista en mosaicos con lenguaje ciudadano, a través de vista por listado o por los siete grandes rubros temáticos con los que cuenta esta vista pública.</a:t>
            </a:r>
          </a:p>
        </p:txBody>
      </p:sp>
      <p:pic>
        <p:nvPicPr>
          <p:cNvPr id="4" name="Imagen 3">
            <a:extLst>
              <a:ext uri="{FF2B5EF4-FFF2-40B4-BE49-F238E27FC236}">
                <a16:creationId xmlns:a16="http://schemas.microsoft.com/office/drawing/2014/main" id="{B6174045-07D3-4F19-AA37-71FD67043E10}"/>
              </a:ext>
            </a:extLst>
          </p:cNvPr>
          <p:cNvPicPr>
            <a:picLocks noChangeAspect="1"/>
          </p:cNvPicPr>
          <p:nvPr/>
        </p:nvPicPr>
        <p:blipFill>
          <a:blip r:embed="rId2"/>
          <a:stretch>
            <a:fillRect/>
          </a:stretch>
        </p:blipFill>
        <p:spPr>
          <a:xfrm>
            <a:off x="1857467" y="2504081"/>
            <a:ext cx="8648148" cy="2982318"/>
          </a:xfrm>
          <a:prstGeom prst="rect">
            <a:avLst/>
          </a:prstGeom>
        </p:spPr>
      </p:pic>
      <p:sp>
        <p:nvSpPr>
          <p:cNvPr id="5" name="Diagrama de flujo: proceso 4">
            <a:extLst>
              <a:ext uri="{FF2B5EF4-FFF2-40B4-BE49-F238E27FC236}">
                <a16:creationId xmlns:a16="http://schemas.microsoft.com/office/drawing/2014/main" id="{4374A3BE-609A-4526-B131-8C38FFDAA0E7}"/>
              </a:ext>
            </a:extLst>
          </p:cNvPr>
          <p:cNvSpPr/>
          <p:nvPr/>
        </p:nvSpPr>
        <p:spPr>
          <a:xfrm>
            <a:off x="3280410" y="3826589"/>
            <a:ext cx="2160270" cy="234435"/>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Diagrama de flujo: proceso 5">
            <a:extLst>
              <a:ext uri="{FF2B5EF4-FFF2-40B4-BE49-F238E27FC236}">
                <a16:creationId xmlns:a16="http://schemas.microsoft.com/office/drawing/2014/main" id="{ABF52566-C719-4860-BC8F-E005B6077A9C}"/>
              </a:ext>
            </a:extLst>
          </p:cNvPr>
          <p:cNvSpPr/>
          <p:nvPr/>
        </p:nvSpPr>
        <p:spPr>
          <a:xfrm>
            <a:off x="1857467" y="4056876"/>
            <a:ext cx="1320073" cy="320814"/>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Flecha: a la derecha 6">
            <a:extLst>
              <a:ext uri="{FF2B5EF4-FFF2-40B4-BE49-F238E27FC236}">
                <a16:creationId xmlns:a16="http://schemas.microsoft.com/office/drawing/2014/main" id="{3DF2ECA0-FB1A-4475-A9BB-759BDC446215}"/>
              </a:ext>
            </a:extLst>
          </p:cNvPr>
          <p:cNvSpPr/>
          <p:nvPr/>
        </p:nvSpPr>
        <p:spPr>
          <a:xfrm>
            <a:off x="1117604" y="4056876"/>
            <a:ext cx="568781" cy="302440"/>
          </a:xfrm>
          <a:prstGeom prst="rightArrow">
            <a:avLst/>
          </a:prstGeom>
          <a:solidFill>
            <a:srgbClr val="E118F0"/>
          </a:solidFill>
          <a:ln>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25489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C6AB37-524E-47DE-A45C-2C0A6230C1A8}"/>
              </a:ext>
            </a:extLst>
          </p:cNvPr>
          <p:cNvSpPr>
            <a:spLocks noGrp="1"/>
          </p:cNvSpPr>
          <p:nvPr>
            <p:ph type="title"/>
          </p:nvPr>
        </p:nvSpPr>
        <p:spPr/>
        <p:txBody>
          <a:bodyPr>
            <a:normAutofit fontScale="90000"/>
          </a:bodyPr>
          <a:lstStyle/>
          <a:p>
            <a:br>
              <a:rPr lang="es-MX" sz="2000" dirty="0">
                <a:latin typeface="+mn-lt"/>
              </a:rPr>
            </a:br>
            <a:br>
              <a:rPr lang="es-MX" sz="2000" dirty="0">
                <a:latin typeface="+mn-lt"/>
              </a:rPr>
            </a:br>
            <a:r>
              <a:rPr lang="es-MX" sz="2200" dirty="0">
                <a:latin typeface="+mn-lt"/>
              </a:rPr>
              <a:t>Procedimiento</a:t>
            </a:r>
            <a:endParaRPr lang="es-MX" sz="2000" dirty="0">
              <a:latin typeface="+mn-lt"/>
            </a:endParaRPr>
          </a:p>
        </p:txBody>
      </p:sp>
      <p:sp>
        <p:nvSpPr>
          <p:cNvPr id="3" name="Marcador de contenido 2">
            <a:extLst>
              <a:ext uri="{FF2B5EF4-FFF2-40B4-BE49-F238E27FC236}">
                <a16:creationId xmlns:a16="http://schemas.microsoft.com/office/drawing/2014/main" id="{C4F46B15-A451-4789-B6D2-1F3DFF7BBDEE}"/>
              </a:ext>
            </a:extLst>
          </p:cNvPr>
          <p:cNvSpPr>
            <a:spLocks noGrp="1"/>
          </p:cNvSpPr>
          <p:nvPr>
            <p:ph idx="1"/>
          </p:nvPr>
        </p:nvSpPr>
        <p:spPr/>
        <p:txBody>
          <a:bodyPr/>
          <a:lstStyle/>
          <a:p>
            <a:pPr algn="just"/>
            <a:r>
              <a:rPr lang="es-ES" sz="2000" dirty="0">
                <a:solidFill>
                  <a:srgbClr val="000000"/>
                </a:solidFill>
                <a:latin typeface="Calibri" panose="020F0502020204030204" pitchFamily="34" charset="0"/>
              </a:rPr>
              <a:t>Una vez que se ha seleccionado la obligación, ya sea mediante los mosaicos o el listado de fracciones, se desplegarán los datos cargados y diversos botones o enlaces que permiten filtrar la información. En la siguiente imagen se observan los diferentes herramientas que se pueden utilizar en la vista pública.</a:t>
            </a:r>
            <a:endParaRPr lang="es-MX" sz="2000" dirty="0">
              <a:solidFill>
                <a:srgbClr val="000000"/>
              </a:solidFill>
              <a:latin typeface="Calibri" panose="020F0502020204030204" pitchFamily="34" charset="0"/>
            </a:endParaRPr>
          </a:p>
          <a:p>
            <a:endParaRPr lang="es-MX" dirty="0"/>
          </a:p>
        </p:txBody>
      </p:sp>
      <p:pic>
        <p:nvPicPr>
          <p:cNvPr id="4" name="Imagen 3">
            <a:extLst>
              <a:ext uri="{FF2B5EF4-FFF2-40B4-BE49-F238E27FC236}">
                <a16:creationId xmlns:a16="http://schemas.microsoft.com/office/drawing/2014/main" id="{3FDD6D11-EBF1-4420-B975-74AEDADBBCC9}"/>
              </a:ext>
            </a:extLst>
          </p:cNvPr>
          <p:cNvPicPr>
            <a:picLocks noChangeAspect="1"/>
          </p:cNvPicPr>
          <p:nvPr/>
        </p:nvPicPr>
        <p:blipFill>
          <a:blip r:embed="rId2"/>
          <a:stretch>
            <a:fillRect/>
          </a:stretch>
        </p:blipFill>
        <p:spPr>
          <a:xfrm>
            <a:off x="1986915" y="2575916"/>
            <a:ext cx="8218170" cy="3135953"/>
          </a:xfrm>
          <a:prstGeom prst="rect">
            <a:avLst/>
          </a:prstGeom>
        </p:spPr>
      </p:pic>
      <p:sp>
        <p:nvSpPr>
          <p:cNvPr id="5" name="Diagrama de flujo: proceso 4">
            <a:extLst>
              <a:ext uri="{FF2B5EF4-FFF2-40B4-BE49-F238E27FC236}">
                <a16:creationId xmlns:a16="http://schemas.microsoft.com/office/drawing/2014/main" id="{159AA8B7-02C3-46BE-880A-79A3C5382873}"/>
              </a:ext>
            </a:extLst>
          </p:cNvPr>
          <p:cNvSpPr/>
          <p:nvPr/>
        </p:nvSpPr>
        <p:spPr>
          <a:xfrm>
            <a:off x="1986915" y="4138695"/>
            <a:ext cx="950596" cy="256658"/>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Diagrama de flujo: proceso 5">
            <a:extLst>
              <a:ext uri="{FF2B5EF4-FFF2-40B4-BE49-F238E27FC236}">
                <a16:creationId xmlns:a16="http://schemas.microsoft.com/office/drawing/2014/main" id="{C1AFE077-7EDE-4992-8573-A35827383139}"/>
              </a:ext>
            </a:extLst>
          </p:cNvPr>
          <p:cNvSpPr/>
          <p:nvPr/>
        </p:nvSpPr>
        <p:spPr>
          <a:xfrm>
            <a:off x="7614285" y="4419424"/>
            <a:ext cx="950596" cy="256658"/>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157275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2B95C6-4A8B-43E8-A164-31631247EF5E}"/>
              </a:ext>
            </a:extLst>
          </p:cNvPr>
          <p:cNvSpPr>
            <a:spLocks noGrp="1"/>
          </p:cNvSpPr>
          <p:nvPr>
            <p:ph type="title"/>
          </p:nvPr>
        </p:nvSpPr>
        <p:spPr/>
        <p:txBody>
          <a:bodyPr>
            <a:normAutofit fontScale="90000"/>
          </a:bodyPr>
          <a:lstStyle/>
          <a:p>
            <a:br>
              <a:rPr lang="es-MX" dirty="0">
                <a:latin typeface="+mn-lt"/>
              </a:rPr>
            </a:br>
            <a:r>
              <a:rPr lang="es-MX" sz="2200" dirty="0">
                <a:latin typeface="+mn-lt"/>
              </a:rPr>
              <a:t>Procedimiento</a:t>
            </a:r>
          </a:p>
        </p:txBody>
      </p:sp>
      <p:sp>
        <p:nvSpPr>
          <p:cNvPr id="3" name="Marcador de contenido 2">
            <a:extLst>
              <a:ext uri="{FF2B5EF4-FFF2-40B4-BE49-F238E27FC236}">
                <a16:creationId xmlns:a16="http://schemas.microsoft.com/office/drawing/2014/main" id="{9A1BE23D-6CFD-4FB8-A208-34A1E59EFD11}"/>
              </a:ext>
            </a:extLst>
          </p:cNvPr>
          <p:cNvSpPr>
            <a:spLocks noGrp="1"/>
          </p:cNvSpPr>
          <p:nvPr>
            <p:ph idx="1"/>
          </p:nvPr>
        </p:nvSpPr>
        <p:spPr/>
        <p:txBody>
          <a:bodyPr>
            <a:normAutofit/>
          </a:bodyPr>
          <a:lstStyle/>
          <a:p>
            <a:pPr algn="just"/>
            <a:r>
              <a:rPr lang="es-ES" sz="2000" b="0" i="0" u="none" strike="noStrike" baseline="0" dirty="0">
                <a:solidFill>
                  <a:srgbClr val="000000"/>
                </a:solidFill>
                <a:latin typeface="Calibri" panose="020F0502020204030204" pitchFamily="34" charset="0"/>
              </a:rPr>
              <a:t>La opción “Descargar” baja un archivo Excel con el resultado de la búsqueda realizada en rangos de 1000 registros en campos tipo tabla y 20000 registros en tablas secundarias, sin embargo, si el archivo contiene más registros, se recomienda utilizar cualquiera de las otras dos opciones que envían la información vía correo electrónico en formato Excel o CSV. </a:t>
            </a:r>
            <a:endParaRPr lang="es-MX" sz="2800" dirty="0"/>
          </a:p>
        </p:txBody>
      </p:sp>
      <p:pic>
        <p:nvPicPr>
          <p:cNvPr id="4" name="Marcador de contenido 8">
            <a:extLst>
              <a:ext uri="{FF2B5EF4-FFF2-40B4-BE49-F238E27FC236}">
                <a16:creationId xmlns:a16="http://schemas.microsoft.com/office/drawing/2014/main" id="{9D5942B0-F5D4-4C86-9B3A-FCD2D14A9FDB}"/>
              </a:ext>
            </a:extLst>
          </p:cNvPr>
          <p:cNvPicPr>
            <a:picLocks noChangeAspect="1"/>
          </p:cNvPicPr>
          <p:nvPr/>
        </p:nvPicPr>
        <p:blipFill>
          <a:blip r:embed="rId2"/>
          <a:stretch>
            <a:fillRect/>
          </a:stretch>
        </p:blipFill>
        <p:spPr>
          <a:xfrm>
            <a:off x="1738817" y="2497563"/>
            <a:ext cx="8090983" cy="3214306"/>
          </a:xfrm>
          <a:prstGeom prst="rect">
            <a:avLst/>
          </a:prstGeom>
        </p:spPr>
      </p:pic>
      <p:sp>
        <p:nvSpPr>
          <p:cNvPr id="5" name="Diagrama de flujo: proceso 4">
            <a:extLst>
              <a:ext uri="{FF2B5EF4-FFF2-40B4-BE49-F238E27FC236}">
                <a16:creationId xmlns:a16="http://schemas.microsoft.com/office/drawing/2014/main" id="{68A4B834-D1D4-4648-8EA4-EB03A89F3CD4}"/>
              </a:ext>
            </a:extLst>
          </p:cNvPr>
          <p:cNvSpPr/>
          <p:nvPr/>
        </p:nvSpPr>
        <p:spPr>
          <a:xfrm>
            <a:off x="4251960" y="2663190"/>
            <a:ext cx="3497580" cy="1242739"/>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35648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72BFF-4A99-4A65-A611-989918F31681}"/>
              </a:ext>
            </a:extLst>
          </p:cNvPr>
          <p:cNvSpPr>
            <a:spLocks noGrp="1"/>
          </p:cNvSpPr>
          <p:nvPr>
            <p:ph type="title"/>
          </p:nvPr>
        </p:nvSpPr>
        <p:spPr/>
        <p:txBody>
          <a:bodyPr>
            <a:normAutofit fontScale="90000"/>
          </a:bodyPr>
          <a:lstStyle/>
          <a:p>
            <a:br>
              <a:rPr lang="es-MX" sz="2000" dirty="0">
                <a:latin typeface="Calibri" panose="020F0502020204030204" pitchFamily="34" charset="0"/>
                <a:cs typeface="Calibri" panose="020F0502020204030204" pitchFamily="34" charset="0"/>
              </a:rPr>
            </a:br>
            <a:br>
              <a:rPr lang="es-MX" sz="2000" dirty="0">
                <a:latin typeface="Calibri" panose="020F0502020204030204" pitchFamily="34" charset="0"/>
                <a:cs typeface="Calibri" panose="020F0502020204030204" pitchFamily="34" charset="0"/>
              </a:rPr>
            </a:br>
            <a:r>
              <a:rPr lang="es-MX" sz="2200" dirty="0">
                <a:latin typeface="Calibri" panose="020F0502020204030204" pitchFamily="34" charset="0"/>
                <a:cs typeface="Calibri" panose="020F0502020204030204" pitchFamily="34" charset="0"/>
              </a:rPr>
              <a:t>Procedimiento</a:t>
            </a:r>
            <a:endParaRPr lang="es-MX" sz="2000" dirty="0">
              <a:latin typeface="Calibri" panose="020F0502020204030204" pitchFamily="34" charset="0"/>
              <a:cs typeface="Calibri" panose="020F0502020204030204" pitchFamily="34" charset="0"/>
            </a:endParaRPr>
          </a:p>
        </p:txBody>
      </p:sp>
      <p:pic>
        <p:nvPicPr>
          <p:cNvPr id="4" name="Marcador de contenido 3">
            <a:extLst>
              <a:ext uri="{FF2B5EF4-FFF2-40B4-BE49-F238E27FC236}">
                <a16:creationId xmlns:a16="http://schemas.microsoft.com/office/drawing/2014/main" id="{4C4733B4-881D-4E9A-A042-80C927010866}"/>
              </a:ext>
            </a:extLst>
          </p:cNvPr>
          <p:cNvPicPr>
            <a:picLocks noGrp="1" noChangeAspect="1"/>
          </p:cNvPicPr>
          <p:nvPr>
            <p:ph idx="1"/>
          </p:nvPr>
        </p:nvPicPr>
        <p:blipFill>
          <a:blip r:embed="rId2"/>
          <a:stretch>
            <a:fillRect/>
          </a:stretch>
        </p:blipFill>
        <p:spPr>
          <a:xfrm>
            <a:off x="1135380" y="1438475"/>
            <a:ext cx="4453890" cy="2707266"/>
          </a:xfrm>
        </p:spPr>
      </p:pic>
      <p:pic>
        <p:nvPicPr>
          <p:cNvPr id="5" name="Imagen 4">
            <a:extLst>
              <a:ext uri="{FF2B5EF4-FFF2-40B4-BE49-F238E27FC236}">
                <a16:creationId xmlns:a16="http://schemas.microsoft.com/office/drawing/2014/main" id="{200B197B-727C-4B50-A475-D78A255E54CF}"/>
              </a:ext>
            </a:extLst>
          </p:cNvPr>
          <p:cNvPicPr>
            <a:picLocks noChangeAspect="1"/>
          </p:cNvPicPr>
          <p:nvPr/>
        </p:nvPicPr>
        <p:blipFill>
          <a:blip r:embed="rId3"/>
          <a:stretch>
            <a:fillRect/>
          </a:stretch>
        </p:blipFill>
        <p:spPr>
          <a:xfrm>
            <a:off x="6724650" y="1438475"/>
            <a:ext cx="4453890" cy="2707266"/>
          </a:xfrm>
          <a:prstGeom prst="rect">
            <a:avLst/>
          </a:prstGeom>
        </p:spPr>
      </p:pic>
      <p:pic>
        <p:nvPicPr>
          <p:cNvPr id="6" name="Marcador de contenido 4">
            <a:extLst>
              <a:ext uri="{FF2B5EF4-FFF2-40B4-BE49-F238E27FC236}">
                <a16:creationId xmlns:a16="http://schemas.microsoft.com/office/drawing/2014/main" id="{8DE567AC-D3E7-4996-A163-D2C284530E09}"/>
              </a:ext>
            </a:extLst>
          </p:cNvPr>
          <p:cNvPicPr>
            <a:picLocks noChangeAspect="1"/>
          </p:cNvPicPr>
          <p:nvPr/>
        </p:nvPicPr>
        <p:blipFill rotWithShape="1">
          <a:blip r:embed="rId4"/>
          <a:srcRect l="1480" t="2264" r="1414"/>
          <a:stretch/>
        </p:blipFill>
        <p:spPr>
          <a:xfrm>
            <a:off x="3981450" y="4377689"/>
            <a:ext cx="4229100" cy="1372193"/>
          </a:xfrm>
          <a:prstGeom prst="rect">
            <a:avLst/>
          </a:prstGeom>
        </p:spPr>
      </p:pic>
      <p:sp>
        <p:nvSpPr>
          <p:cNvPr id="7" name="Diagrama de flujo: proceso 6">
            <a:extLst>
              <a:ext uri="{FF2B5EF4-FFF2-40B4-BE49-F238E27FC236}">
                <a16:creationId xmlns:a16="http://schemas.microsoft.com/office/drawing/2014/main" id="{16B1B631-9CFC-439A-8C22-D846A825B23C}"/>
              </a:ext>
            </a:extLst>
          </p:cNvPr>
          <p:cNvSpPr/>
          <p:nvPr/>
        </p:nvSpPr>
        <p:spPr>
          <a:xfrm>
            <a:off x="1135379" y="1438476"/>
            <a:ext cx="4453889" cy="2707266"/>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Diagrama de flujo: proceso 7">
            <a:extLst>
              <a:ext uri="{FF2B5EF4-FFF2-40B4-BE49-F238E27FC236}">
                <a16:creationId xmlns:a16="http://schemas.microsoft.com/office/drawing/2014/main" id="{8D8B8DD1-F3C2-4403-B5E5-B4DBC574EDBA}"/>
              </a:ext>
            </a:extLst>
          </p:cNvPr>
          <p:cNvSpPr/>
          <p:nvPr/>
        </p:nvSpPr>
        <p:spPr>
          <a:xfrm>
            <a:off x="6724650" y="1438476"/>
            <a:ext cx="4453890" cy="2707265"/>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Diagrama de flujo: proceso 8">
            <a:extLst>
              <a:ext uri="{FF2B5EF4-FFF2-40B4-BE49-F238E27FC236}">
                <a16:creationId xmlns:a16="http://schemas.microsoft.com/office/drawing/2014/main" id="{AD7A65B9-6062-4F7A-B803-1B533556EF8A}"/>
              </a:ext>
            </a:extLst>
          </p:cNvPr>
          <p:cNvSpPr/>
          <p:nvPr/>
        </p:nvSpPr>
        <p:spPr>
          <a:xfrm>
            <a:off x="8343900" y="2068517"/>
            <a:ext cx="1988820" cy="800414"/>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Diagrama de flujo: proceso 9">
            <a:extLst>
              <a:ext uri="{FF2B5EF4-FFF2-40B4-BE49-F238E27FC236}">
                <a16:creationId xmlns:a16="http://schemas.microsoft.com/office/drawing/2014/main" id="{740FEBB9-A56E-4AC5-9A94-6A3D60558237}"/>
              </a:ext>
            </a:extLst>
          </p:cNvPr>
          <p:cNvSpPr/>
          <p:nvPr/>
        </p:nvSpPr>
        <p:spPr>
          <a:xfrm>
            <a:off x="1605915" y="2068517"/>
            <a:ext cx="1068705" cy="800414"/>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Diagrama de flujo: proceso 10">
            <a:extLst>
              <a:ext uri="{FF2B5EF4-FFF2-40B4-BE49-F238E27FC236}">
                <a16:creationId xmlns:a16="http://schemas.microsoft.com/office/drawing/2014/main" id="{0993D624-0159-418E-BFB6-A90466B20E77}"/>
              </a:ext>
            </a:extLst>
          </p:cNvPr>
          <p:cNvSpPr/>
          <p:nvPr/>
        </p:nvSpPr>
        <p:spPr>
          <a:xfrm>
            <a:off x="2468880" y="3384671"/>
            <a:ext cx="2160270" cy="228601"/>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Diagrama de flujo: proceso 11">
            <a:extLst>
              <a:ext uri="{FF2B5EF4-FFF2-40B4-BE49-F238E27FC236}">
                <a16:creationId xmlns:a16="http://schemas.microsoft.com/office/drawing/2014/main" id="{E699A131-741D-41E7-A3DB-4C49E5086F67}"/>
              </a:ext>
            </a:extLst>
          </p:cNvPr>
          <p:cNvSpPr/>
          <p:nvPr/>
        </p:nvSpPr>
        <p:spPr>
          <a:xfrm>
            <a:off x="2882263" y="3799494"/>
            <a:ext cx="960120" cy="228602"/>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Diagrama de flujo: proceso 12">
            <a:extLst>
              <a:ext uri="{FF2B5EF4-FFF2-40B4-BE49-F238E27FC236}">
                <a16:creationId xmlns:a16="http://schemas.microsoft.com/office/drawing/2014/main" id="{F18E584D-37DD-4573-9FAC-8CFA52628EDB}"/>
              </a:ext>
            </a:extLst>
          </p:cNvPr>
          <p:cNvSpPr/>
          <p:nvPr/>
        </p:nvSpPr>
        <p:spPr>
          <a:xfrm>
            <a:off x="6791324" y="2960371"/>
            <a:ext cx="4265295" cy="468630"/>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Diagrama de flujo: proceso 13">
            <a:extLst>
              <a:ext uri="{FF2B5EF4-FFF2-40B4-BE49-F238E27FC236}">
                <a16:creationId xmlns:a16="http://schemas.microsoft.com/office/drawing/2014/main" id="{6251D7A7-02DF-4C33-AEAB-D9A83B31122C}"/>
              </a:ext>
            </a:extLst>
          </p:cNvPr>
          <p:cNvSpPr/>
          <p:nvPr/>
        </p:nvSpPr>
        <p:spPr>
          <a:xfrm>
            <a:off x="8637270" y="3477815"/>
            <a:ext cx="628650" cy="265630"/>
          </a:xfrm>
          <a:prstGeom prst="flowChartProcess">
            <a:avLst/>
          </a:prstGeom>
          <a:noFill/>
          <a:ln w="28575">
            <a:solidFill>
              <a:srgbClr val="E11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755348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2585</Words>
  <Application>Microsoft Office PowerPoint</Application>
  <PresentationFormat>Panorámica</PresentationFormat>
  <Paragraphs>201</Paragraphs>
  <Slides>36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36</vt:i4>
      </vt:variant>
    </vt:vector>
  </HeadingPairs>
  <TitlesOfParts>
    <vt:vector size="41" baseType="lpstr">
      <vt:lpstr>Calibri Light</vt:lpstr>
      <vt:lpstr>Montserrat</vt:lpstr>
      <vt:lpstr>Arial</vt:lpstr>
      <vt:lpstr>Calibri</vt:lpstr>
      <vt:lpstr>Tema de Office</vt:lpstr>
      <vt:lpstr>Guía para la eliminación de información del SIPOT que cumplió con los plazos de conservación establecidos en los Lineamientos Técnicos Generales.</vt:lpstr>
      <vt:lpstr> ÍNDICE </vt:lpstr>
      <vt:lpstr>1.- Respaldo de Información cargada por el Sujeto Obligado en el SIPOT.</vt:lpstr>
      <vt:lpstr>1.1 Respaldo de información vía “Vista pública” o página de “Información Pública” de la Plataforma Nacional de Transparencia (PNT). </vt:lpstr>
      <vt:lpstr> Procedimiento</vt:lpstr>
      <vt:lpstr> Procedimiento</vt:lpstr>
      <vt:lpstr>  Procedimiento</vt:lpstr>
      <vt:lpstr> Procedimiento</vt:lpstr>
      <vt:lpstr>  Procedimiento</vt:lpstr>
      <vt:lpstr>  Procedimiento</vt:lpstr>
      <vt:lpstr>  1.2 Respaldo mediante el menú” “Administración de Información” Datos que debemos conocer para realizar el respaldo de la información:  </vt:lpstr>
      <vt:lpstr> Procedimiento</vt:lpstr>
      <vt:lpstr>  Procedimiento</vt:lpstr>
      <vt:lpstr> Procedimiento</vt:lpstr>
      <vt:lpstr> Procedimiento</vt:lpstr>
      <vt:lpstr>  Procedimiento</vt:lpstr>
      <vt:lpstr> Procedimiento</vt:lpstr>
      <vt:lpstr>  Procedimiento</vt:lpstr>
      <vt:lpstr> Procedimiento</vt:lpstr>
      <vt:lpstr> 2. Eliminación de Información cargada por el Sujeto Obligado en el SIPOT. </vt:lpstr>
      <vt:lpstr>2.1 Eliminación desde el Menú “Carga de información”. Procedimiento</vt:lpstr>
      <vt:lpstr> Procedimiento</vt:lpstr>
      <vt:lpstr> Procedimiento</vt:lpstr>
      <vt:lpstr> Procedimiento</vt:lpstr>
      <vt:lpstr> 2.2 Eliminación mediante el menú “Opciones avanzadas”.</vt:lpstr>
      <vt:lpstr> Procedimiento</vt:lpstr>
      <vt:lpstr> Procedimiento</vt:lpstr>
      <vt:lpstr>  Procedimiento</vt:lpstr>
      <vt:lpstr> Procedimiento</vt:lpstr>
      <vt:lpstr>  Procedimientos</vt:lpstr>
      <vt:lpstr>  Procedimiento</vt:lpstr>
      <vt:lpstr>  2.3 Eliminación mediante el menú “Administración de la información”. </vt:lpstr>
      <vt:lpstr>Presentación de PowerPoint</vt:lpstr>
      <vt:lpstr>  Procedimiento</vt:lpstr>
      <vt:lpstr>  Procedimiento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Difusión Iaipo</dc:creator>
  <cp:lastModifiedBy>Depto acceso</cp:lastModifiedBy>
  <cp:revision>126</cp:revision>
  <dcterms:created xsi:type="dcterms:W3CDTF">2021-10-12T18:58:04Z</dcterms:created>
  <dcterms:modified xsi:type="dcterms:W3CDTF">2023-02-27T16:08:49Z</dcterms:modified>
</cp:coreProperties>
</file>