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8" r:id="rId2"/>
  </p:sldMasterIdLst>
  <p:sldIdLst>
    <p:sldId id="260" r:id="rId3"/>
    <p:sldId id="257" r:id="rId4"/>
    <p:sldId id="263" r:id="rId5"/>
    <p:sldId id="336" r:id="rId6"/>
    <p:sldId id="376" r:id="rId7"/>
    <p:sldId id="322" r:id="rId8"/>
    <p:sldId id="323" r:id="rId9"/>
    <p:sldId id="377" r:id="rId10"/>
    <p:sldId id="324" r:id="rId11"/>
    <p:sldId id="325" r:id="rId12"/>
    <p:sldId id="326" r:id="rId13"/>
    <p:sldId id="378" r:id="rId14"/>
    <p:sldId id="327" r:id="rId15"/>
    <p:sldId id="328" r:id="rId16"/>
    <p:sldId id="329" r:id="rId17"/>
    <p:sldId id="379" r:id="rId18"/>
    <p:sldId id="330" r:id="rId19"/>
    <p:sldId id="331" r:id="rId20"/>
    <p:sldId id="332" r:id="rId21"/>
    <p:sldId id="269" r:id="rId22"/>
    <p:sldId id="375" r:id="rId2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4846-117C-4257-AA26-FBDACBC707A6}" type="datetimeFigureOut">
              <a:rPr lang="es-MX" smtClean="0"/>
              <a:t>05/04/2021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82E4-687A-4C8C-9E57-1FF627A0D87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30810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4846-117C-4257-AA26-FBDACBC707A6}" type="datetimeFigureOut">
              <a:rPr lang="es-MX" smtClean="0"/>
              <a:t>05/04/2021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82E4-687A-4C8C-9E57-1FF627A0D87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32473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4846-117C-4257-AA26-FBDACBC707A6}" type="datetimeFigureOut">
              <a:rPr lang="es-MX" smtClean="0"/>
              <a:t>05/04/2021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82E4-687A-4C8C-9E57-1FF627A0D87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81889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D74D602-B297-405C-92D0-6E544FDD9ED5}" type="datetimeFigureOut">
              <a:rPr lang="es-MX" smtClean="0"/>
              <a:t>05/04/2021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F1AD9402-D650-43D4-B169-818AD126858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09888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D602-B297-405C-92D0-6E544FDD9ED5}" type="datetimeFigureOut">
              <a:rPr lang="es-MX" smtClean="0"/>
              <a:t>05/04/2021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9402-D650-43D4-B169-818AD126858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62666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D602-B297-405C-92D0-6E544FDD9ED5}" type="datetimeFigureOut">
              <a:rPr lang="es-MX" smtClean="0"/>
              <a:t>05/04/2021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9402-D650-43D4-B169-818AD126858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8947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D602-B297-405C-92D0-6E544FDD9ED5}" type="datetimeFigureOut">
              <a:rPr lang="es-MX" smtClean="0"/>
              <a:t>05/04/2021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9402-D650-43D4-B169-818AD126858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40660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D602-B297-405C-92D0-6E544FDD9ED5}" type="datetimeFigureOut">
              <a:rPr lang="es-MX" smtClean="0"/>
              <a:t>05/04/2021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9402-D650-43D4-B169-818AD126858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24938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D602-B297-405C-92D0-6E544FDD9ED5}" type="datetimeFigureOut">
              <a:rPr lang="es-MX" smtClean="0"/>
              <a:t>05/04/2021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9402-D650-43D4-B169-818AD126858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314451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D602-B297-405C-92D0-6E544FDD9ED5}" type="datetimeFigureOut">
              <a:rPr lang="es-MX" smtClean="0"/>
              <a:t>05/04/2021</a:t>
            </a:fld>
            <a:endParaRPr lang="es-MX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9402-D650-43D4-B169-818AD126858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660946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D602-B297-405C-92D0-6E544FDD9ED5}" type="datetimeFigureOut">
              <a:rPr lang="es-MX" smtClean="0"/>
              <a:t>05/04/2021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9402-D650-43D4-B169-818AD126858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80900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4846-117C-4257-AA26-FBDACBC707A6}" type="datetimeFigureOut">
              <a:rPr lang="es-MX" smtClean="0"/>
              <a:t>05/04/2021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82E4-687A-4C8C-9E57-1FF627A0D87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02897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D602-B297-405C-92D0-6E544FDD9ED5}" type="datetimeFigureOut">
              <a:rPr lang="es-MX" smtClean="0"/>
              <a:t>05/04/2021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9402-D650-43D4-B169-818AD126858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934049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4846-117C-4257-AA26-FBDACBC707A6}" type="datetimeFigureOut">
              <a:rPr lang="es-MX" smtClean="0"/>
              <a:t>05/04/2021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82E4-687A-4C8C-9E57-1FF627A0D87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81498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4846-117C-4257-AA26-FBDACBC707A6}" type="datetimeFigureOut">
              <a:rPr lang="es-MX" smtClean="0"/>
              <a:t>05/04/2021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82E4-687A-4C8C-9E57-1FF627A0D87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513173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4846-117C-4257-AA26-FBDACBC707A6}" type="datetimeFigureOut">
              <a:rPr lang="es-MX" smtClean="0"/>
              <a:t>05/04/2021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82E4-687A-4C8C-9E57-1FF627A0D87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513036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4846-117C-4257-AA26-FBDACBC707A6}" type="datetimeFigureOut">
              <a:rPr lang="es-MX" smtClean="0"/>
              <a:t>05/04/2021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82E4-687A-4C8C-9E57-1FF627A0D87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786826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4846-117C-4257-AA26-FBDACBC707A6}" type="datetimeFigureOut">
              <a:rPr lang="es-MX" smtClean="0"/>
              <a:t>05/04/2021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82E4-687A-4C8C-9E57-1FF627A0D87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515560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4846-117C-4257-AA26-FBDACBC707A6}" type="datetimeFigureOut">
              <a:rPr lang="es-MX" smtClean="0"/>
              <a:t>05/04/2021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82E4-687A-4C8C-9E57-1FF627A0D87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899773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4D74D602-B297-405C-92D0-6E544FDD9ED5}" type="datetimeFigureOut">
              <a:rPr lang="es-MX" smtClean="0"/>
              <a:t>05/04/2021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9402-D650-43D4-B169-818AD126858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536477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4D74D602-B297-405C-92D0-6E544FDD9ED5}" type="datetimeFigureOut">
              <a:rPr lang="es-MX" smtClean="0"/>
              <a:t>05/04/2021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9402-D650-43D4-B169-818AD126858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14621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4846-117C-4257-AA26-FBDACBC707A6}" type="datetimeFigureOut">
              <a:rPr lang="es-MX" smtClean="0"/>
              <a:t>05/04/2021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82E4-687A-4C8C-9E57-1FF627A0D87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100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4846-117C-4257-AA26-FBDACBC707A6}" type="datetimeFigureOut">
              <a:rPr lang="es-MX" smtClean="0"/>
              <a:t>05/04/2021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82E4-687A-4C8C-9E57-1FF627A0D87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68633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4846-117C-4257-AA26-FBDACBC707A6}" type="datetimeFigureOut">
              <a:rPr lang="es-MX" smtClean="0"/>
              <a:t>05/04/2021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82E4-687A-4C8C-9E57-1FF627A0D87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21119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4846-117C-4257-AA26-FBDACBC707A6}" type="datetimeFigureOut">
              <a:rPr lang="es-MX" smtClean="0"/>
              <a:t>05/04/2021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82E4-687A-4C8C-9E57-1FF627A0D87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6166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4846-117C-4257-AA26-FBDACBC707A6}" type="datetimeFigureOut">
              <a:rPr lang="es-MX" smtClean="0"/>
              <a:t>05/04/2021</a:t>
            </a:fld>
            <a:endParaRPr lang="es-MX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82E4-687A-4C8C-9E57-1FF627A0D87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27701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4846-117C-4257-AA26-FBDACBC707A6}" type="datetimeFigureOut">
              <a:rPr lang="es-MX" smtClean="0"/>
              <a:t>05/04/2021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82E4-687A-4C8C-9E57-1FF627A0D87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83717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4846-117C-4257-AA26-FBDACBC707A6}" type="datetimeFigureOut">
              <a:rPr lang="es-MX" smtClean="0"/>
              <a:t>05/04/2021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82E4-687A-4C8C-9E57-1FF627A0D87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37746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44846-117C-4257-AA26-FBDACBC707A6}" type="datetimeFigureOut">
              <a:rPr lang="es-MX" smtClean="0"/>
              <a:t>05/04/2021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782E4-687A-4C8C-9E57-1FF627A0D87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49047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7244846-117C-4257-AA26-FBDACBC707A6}" type="datetimeFigureOut">
              <a:rPr lang="es-MX" smtClean="0"/>
              <a:t>05/04/2021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15782E4-687A-4C8C-9E57-1FF627A0D87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18733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7C7BFA-1F04-47EF-80F0-12D7BBEFF2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51" r="-1" b="21131"/>
          <a:stretch/>
        </p:blipFill>
        <p:spPr>
          <a:xfrm>
            <a:off x="5848350" y="580572"/>
            <a:ext cx="5890683" cy="5863772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A55B759-31A7-423C-9BC2-A8BC09FE9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78796AF-79A0-47AC-BEFD-BFFC00F96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-478"/>
            <a:ext cx="5953780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12F1FFF-5334-4D3F-A183-C68628EDE7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3416" y="1775243"/>
            <a:ext cx="3877056" cy="2249424"/>
          </a:xfrm>
        </p:spPr>
        <p:txBody>
          <a:bodyPr anchor="b">
            <a:normAutofit/>
          </a:bodyPr>
          <a:lstStyle/>
          <a:p>
            <a:pPr algn="l"/>
            <a:r>
              <a:rPr lang="es-MX" sz="3800" dirty="0"/>
              <a:t>Sistema de Solicitudes de Información 2.0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1F59BF2C-4285-4EF3-AA1E-6531D9606DF7}"/>
              </a:ext>
            </a:extLst>
          </p:cNvPr>
          <p:cNvSpPr txBox="1">
            <a:spLocks/>
          </p:cNvSpPr>
          <p:nvPr/>
        </p:nvSpPr>
        <p:spPr>
          <a:xfrm>
            <a:off x="0" y="5414834"/>
            <a:ext cx="3474720" cy="669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INAI</a:t>
            </a:r>
          </a:p>
        </p:txBody>
      </p:sp>
    </p:spTree>
    <p:extLst>
      <p:ext uri="{BB962C8B-B14F-4D97-AF65-F5344CB8AC3E}">
        <p14:creationId xmlns:p14="http://schemas.microsoft.com/office/powerpoint/2010/main" val="1631435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9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6" name="Rectangle 13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Rectángulo 2"/>
          <p:cNvSpPr/>
          <p:nvPr/>
        </p:nvSpPr>
        <p:spPr>
          <a:xfrm>
            <a:off x="8382055" y="1241266"/>
            <a:ext cx="3161016" cy="31537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Mi historial.</a:t>
            </a:r>
            <a:br>
              <a:rPr lang="en-US" sz="3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endParaRPr lang="en-US" sz="30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0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7" name="Group 15">
            <a:extLst>
              <a:ext uri="{FF2B5EF4-FFF2-40B4-BE49-F238E27FC236}">
                <a16:creationId xmlns:a16="http://schemas.microsoft.com/office/drawing/2014/main" id="{25A657F0-42F3-40D3-BC75-7DA1F5C6A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E94FF68-7A60-47B7-AB98-1674FC7F2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42B4F8D7-4E9C-45EF-9072-1AF32CEF7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3ECBDDDB-593C-40F0-8E80-AA75798EE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8" name="CuadroTexto 7"/>
          <p:cNvSpPr txBox="1"/>
          <p:nvPr/>
        </p:nvSpPr>
        <p:spPr>
          <a:xfrm>
            <a:off x="1135463" y="161223"/>
            <a:ext cx="5437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Tablero de mi historial de solicitudes realizadas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382"/>
            <a:ext cx="7756763" cy="274181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46" y="3484027"/>
            <a:ext cx="7733126" cy="293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338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9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6" name="Rectangle 13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Rectángulo 2"/>
          <p:cNvSpPr/>
          <p:nvPr/>
        </p:nvSpPr>
        <p:spPr>
          <a:xfrm>
            <a:off x="8382055" y="1241266"/>
            <a:ext cx="3161016" cy="31537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Mi historial.</a:t>
            </a:r>
            <a:br>
              <a:rPr lang="en-US" sz="3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endParaRPr lang="en-US" sz="30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0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7" name="Group 15">
            <a:extLst>
              <a:ext uri="{FF2B5EF4-FFF2-40B4-BE49-F238E27FC236}">
                <a16:creationId xmlns:a16="http://schemas.microsoft.com/office/drawing/2014/main" id="{25A657F0-42F3-40D3-BC75-7DA1F5C6A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E94FF68-7A60-47B7-AB98-1674FC7F2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42B4F8D7-4E9C-45EF-9072-1AF32CEF7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3ECBDDDB-593C-40F0-8E80-AA75798EE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8" name="CuadroTexto 7"/>
          <p:cNvSpPr txBox="1"/>
          <p:nvPr/>
        </p:nvSpPr>
        <p:spPr>
          <a:xfrm>
            <a:off x="885513" y="296338"/>
            <a:ext cx="5437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Tablero de mi historial de solicitudes realizadas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0" y="1048515"/>
            <a:ext cx="7861300" cy="510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364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Registro de solicitud de acceso a la información pública</a:t>
            </a:r>
          </a:p>
        </p:txBody>
      </p:sp>
      <p:sp>
        <p:nvSpPr>
          <p:cNvPr id="3" name="Rectángulo 2"/>
          <p:cNvSpPr/>
          <p:nvPr/>
        </p:nvSpPr>
        <p:spPr>
          <a:xfrm>
            <a:off x="464233" y="2651485"/>
            <a:ext cx="112682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/>
              <a:t>Formulario para registrar una solicitud de información pública.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El solicitante ya cuenta con muchas mejoras en este formulario en cuando a experiencia de usuarios y usabilidad de la plataforma, como son los autocompletes, las descripciones ciudadanas el auto llenado de la información que colocó en su perfil, etc.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El ciudadano puede realizar solicitudes múltiples a máximo 33 sujetos obligados</a:t>
            </a:r>
          </a:p>
          <a:p>
            <a:pPr algn="just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93558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9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6" name="Rectangle 13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Rectángulo 2"/>
          <p:cNvSpPr/>
          <p:nvPr/>
        </p:nvSpPr>
        <p:spPr>
          <a:xfrm>
            <a:off x="8382055" y="1241266"/>
            <a:ext cx="3161016" cy="31537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Solicitud de acceso a la información.</a:t>
            </a:r>
            <a:br>
              <a:rPr lang="en-US" sz="3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endParaRPr lang="en-US" sz="30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0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7" name="Group 15">
            <a:extLst>
              <a:ext uri="{FF2B5EF4-FFF2-40B4-BE49-F238E27FC236}">
                <a16:creationId xmlns:a16="http://schemas.microsoft.com/office/drawing/2014/main" id="{25A657F0-42F3-40D3-BC75-7DA1F5C6A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E94FF68-7A60-47B7-AB98-1674FC7F2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42B4F8D7-4E9C-45EF-9072-1AF32CEF7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3ECBDDDB-593C-40F0-8E80-AA75798EE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8" name="CuadroTexto 7"/>
          <p:cNvSpPr txBox="1"/>
          <p:nvPr/>
        </p:nvSpPr>
        <p:spPr>
          <a:xfrm>
            <a:off x="885513" y="296338"/>
            <a:ext cx="5578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Registro de solicitud de acceso a la información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399"/>
            <a:ext cx="7645498" cy="255530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7934"/>
            <a:ext cx="7645498" cy="286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036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9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6" name="Rectangle 13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Rectángulo 2"/>
          <p:cNvSpPr/>
          <p:nvPr/>
        </p:nvSpPr>
        <p:spPr>
          <a:xfrm>
            <a:off x="8382055" y="1241266"/>
            <a:ext cx="3161016" cy="31537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Solicitud de acceso a la información.</a:t>
            </a:r>
            <a:br>
              <a:rPr lang="en-US" sz="3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endParaRPr lang="en-US" sz="30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0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7" name="Group 15">
            <a:extLst>
              <a:ext uri="{FF2B5EF4-FFF2-40B4-BE49-F238E27FC236}">
                <a16:creationId xmlns:a16="http://schemas.microsoft.com/office/drawing/2014/main" id="{25A657F0-42F3-40D3-BC75-7DA1F5C6A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E94FF68-7A60-47B7-AB98-1674FC7F2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42B4F8D7-4E9C-45EF-9072-1AF32CEF7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3ECBDDDB-593C-40F0-8E80-AA75798EE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8" name="CuadroTexto 7"/>
          <p:cNvSpPr txBox="1"/>
          <p:nvPr/>
        </p:nvSpPr>
        <p:spPr>
          <a:xfrm>
            <a:off x="885513" y="296338"/>
            <a:ext cx="5578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Registro de solicitud de acceso a la información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965"/>
            <a:ext cx="7899400" cy="268393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4300"/>
            <a:ext cx="7899400" cy="364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725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9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6" name="Rectangle 13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Rectángulo 2"/>
          <p:cNvSpPr/>
          <p:nvPr/>
        </p:nvSpPr>
        <p:spPr>
          <a:xfrm>
            <a:off x="8382055" y="1241266"/>
            <a:ext cx="3161016" cy="31537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Solicitud de acceso a la información.</a:t>
            </a:r>
            <a:br>
              <a:rPr lang="en-US" sz="3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endParaRPr lang="en-US" sz="30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0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7" name="Group 15">
            <a:extLst>
              <a:ext uri="{FF2B5EF4-FFF2-40B4-BE49-F238E27FC236}">
                <a16:creationId xmlns:a16="http://schemas.microsoft.com/office/drawing/2014/main" id="{25A657F0-42F3-40D3-BC75-7DA1F5C6A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E94FF68-7A60-47B7-AB98-1674FC7F2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42B4F8D7-4E9C-45EF-9072-1AF32CEF7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3ECBDDDB-593C-40F0-8E80-AA75798EE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8" name="CuadroTexto 7"/>
          <p:cNvSpPr txBox="1"/>
          <p:nvPr/>
        </p:nvSpPr>
        <p:spPr>
          <a:xfrm>
            <a:off x="885513" y="296338"/>
            <a:ext cx="5578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Registro de solicitud de acceso a la información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9" y="960421"/>
            <a:ext cx="7912100" cy="513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61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Registro de protección de datos personales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464233" y="2651485"/>
            <a:ext cx="112682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/>
              <a:t>Formulario para registrar una solicitud protección de datos personales (ARCOP)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El solicitante ya cuenta con muchas mejoras en este formulario en cuando a experiencia de usuarios y usabilidad de la plataforma, como son los autocompletes, las descripciones ciudadanas el auto llenado de la información que colocó en su perfil, etc.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El sistema está preparado para que el solicitante puede realizar solicitudes de portabilidad a los sujetos obligados cuya administración del organismo garante así lo permita.</a:t>
            </a:r>
          </a:p>
        </p:txBody>
      </p:sp>
    </p:spTree>
    <p:extLst>
      <p:ext uri="{BB962C8B-B14F-4D97-AF65-F5344CB8AC3E}">
        <p14:creationId xmlns:p14="http://schemas.microsoft.com/office/powerpoint/2010/main" val="775346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9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6" name="Rectangle 13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Rectángulo 2"/>
          <p:cNvSpPr/>
          <p:nvPr/>
        </p:nvSpPr>
        <p:spPr>
          <a:xfrm>
            <a:off x="8382055" y="1241266"/>
            <a:ext cx="3161016" cy="31537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Solicitud de datos personales.</a:t>
            </a:r>
            <a:br>
              <a:rPr lang="en-US" sz="3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endParaRPr lang="en-US" sz="30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0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7" name="Group 15">
            <a:extLst>
              <a:ext uri="{FF2B5EF4-FFF2-40B4-BE49-F238E27FC236}">
                <a16:creationId xmlns:a16="http://schemas.microsoft.com/office/drawing/2014/main" id="{25A657F0-42F3-40D3-BC75-7DA1F5C6A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E94FF68-7A60-47B7-AB98-1674FC7F2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42B4F8D7-4E9C-45EF-9072-1AF32CEF7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3ECBDDDB-593C-40F0-8E80-AA75798EE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8" name="CuadroTexto 7"/>
          <p:cNvSpPr txBox="1"/>
          <p:nvPr/>
        </p:nvSpPr>
        <p:spPr>
          <a:xfrm>
            <a:off x="885513" y="296338"/>
            <a:ext cx="4748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Registro de solicitud de datos personales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191"/>
            <a:ext cx="7937500" cy="271500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387600"/>
            <a:ext cx="7708900" cy="392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649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9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6" name="Rectangle 13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Rectángulo 2"/>
          <p:cNvSpPr/>
          <p:nvPr/>
        </p:nvSpPr>
        <p:spPr>
          <a:xfrm>
            <a:off x="8382055" y="1241266"/>
            <a:ext cx="3161016" cy="31537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Solicitud de datos personales.</a:t>
            </a:r>
            <a:br>
              <a:rPr lang="en-US" sz="3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endParaRPr lang="en-US" sz="30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0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7" name="Group 15">
            <a:extLst>
              <a:ext uri="{FF2B5EF4-FFF2-40B4-BE49-F238E27FC236}">
                <a16:creationId xmlns:a16="http://schemas.microsoft.com/office/drawing/2014/main" id="{25A657F0-42F3-40D3-BC75-7DA1F5C6A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E94FF68-7A60-47B7-AB98-1674FC7F2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42B4F8D7-4E9C-45EF-9072-1AF32CEF7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3ECBDDDB-593C-40F0-8E80-AA75798EE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8" name="CuadroTexto 7"/>
          <p:cNvSpPr txBox="1"/>
          <p:nvPr/>
        </p:nvSpPr>
        <p:spPr>
          <a:xfrm>
            <a:off x="885513" y="296338"/>
            <a:ext cx="4748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Registro de solicitud de datos personales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1497"/>
            <a:ext cx="7874000" cy="333773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3073400"/>
            <a:ext cx="7620000" cy="328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703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9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6" name="Rectangle 13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Rectángulo 2"/>
          <p:cNvSpPr/>
          <p:nvPr/>
        </p:nvSpPr>
        <p:spPr>
          <a:xfrm>
            <a:off x="8382055" y="1241266"/>
            <a:ext cx="3161016" cy="31537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Solicitud de datos personales.</a:t>
            </a:r>
            <a:br>
              <a:rPr lang="en-US" sz="3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endParaRPr lang="en-US" sz="30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0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7" name="Group 15">
            <a:extLst>
              <a:ext uri="{FF2B5EF4-FFF2-40B4-BE49-F238E27FC236}">
                <a16:creationId xmlns:a16="http://schemas.microsoft.com/office/drawing/2014/main" id="{25A657F0-42F3-40D3-BC75-7DA1F5C6A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E94FF68-7A60-47B7-AB98-1674FC7F2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42B4F8D7-4E9C-45EF-9072-1AF32CEF7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3ECBDDDB-593C-40F0-8E80-AA75798EE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8" name="CuadroTexto 7"/>
          <p:cNvSpPr txBox="1"/>
          <p:nvPr/>
        </p:nvSpPr>
        <p:spPr>
          <a:xfrm>
            <a:off x="885513" y="296338"/>
            <a:ext cx="4748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Registro de solicitud de datos personales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7976"/>
            <a:ext cx="7756763" cy="263713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0933"/>
            <a:ext cx="7756763" cy="289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484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Módulos SISAI 2.0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507840" y="2610683"/>
            <a:ext cx="537245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b="1" dirty="0"/>
              <a:t>Catálogos PNT.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MX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b="1" dirty="0"/>
              <a:t>Módulo de administración del organismo garante.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MX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b="1" dirty="0"/>
              <a:t>Módulo del solicitante.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MX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b="1" dirty="0"/>
              <a:t>Módulo de la unidad de transparencia.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MX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b="1" dirty="0"/>
              <a:t>Módulo de gestión interna.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b="1" dirty="0"/>
          </a:p>
          <a:p>
            <a:endParaRPr lang="es-MX" dirty="0"/>
          </a:p>
        </p:txBody>
      </p:sp>
      <p:sp>
        <p:nvSpPr>
          <p:cNvPr id="5" name="Rectángulo 4"/>
          <p:cNvSpPr/>
          <p:nvPr/>
        </p:nvSpPr>
        <p:spPr>
          <a:xfrm>
            <a:off x="6564924" y="2426017"/>
            <a:ext cx="45485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es-MX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b="1" dirty="0"/>
              <a:t>Módulo de soportes.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MX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b="1" dirty="0"/>
              <a:t>Módulo de reportes.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MX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b="1" dirty="0"/>
              <a:t>Módulo de avisos.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MX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b="1" dirty="0"/>
              <a:t>Datos Abiertos.</a:t>
            </a:r>
          </a:p>
        </p:txBody>
      </p:sp>
    </p:spTree>
    <p:extLst>
      <p:ext uri="{BB962C8B-B14F-4D97-AF65-F5344CB8AC3E}">
        <p14:creationId xmlns:p14="http://schemas.microsoft.com/office/powerpoint/2010/main" val="4289825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Módulo de datos abiertos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855580" y="3143854"/>
            <a:ext cx="80607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s-MX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b="1" dirty="0"/>
          </a:p>
        </p:txBody>
      </p:sp>
      <p:sp>
        <p:nvSpPr>
          <p:cNvPr id="4" name="Rectángulo 3"/>
          <p:cNvSpPr/>
          <p:nvPr/>
        </p:nvSpPr>
        <p:spPr>
          <a:xfrm>
            <a:off x="351693" y="2551837"/>
            <a:ext cx="113666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/>
              <a:t>En este módulo se puede obtener la base de datos de solicitudes de información realizadas a las dependencias de los 33 entidades federativas a través de la Plataforma Nacional de Transparencia, el sistema ejecuta un proceso asíncrono que evalúa y responde la petición del solicitante, enviándole a  su email la información solicitada.</a:t>
            </a:r>
          </a:p>
          <a:p>
            <a:endParaRPr lang="es-MX" dirty="0"/>
          </a:p>
          <a:p>
            <a:pPr algn="just"/>
            <a:r>
              <a:rPr lang="es-MX" dirty="0"/>
              <a:t>Se incluyen filtros para facilitar la búsqueda y resultado en diversos formatos (XML, JSON, CSV y XML) para la utilización con fines estadísticos, académicos o evaluativos, así mismo muestra un detalle de los 5 sujetos obligados que más han respondido solicitudes de un organismo garante.</a:t>
            </a:r>
          </a:p>
        </p:txBody>
      </p:sp>
    </p:spTree>
    <p:extLst>
      <p:ext uri="{BB962C8B-B14F-4D97-AF65-F5344CB8AC3E}">
        <p14:creationId xmlns:p14="http://schemas.microsoft.com/office/powerpoint/2010/main" val="3529362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9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6" name="Rectangle 13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Rectángulo 2"/>
          <p:cNvSpPr/>
          <p:nvPr/>
        </p:nvSpPr>
        <p:spPr>
          <a:xfrm>
            <a:off x="8323662" y="2533554"/>
            <a:ext cx="3237394" cy="14669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MX" sz="30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Datos Abiertos</a:t>
            </a:r>
            <a:endParaRPr lang="en-US" sz="30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7" name="Group 15">
            <a:extLst>
              <a:ext uri="{FF2B5EF4-FFF2-40B4-BE49-F238E27FC236}">
                <a16:creationId xmlns:a16="http://schemas.microsoft.com/office/drawing/2014/main" id="{25A657F0-42F3-40D3-BC75-7DA1F5C6A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E94FF68-7A60-47B7-AB98-1674FC7F2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42B4F8D7-4E9C-45EF-9072-1AF32CEF7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3ECBDDDB-593C-40F0-8E80-AA75798EE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80" y="733452"/>
            <a:ext cx="7565247" cy="472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974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Módulo del Solicitante</a:t>
            </a:r>
          </a:p>
        </p:txBody>
      </p:sp>
      <p:sp>
        <p:nvSpPr>
          <p:cNvPr id="3" name="Rectángulo 2"/>
          <p:cNvSpPr/>
          <p:nvPr/>
        </p:nvSpPr>
        <p:spPr>
          <a:xfrm>
            <a:off x="506437" y="2651485"/>
            <a:ext cx="111416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/>
              <a:t>Módulo de acceso ciudadano del cual se puede hacer  uso para ejercer su derecho de acceso a la información, y del que se desprende la posibilidad de realizar solicitudes de acceso y datos personales. </a:t>
            </a:r>
          </a:p>
          <a:p>
            <a:pPr algn="just"/>
            <a:br>
              <a:rPr lang="es-MX" dirty="0"/>
            </a:br>
            <a:r>
              <a:rPr lang="es-MX" dirty="0"/>
              <a:t>Este módulo tiene la facultad de poder revisar en tiempo real el detalle y el seguimiento de las solicitudes que haya realizado a sujetos obligados, de igual manera obtener de primera mano los acuses y archivos adjuntos de respuesta.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Se puede realizar la actualización del perfil y la vinculación con sus usuarios de los sistemas INFOMEX para tener centralizada toda la información con una sola cuenta de la Plataforma Nacional de Transparencia.</a:t>
            </a:r>
          </a:p>
        </p:txBody>
      </p:sp>
    </p:spTree>
    <p:extLst>
      <p:ext uri="{BB962C8B-B14F-4D97-AF65-F5344CB8AC3E}">
        <p14:creationId xmlns:p14="http://schemas.microsoft.com/office/powerpoint/2010/main" val="2554201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Módulo del Solicitante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104271" y="2904703"/>
            <a:ext cx="68120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b="1" dirty="0"/>
              <a:t>Configuración del perfil.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b="1" dirty="0"/>
              <a:t>Historial de solicitudes realizadas.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b="1" dirty="0"/>
              <a:t>Solicitud de acceso a la información.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b="1" dirty="0"/>
              <a:t>Solicitud de datos personales.</a:t>
            </a:r>
          </a:p>
        </p:txBody>
      </p:sp>
    </p:spTree>
    <p:extLst>
      <p:ext uri="{BB962C8B-B14F-4D97-AF65-F5344CB8AC3E}">
        <p14:creationId xmlns:p14="http://schemas.microsoft.com/office/powerpoint/2010/main" val="364176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Configuración del perfil</a:t>
            </a:r>
          </a:p>
        </p:txBody>
      </p:sp>
      <p:sp>
        <p:nvSpPr>
          <p:cNvPr id="3" name="Rectángulo 2"/>
          <p:cNvSpPr/>
          <p:nvPr/>
        </p:nvSpPr>
        <p:spPr>
          <a:xfrm>
            <a:off x="464233" y="2651485"/>
            <a:ext cx="1126822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/>
              <a:t>Módulo del ciudadano o solicitante en el cual puede dar de alta o editar sus datos en la Plataforma Nacional de Transparencia, datos como el correo y el teléfono celular son importantes debido a que si la configuración del organismo garante permite el envío de mensajes SMS o </a:t>
            </a:r>
            <a:r>
              <a:rPr lang="es-MX" dirty="0" err="1"/>
              <a:t>via</a:t>
            </a:r>
            <a:r>
              <a:rPr lang="es-MX" dirty="0"/>
              <a:t> </a:t>
            </a:r>
            <a:r>
              <a:rPr lang="es-MX" dirty="0" err="1"/>
              <a:t>Whats</a:t>
            </a:r>
            <a:r>
              <a:rPr lang="es-MX" dirty="0"/>
              <a:t> app, son a estos datos del perfil que otorga el propio solicitante.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Un apartado importante es la vinculación de usuarios el cual permite tener en un solo tablero de control que es el historia de solicitudes, todas las solicitudes que haya realizad a cualquier INFOMEX de cualquier estado.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El editar perfil cuenta también con la funcionalidad de eliminar cuenta de usuario.</a:t>
            </a:r>
          </a:p>
        </p:txBody>
      </p:sp>
    </p:spTree>
    <p:extLst>
      <p:ext uri="{BB962C8B-B14F-4D97-AF65-F5344CB8AC3E}">
        <p14:creationId xmlns:p14="http://schemas.microsoft.com/office/powerpoint/2010/main" val="1437088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9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6" name="Rectangle 13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Rectángulo 2"/>
          <p:cNvSpPr/>
          <p:nvPr/>
        </p:nvSpPr>
        <p:spPr>
          <a:xfrm>
            <a:off x="8382055" y="1241266"/>
            <a:ext cx="3161016" cy="31537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configuración del perfil.</a:t>
            </a:r>
            <a:br>
              <a:rPr lang="en-US" sz="3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endParaRPr lang="en-US" sz="30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0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7" name="Group 15">
            <a:extLst>
              <a:ext uri="{FF2B5EF4-FFF2-40B4-BE49-F238E27FC236}">
                <a16:creationId xmlns:a16="http://schemas.microsoft.com/office/drawing/2014/main" id="{25A657F0-42F3-40D3-BC75-7DA1F5C6A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E94FF68-7A60-47B7-AB98-1674FC7F2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42B4F8D7-4E9C-45EF-9072-1AF32CEF7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3ECBDDDB-593C-40F0-8E80-AA75798EE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8" name="CuadroTexto 7"/>
          <p:cNvSpPr txBox="1"/>
          <p:nvPr/>
        </p:nvSpPr>
        <p:spPr>
          <a:xfrm>
            <a:off x="885513" y="296338"/>
            <a:ext cx="5360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Editar la configuración del perfil del solicitante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492"/>
            <a:ext cx="7756763" cy="315698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3416299"/>
            <a:ext cx="7490063" cy="287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99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9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6" name="Rectangle 13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Rectángulo 2"/>
          <p:cNvSpPr/>
          <p:nvPr/>
        </p:nvSpPr>
        <p:spPr>
          <a:xfrm>
            <a:off x="8382055" y="1241266"/>
            <a:ext cx="3161016" cy="31537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configuración del perfil.</a:t>
            </a:r>
            <a:br>
              <a:rPr lang="en-US" sz="3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endParaRPr lang="en-US" sz="30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0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7" name="Group 15">
            <a:extLst>
              <a:ext uri="{FF2B5EF4-FFF2-40B4-BE49-F238E27FC236}">
                <a16:creationId xmlns:a16="http://schemas.microsoft.com/office/drawing/2014/main" id="{25A657F0-42F3-40D3-BC75-7DA1F5C6A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E94FF68-7A60-47B7-AB98-1674FC7F2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42B4F8D7-4E9C-45EF-9072-1AF32CEF7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3ECBDDDB-593C-40F0-8E80-AA75798EE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8" name="CuadroTexto 7"/>
          <p:cNvSpPr txBox="1"/>
          <p:nvPr/>
        </p:nvSpPr>
        <p:spPr>
          <a:xfrm>
            <a:off x="885513" y="296338"/>
            <a:ext cx="5360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Editar la configuración del perfil del solicitante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7861300" cy="49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72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Mi historial</a:t>
            </a:r>
          </a:p>
        </p:txBody>
      </p:sp>
      <p:sp>
        <p:nvSpPr>
          <p:cNvPr id="3" name="Rectángulo 2"/>
          <p:cNvSpPr/>
          <p:nvPr/>
        </p:nvSpPr>
        <p:spPr>
          <a:xfrm>
            <a:off x="464233" y="2651485"/>
            <a:ext cx="1126822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/>
              <a:t>Menú en el que se encuentra el tablero de control a nivel solicitante, el cual consta de la visualización a partir de filtros estratégicos para buscar un folio o folios específicos, le aparece al realizar la búsqueda de primera instancia la semaforización de la solicitud, las fechas de recepción y limite de respuesta, así como una botonera inteligente para realizar acciones que requieran la participación del ciudadano o solicitante.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Puede ver el detalle de la solicitud, descargar acuses, archivos de respuesta, recibos de pagos, ver un seguimiento muy intuitivo de la solicitud para que revise los pasos o flujos por donde ha pasado el folio.</a:t>
            </a:r>
          </a:p>
          <a:p>
            <a:pPr algn="just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76358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9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6" name="Rectangle 13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Rectángulo 2"/>
          <p:cNvSpPr/>
          <p:nvPr/>
        </p:nvSpPr>
        <p:spPr>
          <a:xfrm>
            <a:off x="8382055" y="1241266"/>
            <a:ext cx="3161016" cy="31537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Mi historial.</a:t>
            </a:r>
            <a:br>
              <a:rPr lang="en-US" sz="3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endParaRPr lang="en-US" sz="30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0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7" name="Group 15">
            <a:extLst>
              <a:ext uri="{FF2B5EF4-FFF2-40B4-BE49-F238E27FC236}">
                <a16:creationId xmlns:a16="http://schemas.microsoft.com/office/drawing/2014/main" id="{25A657F0-42F3-40D3-BC75-7DA1F5C6A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E94FF68-7A60-47B7-AB98-1674FC7F2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42B4F8D7-4E9C-45EF-9072-1AF32CEF7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3ECBDDDB-593C-40F0-8E80-AA75798EE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8" name="CuadroTexto 7"/>
          <p:cNvSpPr txBox="1"/>
          <p:nvPr/>
        </p:nvSpPr>
        <p:spPr>
          <a:xfrm>
            <a:off x="1012510" y="142523"/>
            <a:ext cx="5437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Tablero de mi historial de solicitudes realizadas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545"/>
            <a:ext cx="7756763" cy="561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87674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ala de reuniones Ion">
  <a:themeElements>
    <a:clrScheme name="Sala de reuniones 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Sala de reuniones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de reuniones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</TotalTime>
  <Words>842</Words>
  <Application>Microsoft Office PowerPoint</Application>
  <PresentationFormat>Panorámica</PresentationFormat>
  <Paragraphs>85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Century Gothic</vt:lpstr>
      <vt:lpstr>Wingdings</vt:lpstr>
      <vt:lpstr>Wingdings 3</vt:lpstr>
      <vt:lpstr>Office Theme</vt:lpstr>
      <vt:lpstr>Sala de reuniones Ion</vt:lpstr>
      <vt:lpstr>Sistema de Solicitudes de Información 2.0</vt:lpstr>
      <vt:lpstr>Módulos SISAI 2.0</vt:lpstr>
      <vt:lpstr>Módulo del Solicitante</vt:lpstr>
      <vt:lpstr>Módulo del Solicitante</vt:lpstr>
      <vt:lpstr>Configuración del perfil</vt:lpstr>
      <vt:lpstr>Presentación de PowerPoint</vt:lpstr>
      <vt:lpstr>Presentación de PowerPoint</vt:lpstr>
      <vt:lpstr>Mi historial</vt:lpstr>
      <vt:lpstr>Presentación de PowerPoint</vt:lpstr>
      <vt:lpstr>Presentación de PowerPoint</vt:lpstr>
      <vt:lpstr>Presentación de PowerPoint</vt:lpstr>
      <vt:lpstr>Registro de solicitud de acceso a la información pública</vt:lpstr>
      <vt:lpstr>Presentación de PowerPoint</vt:lpstr>
      <vt:lpstr>Presentación de PowerPoint</vt:lpstr>
      <vt:lpstr>Presentación de PowerPoint</vt:lpstr>
      <vt:lpstr>Registro de protección de datos personales</vt:lpstr>
      <vt:lpstr>Presentación de PowerPoint</vt:lpstr>
      <vt:lpstr>Presentación de PowerPoint</vt:lpstr>
      <vt:lpstr>Presentación de PowerPoint</vt:lpstr>
      <vt:lpstr>Módulo de datos abiertos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de solicitudes de acceso a la información</dc:title>
  <dc:creator>Samuel Antonio Partida Contreras</dc:creator>
  <cp:lastModifiedBy>Samuel Antonio Partida Contreras</cp:lastModifiedBy>
  <cp:revision>129</cp:revision>
  <dcterms:created xsi:type="dcterms:W3CDTF">2020-11-04T03:55:35Z</dcterms:created>
  <dcterms:modified xsi:type="dcterms:W3CDTF">2021-04-05T21:44:27Z</dcterms:modified>
</cp:coreProperties>
</file>