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46" r:id="rId3"/>
    <p:sldId id="328" r:id="rId4"/>
    <p:sldId id="324" r:id="rId5"/>
    <p:sldId id="348" r:id="rId6"/>
    <p:sldId id="521" r:id="rId7"/>
    <p:sldId id="350" r:id="rId8"/>
    <p:sldId id="518" r:id="rId9"/>
    <p:sldId id="519" r:id="rId10"/>
    <p:sldId id="520" r:id="rId11"/>
    <p:sldId id="351" r:id="rId12"/>
    <p:sldId id="498" r:id="rId13"/>
    <p:sldId id="508" r:id="rId14"/>
    <p:sldId id="516" r:id="rId15"/>
    <p:sldId id="517" r:id="rId16"/>
    <p:sldId id="522" r:id="rId17"/>
    <p:sldId id="275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485AA"/>
    <a:srgbClr val="CC50CC"/>
    <a:srgbClr val="2FA5AB"/>
    <a:srgbClr val="00517A"/>
    <a:srgbClr val="006699"/>
    <a:srgbClr val="050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84022" autoAdjust="0"/>
  </p:normalViewPr>
  <p:slideViewPr>
    <p:cSldViewPr>
      <p:cViewPr>
        <p:scale>
          <a:sx n="90" d="100"/>
          <a:sy n="90" d="100"/>
        </p:scale>
        <p:origin x="93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BEE2-6434-4F7E-803D-451B7E7AF6EC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4059C-756B-4C0C-99B5-72CBBCDF6DA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171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62658-E68E-4D41-9C2E-C03DE6D7E3A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887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4059C-756B-4C0C-99B5-72CBBCDF6DA7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4585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4059C-756B-4C0C-99B5-72CBBCDF6DA7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8760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4059C-756B-4C0C-99B5-72CBBCDF6DA7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844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879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298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0378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_TituloSub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 txBox="1">
            <a:spLocks/>
          </p:cNvSpPr>
          <p:nvPr userDrawn="1"/>
        </p:nvSpPr>
        <p:spPr>
          <a:xfrm>
            <a:off x="1458876" y="2420890"/>
            <a:ext cx="6226251" cy="20162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pPr algn="ctr"/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619672" y="96838"/>
            <a:ext cx="5616624" cy="778098"/>
          </a:xfrm>
        </p:spPr>
        <p:txBody>
          <a:bodyPr>
            <a:normAutofit/>
          </a:bodyPr>
          <a:lstStyle>
            <a:lvl1pPr>
              <a:defRPr sz="3200">
                <a:latin typeface="+mj-lt"/>
              </a:defRPr>
            </a:lvl1pPr>
          </a:lstStyle>
          <a:p>
            <a:r>
              <a:rPr lang="es-ES" dirty="0"/>
              <a:t>Haga clic para modificar el</a:t>
            </a:r>
            <a:endParaRPr lang="es-MX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3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175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569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208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922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335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423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464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115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24E8-C504-41F6-8237-54544739BEB5}" type="datetimeFigureOut">
              <a:rPr lang="es-MX" smtClean="0"/>
              <a:t>28/09/2018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D9C4-090B-4B8B-842A-18A13F15564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368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apd.png" TargetMode="Externa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152401" y="2935280"/>
            <a:ext cx="8991599" cy="1618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+mn-lt"/>
              </a:rPr>
              <a:t>SIGEMI-SICOM</a:t>
            </a:r>
          </a:p>
          <a:p>
            <a:pPr algn="ctr"/>
            <a:r>
              <a:rPr lang="es-MX" sz="1800" dirty="0">
                <a:latin typeface="+mn-lt"/>
              </a:rPr>
              <a:t>Plataforma Nacional de Transparencia</a:t>
            </a:r>
          </a:p>
          <a:p>
            <a:pPr algn="ctr"/>
            <a:endParaRPr lang="es-MX" sz="3200" dirty="0"/>
          </a:p>
          <a:p>
            <a:pPr algn="ctr"/>
            <a:endParaRPr lang="es-MX" sz="3200" dirty="0">
              <a:latin typeface="+mj-lt"/>
            </a:endParaRPr>
          </a:p>
          <a:p>
            <a:pPr algn="ctr"/>
            <a:endParaRPr lang="es-MX" sz="3200" dirty="0">
              <a:latin typeface="+mj-lt"/>
            </a:endParaRPr>
          </a:p>
          <a:p>
            <a:pPr algn="ctr"/>
            <a:endParaRPr lang="es-MX" sz="2800" dirty="0">
              <a:latin typeface="+mj-lt"/>
            </a:endParaRPr>
          </a:p>
          <a:p>
            <a:pPr algn="ctr"/>
            <a:endParaRPr lang="es-MX" sz="3200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292080" y="587727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Septiembre 2018</a:t>
            </a:r>
          </a:p>
          <a:p>
            <a:pPr algn="r"/>
            <a:endParaRPr lang="es-MX" b="1" dirty="0"/>
          </a:p>
        </p:txBody>
      </p:sp>
      <p:pic>
        <p:nvPicPr>
          <p:cNvPr id="7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0805"/>
            <a:ext cx="1763395" cy="1120775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5108"/>
            <a:ext cx="3312368" cy="1512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19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616624" cy="778098"/>
          </a:xfrm>
        </p:spPr>
        <p:txBody>
          <a:bodyPr>
            <a:normAutofit fontScale="90000"/>
          </a:bodyPr>
          <a:lstStyle/>
          <a:p>
            <a:r>
              <a:rPr lang="es-MX" dirty="0"/>
              <a:t>Seguimiento a un recurso de revisión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126" y="1586143"/>
            <a:ext cx="7632558" cy="313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6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8444" y="2348880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4400" b="1" dirty="0"/>
              <a:t>Sistema de Comunicación entre Organismos Garantes y Sujetos Obligados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837369" y="4717599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7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5270" r="32371"/>
          <a:stretch/>
        </p:blipFill>
        <p:spPr>
          <a:xfrm>
            <a:off x="141588" y="980728"/>
            <a:ext cx="5112568" cy="324229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61125" y="4595794"/>
            <a:ext cx="3402763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Para ingresar a este sistema proporcione su nombre de usuario y contraseña, y de clic sobre la sección marcada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204864"/>
            <a:ext cx="4536504" cy="3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91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79" cy="778098"/>
          </a:xfrm>
        </p:spPr>
        <p:txBody>
          <a:bodyPr>
            <a:noAutofit/>
          </a:bodyPr>
          <a:lstStyle/>
          <a:p>
            <a:r>
              <a:rPr lang="es-MX" sz="2400" b="1" dirty="0"/>
              <a:t>Plataforma Nacional de Transparencia</a:t>
            </a:r>
            <a:br>
              <a:rPr lang="es-MX" sz="2400" b="1" dirty="0"/>
            </a:br>
            <a:r>
              <a:rPr lang="es-MX" sz="2000" b="1" dirty="0"/>
              <a:t>Sistema de Comunicación entre Organismos Garantes y Sujetos Obligados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16832"/>
            <a:ext cx="8100392" cy="407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4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ángulo redondeado 32">
            <a:hlinkClick r:id="rId2" action="ppaction://hlinksldjump"/>
          </p:cNvPr>
          <p:cNvSpPr/>
          <p:nvPr/>
        </p:nvSpPr>
        <p:spPr>
          <a:xfrm>
            <a:off x="3342838" y="2420888"/>
            <a:ext cx="2623139" cy="10890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Sustanciación y resolución</a:t>
            </a:r>
          </a:p>
        </p:txBody>
      </p:sp>
      <p:sp>
        <p:nvSpPr>
          <p:cNvPr id="2" name="Rectángulo 1"/>
          <p:cNvSpPr/>
          <p:nvPr/>
        </p:nvSpPr>
        <p:spPr>
          <a:xfrm>
            <a:off x="899592" y="110944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chemeClr val="accent6">
                    <a:lumMod val="75000"/>
                  </a:schemeClr>
                </a:solidFill>
              </a:rPr>
              <a:t>Proceso general de Recurso de Revisión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79" cy="778098"/>
          </a:xfrm>
        </p:spPr>
        <p:txBody>
          <a:bodyPr>
            <a:noAutofit/>
          </a:bodyPr>
          <a:lstStyle/>
          <a:p>
            <a:r>
              <a:rPr lang="es-MX" sz="2400" b="1" dirty="0"/>
              <a:t>Plataforma Nacional de Transparencia</a:t>
            </a:r>
            <a:br>
              <a:rPr lang="es-MX" sz="2400" b="1" dirty="0"/>
            </a:br>
            <a:r>
              <a:rPr lang="es-MX" sz="2000" b="1" dirty="0"/>
              <a:t>Sistema de Comunicación entre Organismos Garantes y Sujetos Obligados</a:t>
            </a:r>
          </a:p>
        </p:txBody>
      </p:sp>
      <p:sp>
        <p:nvSpPr>
          <p:cNvPr id="34" name="Rectángulo redondeado 33">
            <a:hlinkClick r:id="rId3" action="ppaction://hlinksldjump"/>
          </p:cNvPr>
          <p:cNvSpPr/>
          <p:nvPr/>
        </p:nvSpPr>
        <p:spPr>
          <a:xfrm>
            <a:off x="5973512" y="2420888"/>
            <a:ext cx="2558928" cy="10890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dirty="0">
                <a:ln w="0"/>
                <a:solidFill>
                  <a:schemeClr val="tx1"/>
                </a:solidFill>
              </a:rPr>
              <a:t>Revisión, gestión de firmado y notificación de la resolución</a:t>
            </a:r>
          </a:p>
        </p:txBody>
      </p:sp>
      <p:sp>
        <p:nvSpPr>
          <p:cNvPr id="32" name="Rectángulo redondeado 31">
            <a:hlinkClick r:id="rId4" action="ppaction://hlinksldjump"/>
          </p:cNvPr>
          <p:cNvSpPr/>
          <p:nvPr/>
        </p:nvSpPr>
        <p:spPr>
          <a:xfrm>
            <a:off x="856557" y="2420888"/>
            <a:ext cx="2473224" cy="10890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dirty="0">
                <a:ln w="0"/>
                <a:solidFill>
                  <a:schemeClr val="tx1"/>
                </a:solidFill>
              </a:rPr>
              <a:t>Recepción de recursos de revisión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066306" y="3861047"/>
            <a:ext cx="2053727" cy="887732"/>
            <a:chOff x="1066306" y="3861047"/>
            <a:chExt cx="2053727" cy="887732"/>
          </a:xfrm>
        </p:grpSpPr>
        <p:sp>
          <p:nvSpPr>
            <p:cNvPr id="16" name="Elipse 15"/>
            <p:cNvSpPr/>
            <p:nvPr/>
          </p:nvSpPr>
          <p:spPr>
            <a:xfrm>
              <a:off x="1583970" y="3861047"/>
              <a:ext cx="1536063" cy="86726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/>
                <a:t>Asuntos Jurídicos</a:t>
              </a:r>
            </a:p>
          </p:txBody>
        </p:sp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306" y="4023371"/>
              <a:ext cx="1035326" cy="725408"/>
            </a:xfrm>
            <a:prstGeom prst="rect">
              <a:avLst/>
            </a:prstGeom>
          </p:spPr>
        </p:pic>
      </p:grpSp>
      <p:grpSp>
        <p:nvGrpSpPr>
          <p:cNvPr id="18" name="Grupo 17"/>
          <p:cNvGrpSpPr/>
          <p:nvPr/>
        </p:nvGrpSpPr>
        <p:grpSpPr>
          <a:xfrm>
            <a:off x="3658771" y="3789040"/>
            <a:ext cx="1991272" cy="935947"/>
            <a:chOff x="2883044" y="5824433"/>
            <a:chExt cx="1760985" cy="782097"/>
          </a:xfrm>
        </p:grpSpPr>
        <p:sp>
          <p:nvSpPr>
            <p:cNvPr id="19" name="Elipse 18"/>
            <p:cNvSpPr/>
            <p:nvPr/>
          </p:nvSpPr>
          <p:spPr>
            <a:xfrm>
              <a:off x="3102738" y="5910844"/>
              <a:ext cx="1541291" cy="695686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rgbClr val="7030A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/>
                <a:t>Ponencia</a:t>
              </a:r>
            </a:p>
          </p:txBody>
        </p:sp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3044" y="5824433"/>
              <a:ext cx="650676" cy="650676"/>
            </a:xfrm>
            <a:prstGeom prst="rect">
              <a:avLst/>
            </a:prstGeom>
          </p:spPr>
        </p:pic>
      </p:grpSp>
      <p:grpSp>
        <p:nvGrpSpPr>
          <p:cNvPr id="35" name="Grupo 34"/>
          <p:cNvGrpSpPr/>
          <p:nvPr/>
        </p:nvGrpSpPr>
        <p:grpSpPr>
          <a:xfrm>
            <a:off x="6226113" y="3789041"/>
            <a:ext cx="2090303" cy="959739"/>
            <a:chOff x="172471" y="5801062"/>
            <a:chExt cx="1619555" cy="823018"/>
          </a:xfrm>
        </p:grpSpPr>
        <p:sp>
          <p:nvSpPr>
            <p:cNvPr id="36" name="Elipse 35"/>
            <p:cNvSpPr/>
            <p:nvPr/>
          </p:nvSpPr>
          <p:spPr>
            <a:xfrm>
              <a:off x="573554" y="5801062"/>
              <a:ext cx="1218472" cy="74371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/>
                <a:t>Asuntos Jurídicos</a:t>
              </a:r>
            </a:p>
          </p:txBody>
        </p:sp>
        <p:pic>
          <p:nvPicPr>
            <p:cNvPr id="37" name="Imagen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471" y="6002011"/>
              <a:ext cx="802165" cy="6220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801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470" y="88439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6">
                    <a:lumMod val="75000"/>
                  </a:schemeClr>
                </a:solidFill>
              </a:rPr>
              <a:t>Proceso de recurso de revisión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79" cy="778098"/>
          </a:xfrm>
        </p:spPr>
        <p:txBody>
          <a:bodyPr>
            <a:noAutofit/>
          </a:bodyPr>
          <a:lstStyle/>
          <a:p>
            <a:r>
              <a:rPr lang="es-MX" sz="2000" b="1" dirty="0"/>
              <a:t>Sistema de Comunicación entre Organismos Garantes y Sujetos Obligados</a:t>
            </a:r>
          </a:p>
        </p:txBody>
      </p:sp>
      <p:grpSp>
        <p:nvGrpSpPr>
          <p:cNvPr id="213" name="Grupo 212"/>
          <p:cNvGrpSpPr/>
          <p:nvPr/>
        </p:nvGrpSpPr>
        <p:grpSpPr>
          <a:xfrm>
            <a:off x="28010" y="1311679"/>
            <a:ext cx="8936477" cy="5276481"/>
            <a:chOff x="114979" y="1437223"/>
            <a:chExt cx="8788751" cy="5276481"/>
          </a:xfrm>
        </p:grpSpPr>
        <p:sp>
          <p:nvSpPr>
            <p:cNvPr id="120" name="Rectángulo 119"/>
            <p:cNvSpPr/>
            <p:nvPr/>
          </p:nvSpPr>
          <p:spPr>
            <a:xfrm>
              <a:off x="548771" y="5555307"/>
              <a:ext cx="8350246" cy="11583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553484" y="2909214"/>
              <a:ext cx="8350246" cy="18687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553484" y="1437223"/>
              <a:ext cx="8350246" cy="144708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553484" y="4708258"/>
              <a:ext cx="8350246" cy="9102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178746" y="4802867"/>
              <a:ext cx="1333412" cy="511243"/>
              <a:chOff x="6777601" y="4525216"/>
              <a:chExt cx="1970863" cy="871861"/>
            </a:xfrm>
          </p:grpSpPr>
          <p:sp>
            <p:nvSpPr>
              <p:cNvPr id="13" name="Elipse 12"/>
              <p:cNvSpPr/>
              <p:nvPr/>
            </p:nvSpPr>
            <p:spPr>
              <a:xfrm>
                <a:off x="6777601" y="4525216"/>
                <a:ext cx="1541291" cy="69568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b="1" dirty="0"/>
                  <a:t>Sujeto</a:t>
                </a:r>
              </a:p>
              <a:p>
                <a:pPr algn="ctr"/>
                <a:r>
                  <a:rPr lang="es-MX" sz="1000" b="1" dirty="0"/>
                  <a:t>Obligado</a:t>
                </a:r>
              </a:p>
            </p:txBody>
          </p:sp>
          <p:pic>
            <p:nvPicPr>
              <p:cNvPr id="14" name="Imagen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96006" y="4544619"/>
                <a:ext cx="852458" cy="852458"/>
              </a:xfrm>
              <a:prstGeom prst="rect">
                <a:avLst/>
              </a:prstGeom>
            </p:spPr>
          </p:pic>
        </p:grpSp>
        <p:sp>
          <p:nvSpPr>
            <p:cNvPr id="30" name="Rectángulo redondeado 29">
              <a:hlinkClick r:id="rId4" action="ppaction://hlinksldjump"/>
            </p:cNvPr>
            <p:cNvSpPr/>
            <p:nvPr/>
          </p:nvSpPr>
          <p:spPr>
            <a:xfrm>
              <a:off x="2818033" y="2393523"/>
              <a:ext cx="1224136" cy="35166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Envío de entrada y acuerdo</a:t>
              </a:r>
            </a:p>
          </p:txBody>
        </p:sp>
        <p:cxnSp>
          <p:nvCxnSpPr>
            <p:cNvPr id="40" name="Conector recto de flecha 39"/>
            <p:cNvCxnSpPr>
              <a:stCxn id="30" idx="2"/>
              <a:endCxn id="38" idx="0"/>
            </p:cNvCxnSpPr>
            <p:nvPr/>
          </p:nvCxnSpPr>
          <p:spPr>
            <a:xfrm rot="16200000" flipH="1">
              <a:off x="3727062" y="2448230"/>
              <a:ext cx="411226" cy="100514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o 17"/>
            <p:cNvGrpSpPr/>
            <p:nvPr/>
          </p:nvGrpSpPr>
          <p:grpSpPr>
            <a:xfrm>
              <a:off x="156086" y="2791026"/>
              <a:ext cx="1233852" cy="563760"/>
              <a:chOff x="2883044" y="5824433"/>
              <a:chExt cx="1760985" cy="782097"/>
            </a:xfrm>
          </p:grpSpPr>
          <p:sp>
            <p:nvSpPr>
              <p:cNvPr id="19" name="Elipse 18"/>
              <p:cNvSpPr/>
              <p:nvPr/>
            </p:nvSpPr>
            <p:spPr>
              <a:xfrm>
                <a:off x="3102738" y="5910844"/>
                <a:ext cx="1541291" cy="695686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b="1" dirty="0"/>
                  <a:t>Ponencia</a:t>
                </a:r>
              </a:p>
            </p:txBody>
          </p:sp>
          <p:pic>
            <p:nvPicPr>
              <p:cNvPr id="20" name="Imagen 1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83044" y="5824433"/>
                <a:ext cx="650676" cy="650676"/>
              </a:xfrm>
              <a:prstGeom prst="rect">
                <a:avLst/>
              </a:prstGeom>
            </p:spPr>
          </p:pic>
        </p:grpSp>
        <p:grpSp>
          <p:nvGrpSpPr>
            <p:cNvPr id="81" name="Grupo 80"/>
            <p:cNvGrpSpPr/>
            <p:nvPr/>
          </p:nvGrpSpPr>
          <p:grpSpPr>
            <a:xfrm>
              <a:off x="1383120" y="3156417"/>
              <a:ext cx="6104257" cy="1387430"/>
              <a:chOff x="756504" y="3573016"/>
              <a:chExt cx="5198688" cy="1510916"/>
            </a:xfrm>
          </p:grpSpPr>
          <p:sp>
            <p:nvSpPr>
              <p:cNvPr id="38" name="Rectángulo redondeado 37"/>
              <p:cNvSpPr/>
              <p:nvPr/>
            </p:nvSpPr>
            <p:spPr>
              <a:xfrm>
                <a:off x="756504" y="3573016"/>
                <a:ext cx="5198688" cy="1510916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1"/>
              <a:lstStyle/>
              <a:p>
                <a:pPr algn="ctr"/>
                <a:endPara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1" name="Rectángulo redondeado 50"/>
              <p:cNvSpPr/>
              <p:nvPr/>
            </p:nvSpPr>
            <p:spPr>
              <a:xfrm>
                <a:off x="933762" y="4271090"/>
                <a:ext cx="1693498" cy="24217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Admite</a:t>
                </a:r>
              </a:p>
            </p:txBody>
          </p:sp>
          <p:sp>
            <p:nvSpPr>
              <p:cNvPr id="53" name="Rectángulo redondeado 52"/>
              <p:cNvSpPr/>
              <p:nvPr/>
            </p:nvSpPr>
            <p:spPr>
              <a:xfrm>
                <a:off x="933762" y="4654572"/>
                <a:ext cx="796054" cy="23352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Previene</a:t>
                </a:r>
              </a:p>
            </p:txBody>
          </p:sp>
          <p:sp>
            <p:nvSpPr>
              <p:cNvPr id="54" name="Rectángulo redondeado 53"/>
              <p:cNvSpPr/>
              <p:nvPr/>
            </p:nvSpPr>
            <p:spPr>
              <a:xfrm>
                <a:off x="933762" y="3919091"/>
                <a:ext cx="1693498" cy="2348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Desecha</a:t>
                </a:r>
              </a:p>
            </p:txBody>
          </p:sp>
          <p:sp>
            <p:nvSpPr>
              <p:cNvPr id="57" name="Rectángulo redondeado 56"/>
              <p:cNvSpPr/>
              <p:nvPr/>
            </p:nvSpPr>
            <p:spPr>
              <a:xfrm>
                <a:off x="1820385" y="4654572"/>
                <a:ext cx="796054" cy="23352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Desahogo</a:t>
                </a:r>
              </a:p>
            </p:txBody>
          </p:sp>
          <p:sp>
            <p:nvSpPr>
              <p:cNvPr id="59" name="Rectángulo redondeado 58"/>
              <p:cNvSpPr/>
              <p:nvPr/>
            </p:nvSpPr>
            <p:spPr>
              <a:xfrm>
                <a:off x="3001496" y="4242930"/>
                <a:ext cx="1298362" cy="612184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Notificación de admisión</a:t>
                </a:r>
              </a:p>
            </p:txBody>
          </p:sp>
          <p:sp>
            <p:nvSpPr>
              <p:cNvPr id="60" name="Rectángulo redondeado 59"/>
              <p:cNvSpPr/>
              <p:nvPr/>
            </p:nvSpPr>
            <p:spPr>
              <a:xfrm>
                <a:off x="4622129" y="4347607"/>
                <a:ext cx="1152128" cy="52069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Recepción de manifestaciones y alegatos</a:t>
                </a:r>
              </a:p>
            </p:txBody>
          </p:sp>
          <p:sp>
            <p:nvSpPr>
              <p:cNvPr id="64" name="Rectángulo redondeado 63">
                <a:hlinkClick r:id="rId6" action="ppaction://hlinkfile"/>
              </p:cNvPr>
              <p:cNvSpPr/>
              <p:nvPr/>
            </p:nvSpPr>
            <p:spPr>
              <a:xfrm>
                <a:off x="4622129" y="3692584"/>
                <a:ext cx="1152128" cy="52069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Preparación de Proyectos de resolución</a:t>
                </a:r>
              </a:p>
            </p:txBody>
          </p:sp>
        </p:grpSp>
        <p:grpSp>
          <p:nvGrpSpPr>
            <p:cNvPr id="68" name="Grupo 67"/>
            <p:cNvGrpSpPr/>
            <p:nvPr/>
          </p:nvGrpSpPr>
          <p:grpSpPr>
            <a:xfrm>
              <a:off x="2291698" y="1558896"/>
              <a:ext cx="2271581" cy="596200"/>
              <a:chOff x="1274736" y="1705264"/>
              <a:chExt cx="2271581" cy="649264"/>
            </a:xfrm>
          </p:grpSpPr>
          <p:sp>
            <p:nvSpPr>
              <p:cNvPr id="26" name="Rectángulo redondeado 25"/>
              <p:cNvSpPr/>
              <p:nvPr/>
            </p:nvSpPr>
            <p:spPr>
              <a:xfrm>
                <a:off x="1274736" y="1705264"/>
                <a:ext cx="2271581" cy="649264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1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Recepción de recursos de revisión</a:t>
                </a:r>
              </a:p>
            </p:txBody>
          </p:sp>
          <p:sp>
            <p:nvSpPr>
              <p:cNvPr id="66" name="Rectángulo redondeado 65">
                <a:hlinkClick r:id="rId6" action="ppaction://hlinkfile"/>
              </p:cNvPr>
              <p:cNvSpPr/>
              <p:nvPr/>
            </p:nvSpPr>
            <p:spPr>
              <a:xfrm>
                <a:off x="1380298" y="2004811"/>
                <a:ext cx="979883" cy="24446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Recepción</a:t>
                </a:r>
              </a:p>
            </p:txBody>
          </p:sp>
          <p:sp>
            <p:nvSpPr>
              <p:cNvPr id="67" name="Rectángulo redondeado 66">
                <a:hlinkClick r:id="rId6" action="ppaction://hlinkfile"/>
              </p:cNvPr>
              <p:cNvSpPr/>
              <p:nvPr/>
            </p:nvSpPr>
            <p:spPr>
              <a:xfrm>
                <a:off x="2442389" y="2004811"/>
                <a:ext cx="979883" cy="24446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Turnado</a:t>
                </a:r>
              </a:p>
            </p:txBody>
          </p:sp>
        </p:grpSp>
        <p:cxnSp>
          <p:nvCxnSpPr>
            <p:cNvPr id="71" name="Conector recto de flecha 70"/>
            <p:cNvCxnSpPr>
              <a:stCxn id="26" idx="2"/>
              <a:endCxn id="30" idx="0"/>
            </p:cNvCxnSpPr>
            <p:nvPr/>
          </p:nvCxnSpPr>
          <p:spPr>
            <a:xfrm>
              <a:off x="3427489" y="2155096"/>
              <a:ext cx="2612" cy="238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upo 97"/>
            <p:cNvGrpSpPr/>
            <p:nvPr/>
          </p:nvGrpSpPr>
          <p:grpSpPr>
            <a:xfrm>
              <a:off x="4804711" y="1537371"/>
              <a:ext cx="3773915" cy="1030965"/>
              <a:chOff x="4718771" y="1809868"/>
              <a:chExt cx="3773915" cy="1122725"/>
            </a:xfrm>
          </p:grpSpPr>
          <p:sp>
            <p:nvSpPr>
              <p:cNvPr id="85" name="Rectángulo redondeado 84">
                <a:hlinkClick r:id="rId4" action="ppaction://hlinksldjump"/>
              </p:cNvPr>
              <p:cNvSpPr/>
              <p:nvPr/>
            </p:nvSpPr>
            <p:spPr>
              <a:xfrm>
                <a:off x="4718771" y="1809868"/>
                <a:ext cx="3773915" cy="1122725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1"/>
              <a:lstStyle/>
              <a:p>
                <a:pPr algn="ctr"/>
                <a:r>
                  <a:rPr lang="es-MX" sz="1000" dirty="0"/>
                  <a:t>Revisión, gestión de firmado y notificación de la resolución</a:t>
                </a:r>
              </a:p>
              <a:p>
                <a:pPr algn="ctr"/>
                <a:endPara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97" name="Grupo 96"/>
              <p:cNvGrpSpPr/>
              <p:nvPr/>
            </p:nvGrpSpPr>
            <p:grpSpPr>
              <a:xfrm>
                <a:off x="4849668" y="2169009"/>
                <a:ext cx="3549730" cy="523328"/>
                <a:chOff x="4849668" y="2169009"/>
                <a:chExt cx="3549730" cy="523328"/>
              </a:xfrm>
            </p:grpSpPr>
            <p:sp>
              <p:nvSpPr>
                <p:cNvPr id="91" name="Rectángulo redondeado 90">
                  <a:hlinkClick r:id="rId6" action="ppaction://hlinkfile"/>
                </p:cNvPr>
                <p:cNvSpPr/>
                <p:nvPr/>
              </p:nvSpPr>
              <p:spPr>
                <a:xfrm>
                  <a:off x="4849668" y="2169009"/>
                  <a:ext cx="1152128" cy="520696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Registrar información del Pleno</a:t>
                  </a:r>
                </a:p>
              </p:txBody>
            </p:sp>
            <p:sp>
              <p:nvSpPr>
                <p:cNvPr id="93" name="Rectángulo redondeado 92">
                  <a:hlinkClick r:id="rId6" action="ppaction://hlinkfile"/>
                </p:cNvPr>
                <p:cNvSpPr/>
                <p:nvPr/>
              </p:nvSpPr>
              <p:spPr>
                <a:xfrm>
                  <a:off x="6048469" y="2169009"/>
                  <a:ext cx="1152128" cy="520696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Registro de la resolución firmada</a:t>
                  </a:r>
                </a:p>
              </p:txBody>
            </p:sp>
            <p:sp>
              <p:nvSpPr>
                <p:cNvPr id="94" name="Rectángulo redondeado 93">
                  <a:hlinkClick r:id="rId6" action="ppaction://hlinkfile"/>
                </p:cNvPr>
                <p:cNvSpPr/>
                <p:nvPr/>
              </p:nvSpPr>
              <p:spPr>
                <a:xfrm>
                  <a:off x="7247270" y="2171641"/>
                  <a:ext cx="1152128" cy="520696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Notificación de la resolución</a:t>
                  </a:r>
                </a:p>
              </p:txBody>
            </p:sp>
          </p:grpSp>
        </p:grpSp>
        <p:cxnSp>
          <p:nvCxnSpPr>
            <p:cNvPr id="105" name="Conector angular 104"/>
            <p:cNvCxnSpPr>
              <a:stCxn id="64" idx="0"/>
              <a:endCxn id="91" idx="2"/>
            </p:cNvCxnSpPr>
            <p:nvPr/>
          </p:nvCxnSpPr>
          <p:spPr>
            <a:xfrm rot="16200000" flipV="1">
              <a:off x="5594638" y="2262335"/>
              <a:ext cx="920913" cy="108684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ipse 47"/>
            <p:cNvSpPr/>
            <p:nvPr/>
          </p:nvSpPr>
          <p:spPr>
            <a:xfrm>
              <a:off x="550277" y="1774758"/>
              <a:ext cx="1234916" cy="628257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/>
                <a:t>Asuntos Jurídicos</a:t>
              </a:r>
            </a:p>
          </p:txBody>
        </p:sp>
        <p:pic>
          <p:nvPicPr>
            <p:cNvPr id="49" name="Imagen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79" y="1892348"/>
              <a:ext cx="832349" cy="525495"/>
            </a:xfrm>
            <a:prstGeom prst="rect">
              <a:avLst/>
            </a:prstGeom>
          </p:spPr>
        </p:pic>
        <p:sp>
          <p:nvSpPr>
            <p:cNvPr id="143" name="Rectángulo redondeado 25"/>
            <p:cNvSpPr/>
            <p:nvPr/>
          </p:nvSpPr>
          <p:spPr>
            <a:xfrm>
              <a:off x="1552888" y="5793571"/>
              <a:ext cx="2026860" cy="7952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Prevención</a:t>
              </a:r>
            </a:p>
          </p:txBody>
        </p:sp>
        <p:cxnSp>
          <p:nvCxnSpPr>
            <p:cNvPr id="109" name="Conector recto de flecha 108"/>
            <p:cNvCxnSpPr>
              <a:stCxn id="106" idx="0"/>
              <a:endCxn id="57" idx="2"/>
            </p:cNvCxnSpPr>
            <p:nvPr/>
          </p:nvCxnSpPr>
          <p:spPr>
            <a:xfrm rot="5400000" flipH="1" flipV="1">
              <a:off x="2225611" y="5235132"/>
              <a:ext cx="1745188" cy="295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ángulo redondeado 98"/>
            <p:cNvSpPr/>
            <p:nvPr/>
          </p:nvSpPr>
          <p:spPr>
            <a:xfrm>
              <a:off x="2669964" y="6109201"/>
              <a:ext cx="853532" cy="36815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Responde prevención</a:t>
              </a:r>
            </a:p>
          </p:txBody>
        </p:sp>
        <p:sp>
          <p:nvSpPr>
            <p:cNvPr id="104" name="Rectángulo redondeado 98"/>
            <p:cNvSpPr/>
            <p:nvPr/>
          </p:nvSpPr>
          <p:spPr>
            <a:xfrm>
              <a:off x="1628208" y="6082013"/>
              <a:ext cx="853532" cy="38141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prevención</a:t>
              </a:r>
            </a:p>
          </p:txBody>
        </p:sp>
        <p:cxnSp>
          <p:nvCxnSpPr>
            <p:cNvPr id="75" name="Conector recto de flecha 74"/>
            <p:cNvCxnSpPr>
              <a:stCxn id="53" idx="2"/>
              <a:endCxn id="104" idx="0"/>
            </p:cNvCxnSpPr>
            <p:nvPr/>
          </p:nvCxnSpPr>
          <p:spPr>
            <a:xfrm rot="5400000">
              <a:off x="1197795" y="5221193"/>
              <a:ext cx="1718000" cy="364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Rectángulo redondeado 25"/>
            <p:cNvSpPr/>
            <p:nvPr/>
          </p:nvSpPr>
          <p:spPr>
            <a:xfrm>
              <a:off x="4024632" y="5809483"/>
              <a:ext cx="2271581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Admisión</a:t>
              </a:r>
            </a:p>
          </p:txBody>
        </p:sp>
        <p:sp>
          <p:nvSpPr>
            <p:cNvPr id="107" name="Rectángulo redondeado 98"/>
            <p:cNvSpPr/>
            <p:nvPr/>
          </p:nvSpPr>
          <p:spPr>
            <a:xfrm>
              <a:off x="5271058" y="6079177"/>
              <a:ext cx="853532" cy="42820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Entrega alegatos</a:t>
              </a:r>
            </a:p>
          </p:txBody>
        </p:sp>
        <p:cxnSp>
          <p:nvCxnSpPr>
            <p:cNvPr id="72" name="Conector recto de flecha 71"/>
            <p:cNvCxnSpPr>
              <a:stCxn id="107" idx="3"/>
              <a:endCxn id="60" idx="2"/>
            </p:cNvCxnSpPr>
            <p:nvPr/>
          </p:nvCxnSpPr>
          <p:spPr>
            <a:xfrm flipV="1">
              <a:off x="6124590" y="4345841"/>
              <a:ext cx="473925" cy="194743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ángulo redondeado 98"/>
            <p:cNvSpPr/>
            <p:nvPr/>
          </p:nvSpPr>
          <p:spPr>
            <a:xfrm>
              <a:off x="4217362" y="6084442"/>
              <a:ext cx="853532" cy="44090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Acuerdo de admisión </a:t>
              </a:r>
            </a:p>
          </p:txBody>
        </p:sp>
        <p:sp>
          <p:nvSpPr>
            <p:cNvPr id="165" name="Rectángulo redondeado 25"/>
            <p:cNvSpPr/>
            <p:nvPr/>
          </p:nvSpPr>
          <p:spPr>
            <a:xfrm>
              <a:off x="3936823" y="4772270"/>
              <a:ext cx="2559107" cy="792336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Admisión</a:t>
              </a:r>
            </a:p>
          </p:txBody>
        </p:sp>
        <p:sp>
          <p:nvSpPr>
            <p:cNvPr id="80" name="Rectángulo redondeado 79"/>
            <p:cNvSpPr/>
            <p:nvPr/>
          </p:nvSpPr>
          <p:spPr>
            <a:xfrm>
              <a:off x="4953912" y="5054133"/>
              <a:ext cx="1495992" cy="46160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Envío de manifestaciones y alegatos</a:t>
              </a:r>
            </a:p>
          </p:txBody>
        </p:sp>
        <p:sp>
          <p:nvSpPr>
            <p:cNvPr id="177" name="Rectángulo redondeado 25"/>
            <p:cNvSpPr/>
            <p:nvPr/>
          </p:nvSpPr>
          <p:spPr>
            <a:xfrm>
              <a:off x="6710473" y="5827856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Resolución</a:t>
              </a:r>
            </a:p>
          </p:txBody>
        </p:sp>
        <p:sp>
          <p:nvSpPr>
            <p:cNvPr id="79" name="Rectángulo redondeado 98"/>
            <p:cNvSpPr/>
            <p:nvPr/>
          </p:nvSpPr>
          <p:spPr>
            <a:xfrm>
              <a:off x="6834658" y="6130816"/>
              <a:ext cx="1728610" cy="40020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notificación de la resolución</a:t>
              </a:r>
            </a:p>
          </p:txBody>
        </p:sp>
        <p:sp>
          <p:nvSpPr>
            <p:cNvPr id="188" name="Rectángulo redondeado 98"/>
            <p:cNvSpPr/>
            <p:nvPr/>
          </p:nvSpPr>
          <p:spPr>
            <a:xfrm>
              <a:off x="4023277" y="5044690"/>
              <a:ext cx="853532" cy="44090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Acuerdo de admisión </a:t>
              </a:r>
            </a:p>
          </p:txBody>
        </p:sp>
        <p:cxnSp>
          <p:nvCxnSpPr>
            <p:cNvPr id="197" name="Conector recto de flecha 196"/>
            <p:cNvCxnSpPr>
              <a:stCxn id="59" idx="2"/>
              <a:endCxn id="188" idx="0"/>
            </p:cNvCxnSpPr>
            <p:nvPr/>
          </p:nvCxnSpPr>
          <p:spPr>
            <a:xfrm rot="5400000">
              <a:off x="4260260" y="4523515"/>
              <a:ext cx="710960" cy="33139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ector recto de flecha 199"/>
            <p:cNvCxnSpPr>
              <a:stCxn id="59" idx="1"/>
              <a:endCxn id="153" idx="1"/>
            </p:cNvCxnSpPr>
            <p:nvPr/>
          </p:nvCxnSpPr>
          <p:spPr>
            <a:xfrm rot="10800000" flipH="1" flipV="1">
              <a:off x="4019170" y="4052655"/>
              <a:ext cx="5461" cy="2146478"/>
            </a:xfrm>
            <a:prstGeom prst="bentConnector3">
              <a:avLst>
                <a:gd name="adj1" fmla="val -418604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Elipse 51"/>
            <p:cNvSpPr/>
            <p:nvPr/>
          </p:nvSpPr>
          <p:spPr>
            <a:xfrm>
              <a:off x="114979" y="5661248"/>
              <a:ext cx="1268140" cy="44424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b="1" dirty="0"/>
                <a:t>Recurrente</a:t>
              </a:r>
            </a:p>
          </p:txBody>
        </p:sp>
        <p:pic>
          <p:nvPicPr>
            <p:cNvPr id="55" name="Imagen 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412" y="5500749"/>
              <a:ext cx="576741" cy="544355"/>
            </a:xfrm>
            <a:prstGeom prst="rect">
              <a:avLst/>
            </a:prstGeom>
          </p:spPr>
        </p:pic>
        <p:cxnSp>
          <p:nvCxnSpPr>
            <p:cNvPr id="83" name="Conector recto de flecha 82"/>
            <p:cNvCxnSpPr>
              <a:stCxn id="80" idx="0"/>
              <a:endCxn id="60" idx="1"/>
            </p:cNvCxnSpPr>
            <p:nvPr/>
          </p:nvCxnSpPr>
          <p:spPr>
            <a:xfrm rot="5400000" flipH="1" flipV="1">
              <a:off x="5338325" y="4470354"/>
              <a:ext cx="947362" cy="22019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de flecha 81"/>
            <p:cNvCxnSpPr>
              <a:stCxn id="94" idx="2"/>
              <a:endCxn id="79" idx="3"/>
            </p:cNvCxnSpPr>
            <p:nvPr/>
          </p:nvCxnSpPr>
          <p:spPr>
            <a:xfrm rot="16200000" flipH="1">
              <a:off x="6244670" y="4012321"/>
              <a:ext cx="3983202" cy="653993"/>
            </a:xfrm>
            <a:prstGeom prst="bentConnector4">
              <a:avLst>
                <a:gd name="adj1" fmla="val 47488"/>
                <a:gd name="adj2" fmla="val 13437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de flecha 100"/>
            <p:cNvCxnSpPr>
              <a:stCxn id="94" idx="2"/>
              <a:endCxn id="230" idx="0"/>
            </p:cNvCxnSpPr>
            <p:nvPr/>
          </p:nvCxnSpPr>
          <p:spPr>
            <a:xfrm rot="5400000">
              <a:off x="6588770" y="3455503"/>
              <a:ext cx="2428290" cy="212719"/>
            </a:xfrm>
            <a:prstGeom prst="bentConnector3">
              <a:avLst>
                <a:gd name="adj1" fmla="val 7802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0" name="Rectángulo redondeado 25"/>
          <p:cNvSpPr/>
          <p:nvPr/>
        </p:nvSpPr>
        <p:spPr>
          <a:xfrm>
            <a:off x="6734365" y="4650463"/>
            <a:ext cx="2005311" cy="7793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Resolución</a:t>
            </a:r>
          </a:p>
        </p:txBody>
      </p:sp>
      <p:sp>
        <p:nvSpPr>
          <p:cNvPr id="217" name="Rectángulo redondeado 98"/>
          <p:cNvSpPr/>
          <p:nvPr/>
        </p:nvSpPr>
        <p:spPr>
          <a:xfrm>
            <a:off x="6838919" y="4957603"/>
            <a:ext cx="1728610" cy="4002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Recibe notificación de la resolución</a:t>
            </a:r>
          </a:p>
        </p:txBody>
      </p:sp>
    </p:spTree>
    <p:extLst>
      <p:ext uri="{BB962C8B-B14F-4D97-AF65-F5344CB8AC3E}">
        <p14:creationId xmlns:p14="http://schemas.microsoft.com/office/powerpoint/2010/main" val="723465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470" y="88439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6">
                    <a:lumMod val="75000"/>
                  </a:schemeClr>
                </a:solidFill>
              </a:rPr>
              <a:t>Proceso de cumplimiento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79" cy="778098"/>
          </a:xfrm>
        </p:spPr>
        <p:txBody>
          <a:bodyPr>
            <a:noAutofit/>
          </a:bodyPr>
          <a:lstStyle/>
          <a:p>
            <a:r>
              <a:rPr lang="es-MX" sz="2000" b="1" dirty="0"/>
              <a:t>Sistema de Comunicación entre Organismos Garantes y Sujetos Obligados</a:t>
            </a:r>
          </a:p>
        </p:txBody>
      </p:sp>
      <p:sp>
        <p:nvSpPr>
          <p:cNvPr id="120" name="Rectángulo 119"/>
          <p:cNvSpPr/>
          <p:nvPr/>
        </p:nvSpPr>
        <p:spPr>
          <a:xfrm>
            <a:off x="442815" y="5430540"/>
            <a:ext cx="8350246" cy="1233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466515" y="1311679"/>
            <a:ext cx="8350246" cy="1237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Rectángulo 24"/>
          <p:cNvSpPr/>
          <p:nvPr/>
        </p:nvSpPr>
        <p:spPr>
          <a:xfrm>
            <a:off x="461802" y="2582708"/>
            <a:ext cx="8350246" cy="14188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36" name="Grupo 35"/>
          <p:cNvGrpSpPr/>
          <p:nvPr/>
        </p:nvGrpSpPr>
        <p:grpSpPr>
          <a:xfrm>
            <a:off x="2019166" y="1394989"/>
            <a:ext cx="1800200" cy="1030965"/>
            <a:chOff x="1835696" y="1358923"/>
            <a:chExt cx="1800200" cy="1030965"/>
          </a:xfrm>
        </p:grpSpPr>
        <p:sp>
          <p:nvSpPr>
            <p:cNvPr id="85" name="Rectángulo redondeado 84">
              <a:hlinkClick r:id="rId3" action="ppaction://hlinksldjump"/>
            </p:cNvPr>
            <p:cNvSpPr/>
            <p:nvPr/>
          </p:nvSpPr>
          <p:spPr>
            <a:xfrm>
              <a:off x="1835696" y="1358923"/>
              <a:ext cx="1800200" cy="10309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/>
                <a:t>Notificación de la resolución con instrucción</a:t>
              </a:r>
            </a:p>
            <a:p>
              <a:pPr algn="ctr"/>
              <a:endPara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4" name="Rectángulo redondeado 93"/>
            <p:cNvSpPr/>
            <p:nvPr/>
          </p:nvSpPr>
          <p:spPr>
            <a:xfrm>
              <a:off x="1944869" y="1814159"/>
              <a:ext cx="1619019" cy="47814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Notificación de la resolución</a:t>
              </a:r>
            </a:p>
          </p:txBody>
        </p:sp>
      </p:grpSp>
      <p:sp>
        <p:nvSpPr>
          <p:cNvPr id="48" name="Elipse 47"/>
          <p:cNvSpPr/>
          <p:nvPr/>
        </p:nvSpPr>
        <p:spPr>
          <a:xfrm>
            <a:off x="463308" y="1649214"/>
            <a:ext cx="1234916" cy="62825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/>
              <a:t>Asuntos Jurídicos</a:t>
            </a:r>
          </a:p>
        </p:txBody>
      </p:sp>
      <p:pic>
        <p:nvPicPr>
          <p:cNvPr id="49" name="Imagen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0" y="1766804"/>
            <a:ext cx="832349" cy="525495"/>
          </a:xfrm>
          <a:prstGeom prst="rect">
            <a:avLst/>
          </a:prstGeom>
        </p:spPr>
      </p:pic>
      <p:cxnSp>
        <p:nvCxnSpPr>
          <p:cNvPr id="82" name="Conector recto de flecha 81"/>
          <p:cNvCxnSpPr>
            <a:stCxn id="94" idx="2"/>
            <a:endCxn id="84" idx="0"/>
          </p:cNvCxnSpPr>
          <p:nvPr/>
        </p:nvCxnSpPr>
        <p:spPr>
          <a:xfrm rot="5400000">
            <a:off x="2711567" y="2554645"/>
            <a:ext cx="452563" cy="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/>
          <p:cNvSpPr/>
          <p:nvPr/>
        </p:nvSpPr>
        <p:spPr>
          <a:xfrm>
            <a:off x="25683" y="5821097"/>
            <a:ext cx="1268140" cy="4442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Recurrente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80" y="5728584"/>
            <a:ext cx="455903" cy="469028"/>
          </a:xfrm>
          <a:prstGeom prst="rect">
            <a:avLst/>
          </a:prstGeom>
        </p:spPr>
      </p:pic>
      <p:grpSp>
        <p:nvGrpSpPr>
          <p:cNvPr id="35" name="Grupo 34"/>
          <p:cNvGrpSpPr/>
          <p:nvPr/>
        </p:nvGrpSpPr>
        <p:grpSpPr>
          <a:xfrm>
            <a:off x="1951766" y="2780928"/>
            <a:ext cx="1972162" cy="779300"/>
            <a:chOff x="1768296" y="2973674"/>
            <a:chExt cx="1972162" cy="779300"/>
          </a:xfrm>
        </p:grpSpPr>
        <p:sp>
          <p:nvSpPr>
            <p:cNvPr id="84" name="Rectángulo redondeado 25"/>
            <p:cNvSpPr/>
            <p:nvPr/>
          </p:nvSpPr>
          <p:spPr>
            <a:xfrm>
              <a:off x="1768296" y="2973674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Notificación</a:t>
              </a:r>
            </a:p>
          </p:txBody>
        </p:sp>
        <p:sp>
          <p:nvSpPr>
            <p:cNvPr id="86" name="Rectángulo redondeado 98"/>
            <p:cNvSpPr/>
            <p:nvPr/>
          </p:nvSpPr>
          <p:spPr>
            <a:xfrm>
              <a:off x="1892480" y="3276634"/>
              <a:ext cx="1728610" cy="40020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notificación de la resolución</a:t>
              </a:r>
            </a:p>
          </p:txBody>
        </p:sp>
      </p:grpSp>
      <p:grpSp>
        <p:nvGrpSpPr>
          <p:cNvPr id="92" name="Grupo 91"/>
          <p:cNvGrpSpPr/>
          <p:nvPr/>
        </p:nvGrpSpPr>
        <p:grpSpPr>
          <a:xfrm>
            <a:off x="4254297" y="2780928"/>
            <a:ext cx="1972162" cy="1021838"/>
            <a:chOff x="1882641" y="2957793"/>
            <a:chExt cx="1972162" cy="779300"/>
          </a:xfrm>
        </p:grpSpPr>
        <p:sp>
          <p:nvSpPr>
            <p:cNvPr id="95" name="Rectángulo redondeado 25"/>
            <p:cNvSpPr/>
            <p:nvPr/>
          </p:nvSpPr>
          <p:spPr>
            <a:xfrm>
              <a:off x="1882641" y="2957793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Entrega información</a:t>
              </a:r>
            </a:p>
          </p:txBody>
        </p:sp>
        <p:sp>
          <p:nvSpPr>
            <p:cNvPr id="96" name="Rectángulo redondeado 98"/>
            <p:cNvSpPr/>
            <p:nvPr/>
          </p:nvSpPr>
          <p:spPr>
            <a:xfrm>
              <a:off x="2004414" y="3231170"/>
              <a:ext cx="1728610" cy="45533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Entrega información relacionad con el cumplimiento</a:t>
              </a:r>
            </a:p>
          </p:txBody>
        </p:sp>
      </p:grpSp>
      <p:sp>
        <p:nvSpPr>
          <p:cNvPr id="103" name="Rectángulo redondeado 98"/>
          <p:cNvSpPr/>
          <p:nvPr/>
        </p:nvSpPr>
        <p:spPr>
          <a:xfrm>
            <a:off x="6689932" y="1853569"/>
            <a:ext cx="1728610" cy="4002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Recibe notificación de la resolución</a:t>
            </a:r>
          </a:p>
        </p:txBody>
      </p:sp>
      <p:sp>
        <p:nvSpPr>
          <p:cNvPr id="108" name="Rectángulo 107"/>
          <p:cNvSpPr/>
          <p:nvPr/>
        </p:nvSpPr>
        <p:spPr>
          <a:xfrm>
            <a:off x="442792" y="4011671"/>
            <a:ext cx="8350246" cy="14188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37" name="Grupo 36"/>
          <p:cNvGrpSpPr/>
          <p:nvPr/>
        </p:nvGrpSpPr>
        <p:grpSpPr>
          <a:xfrm>
            <a:off x="1951766" y="4221088"/>
            <a:ext cx="1972162" cy="779300"/>
            <a:chOff x="1833640" y="4610895"/>
            <a:chExt cx="1972162" cy="779300"/>
          </a:xfrm>
        </p:grpSpPr>
        <p:sp>
          <p:nvSpPr>
            <p:cNvPr id="177" name="Rectángulo redondeado 25"/>
            <p:cNvSpPr/>
            <p:nvPr/>
          </p:nvSpPr>
          <p:spPr>
            <a:xfrm>
              <a:off x="1833640" y="4610895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Notificación</a:t>
              </a:r>
            </a:p>
          </p:txBody>
        </p:sp>
        <p:sp>
          <p:nvSpPr>
            <p:cNvPr id="79" name="Rectángulo redondeado 98"/>
            <p:cNvSpPr/>
            <p:nvPr/>
          </p:nvSpPr>
          <p:spPr>
            <a:xfrm>
              <a:off x="1957824" y="4913855"/>
              <a:ext cx="1728610" cy="40020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notificación de la resolución</a:t>
              </a:r>
            </a:p>
          </p:txBody>
        </p:sp>
      </p:grpSp>
      <p:sp>
        <p:nvSpPr>
          <p:cNvPr id="165" name="Rectángulo redondeado 25"/>
          <p:cNvSpPr/>
          <p:nvPr/>
        </p:nvSpPr>
        <p:spPr>
          <a:xfrm>
            <a:off x="4075826" y="5602934"/>
            <a:ext cx="2559107" cy="9801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Recibe información y se envía manifestaciones</a:t>
            </a:r>
          </a:p>
        </p:txBody>
      </p:sp>
      <p:cxnSp>
        <p:nvCxnSpPr>
          <p:cNvPr id="101" name="Conector recto de flecha 100"/>
          <p:cNvCxnSpPr>
            <a:stCxn id="85" idx="1"/>
            <a:endCxn id="115" idx="1"/>
          </p:cNvCxnSpPr>
          <p:nvPr/>
        </p:nvCxnSpPr>
        <p:spPr>
          <a:xfrm rot="10800000" flipV="1">
            <a:off x="1933186" y="1910471"/>
            <a:ext cx="85981" cy="4176005"/>
          </a:xfrm>
          <a:prstGeom prst="bentConnector3">
            <a:avLst>
              <a:gd name="adj1" fmla="val 3040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lipse 111"/>
          <p:cNvSpPr/>
          <p:nvPr/>
        </p:nvSpPr>
        <p:spPr>
          <a:xfrm>
            <a:off x="25683" y="4422956"/>
            <a:ext cx="1439299" cy="56890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Seguimiento a cumplimiento</a:t>
            </a:r>
          </a:p>
        </p:txBody>
      </p:sp>
      <p:pic>
        <p:nvPicPr>
          <p:cNvPr id="113" name="Imagen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90" y="4298915"/>
            <a:ext cx="544160" cy="532097"/>
          </a:xfrm>
          <a:prstGeom prst="rect">
            <a:avLst/>
          </a:prstGeom>
        </p:spPr>
      </p:pic>
      <p:grpSp>
        <p:nvGrpSpPr>
          <p:cNvPr id="114" name="Grupo 113"/>
          <p:cNvGrpSpPr/>
          <p:nvPr/>
        </p:nvGrpSpPr>
        <p:grpSpPr>
          <a:xfrm>
            <a:off x="1933185" y="5696827"/>
            <a:ext cx="1972162" cy="779300"/>
            <a:chOff x="1833640" y="4610895"/>
            <a:chExt cx="1972162" cy="779300"/>
          </a:xfrm>
        </p:grpSpPr>
        <p:sp>
          <p:nvSpPr>
            <p:cNvPr id="115" name="Rectángulo redondeado 25"/>
            <p:cNvSpPr/>
            <p:nvPr/>
          </p:nvSpPr>
          <p:spPr>
            <a:xfrm>
              <a:off x="1833640" y="4610895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Notificación</a:t>
              </a:r>
            </a:p>
          </p:txBody>
        </p:sp>
        <p:sp>
          <p:nvSpPr>
            <p:cNvPr id="116" name="Rectángulo redondeado 98"/>
            <p:cNvSpPr/>
            <p:nvPr/>
          </p:nvSpPr>
          <p:spPr>
            <a:xfrm>
              <a:off x="1957824" y="4913855"/>
              <a:ext cx="1728610" cy="40020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notificación de la resolución</a:t>
              </a:r>
            </a:p>
          </p:txBody>
        </p:sp>
      </p:grpSp>
      <p:cxnSp>
        <p:nvCxnSpPr>
          <p:cNvPr id="124" name="Conector recto de flecha 81"/>
          <p:cNvCxnSpPr>
            <a:stCxn id="85" idx="1"/>
            <a:endCxn id="177" idx="1"/>
          </p:cNvCxnSpPr>
          <p:nvPr/>
        </p:nvCxnSpPr>
        <p:spPr>
          <a:xfrm rot="10800000" flipV="1">
            <a:off x="1951766" y="1910472"/>
            <a:ext cx="67400" cy="2700266"/>
          </a:xfrm>
          <a:prstGeom prst="bentConnector3">
            <a:avLst>
              <a:gd name="adj1" fmla="val 391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/>
          <p:cNvGrpSpPr/>
          <p:nvPr/>
        </p:nvGrpSpPr>
        <p:grpSpPr>
          <a:xfrm>
            <a:off x="131433" y="3073190"/>
            <a:ext cx="1333412" cy="511243"/>
            <a:chOff x="6777601" y="4525216"/>
            <a:chExt cx="1970863" cy="871861"/>
          </a:xfrm>
        </p:grpSpPr>
        <p:sp>
          <p:nvSpPr>
            <p:cNvPr id="13" name="Elipse 12"/>
            <p:cNvSpPr/>
            <p:nvPr/>
          </p:nvSpPr>
          <p:spPr>
            <a:xfrm>
              <a:off x="6777601" y="4525216"/>
              <a:ext cx="1541291" cy="69568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b="1" dirty="0"/>
                <a:t>Sujeto</a:t>
              </a:r>
            </a:p>
            <a:p>
              <a:pPr algn="ctr"/>
              <a:r>
                <a:rPr lang="es-MX" sz="1000" b="1" dirty="0"/>
                <a:t>Obligado</a:t>
              </a:r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6006" y="4544619"/>
              <a:ext cx="852458" cy="852458"/>
            </a:xfrm>
            <a:prstGeom prst="rect">
              <a:avLst/>
            </a:prstGeom>
          </p:spPr>
        </p:pic>
      </p:grpSp>
      <p:sp>
        <p:nvSpPr>
          <p:cNvPr id="129" name="Rectángulo redondeado 98"/>
          <p:cNvSpPr/>
          <p:nvPr/>
        </p:nvSpPr>
        <p:spPr>
          <a:xfrm>
            <a:off x="5218111" y="6059015"/>
            <a:ext cx="1349747" cy="4461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Envía manifestación de la información</a:t>
            </a:r>
          </a:p>
        </p:txBody>
      </p:sp>
      <p:sp>
        <p:nvSpPr>
          <p:cNvPr id="130" name="Rectángulo redondeado 98"/>
          <p:cNvSpPr/>
          <p:nvPr/>
        </p:nvSpPr>
        <p:spPr>
          <a:xfrm>
            <a:off x="4254297" y="6064281"/>
            <a:ext cx="924879" cy="4409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Recibe información</a:t>
            </a:r>
          </a:p>
        </p:txBody>
      </p:sp>
      <p:grpSp>
        <p:nvGrpSpPr>
          <p:cNvPr id="133" name="Grupo 132"/>
          <p:cNvGrpSpPr/>
          <p:nvPr/>
        </p:nvGrpSpPr>
        <p:grpSpPr>
          <a:xfrm>
            <a:off x="6567857" y="2782972"/>
            <a:ext cx="1972162" cy="1021838"/>
            <a:chOff x="1882641" y="2957793"/>
            <a:chExt cx="1972162" cy="779300"/>
          </a:xfrm>
        </p:grpSpPr>
        <p:sp>
          <p:nvSpPr>
            <p:cNvPr id="134" name="Rectángulo redondeado 25"/>
            <p:cNvSpPr/>
            <p:nvPr/>
          </p:nvSpPr>
          <p:spPr>
            <a:xfrm>
              <a:off x="1882641" y="2957793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Notificación de acuerdo</a:t>
              </a:r>
            </a:p>
          </p:txBody>
        </p:sp>
        <p:sp>
          <p:nvSpPr>
            <p:cNvPr id="135" name="Rectángulo redondeado 98"/>
            <p:cNvSpPr/>
            <p:nvPr/>
          </p:nvSpPr>
          <p:spPr>
            <a:xfrm>
              <a:off x="2004414" y="3231170"/>
              <a:ext cx="1728610" cy="45533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notificación de cumplimiento o in</a:t>
              </a:r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cumplimiento</a:t>
              </a:r>
              <a:endPara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36" name="Grupo 135"/>
          <p:cNvGrpSpPr/>
          <p:nvPr/>
        </p:nvGrpSpPr>
        <p:grpSpPr>
          <a:xfrm>
            <a:off x="6772479" y="5575557"/>
            <a:ext cx="1972162" cy="1021838"/>
            <a:chOff x="1882641" y="2957793"/>
            <a:chExt cx="1972162" cy="779300"/>
          </a:xfrm>
        </p:grpSpPr>
        <p:sp>
          <p:nvSpPr>
            <p:cNvPr id="137" name="Rectángulo redondeado 25"/>
            <p:cNvSpPr/>
            <p:nvPr/>
          </p:nvSpPr>
          <p:spPr>
            <a:xfrm>
              <a:off x="1882641" y="2957793"/>
              <a:ext cx="1972162" cy="7793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Notificación de acuerdo</a:t>
              </a:r>
            </a:p>
          </p:txBody>
        </p:sp>
        <p:sp>
          <p:nvSpPr>
            <p:cNvPr id="138" name="Rectángulo redondeado 98"/>
            <p:cNvSpPr/>
            <p:nvPr/>
          </p:nvSpPr>
          <p:spPr>
            <a:xfrm>
              <a:off x="2004414" y="3231170"/>
              <a:ext cx="1728610" cy="45533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Recibe notificación de cumplimiento o in</a:t>
              </a:r>
              <a:r>
                <a:rPr lang="es-MX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cumplimiento</a:t>
              </a:r>
              <a:endPara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139" name="Conector recto de flecha 81"/>
          <p:cNvCxnSpPr>
            <a:stCxn id="142" idx="1"/>
            <a:endCxn id="130" idx="1"/>
          </p:cNvCxnSpPr>
          <p:nvPr/>
        </p:nvCxnSpPr>
        <p:spPr>
          <a:xfrm rot="10800000" flipV="1">
            <a:off x="4254297" y="4358106"/>
            <a:ext cx="74974" cy="1926625"/>
          </a:xfrm>
          <a:prstGeom prst="bentConnector3">
            <a:avLst>
              <a:gd name="adj1" fmla="val 4049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ángulo redondeado 25"/>
          <p:cNvSpPr/>
          <p:nvPr/>
        </p:nvSpPr>
        <p:spPr>
          <a:xfrm>
            <a:off x="4329271" y="4115109"/>
            <a:ext cx="1531435" cy="4859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Pone a disposición del recurrente información</a:t>
            </a:r>
          </a:p>
        </p:txBody>
      </p:sp>
      <p:cxnSp>
        <p:nvCxnSpPr>
          <p:cNvPr id="150" name="Conector recto de flecha 81"/>
          <p:cNvCxnSpPr>
            <a:stCxn id="166" idx="0"/>
            <a:endCxn id="134" idx="2"/>
          </p:cNvCxnSpPr>
          <p:nvPr/>
        </p:nvCxnSpPr>
        <p:spPr>
          <a:xfrm rot="5400000" flipH="1" flipV="1">
            <a:off x="7260656" y="4098090"/>
            <a:ext cx="586561" cy="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de flecha 81"/>
          <p:cNvCxnSpPr>
            <a:stCxn id="166" idx="2"/>
            <a:endCxn id="137" idx="0"/>
          </p:cNvCxnSpPr>
          <p:nvPr/>
        </p:nvCxnSpPr>
        <p:spPr>
          <a:xfrm rot="16200000" flipH="1">
            <a:off x="7345873" y="5162869"/>
            <a:ext cx="620749" cy="2046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ángulo redondeado 25"/>
          <p:cNvSpPr/>
          <p:nvPr/>
        </p:nvSpPr>
        <p:spPr>
          <a:xfrm>
            <a:off x="4322101" y="4816035"/>
            <a:ext cx="1531435" cy="2579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Evalúa información</a:t>
            </a:r>
          </a:p>
        </p:txBody>
      </p:sp>
      <p:cxnSp>
        <p:nvCxnSpPr>
          <p:cNvPr id="158" name="Conector recto de flecha 81"/>
          <p:cNvCxnSpPr>
            <a:stCxn id="142" idx="2"/>
            <a:endCxn id="156" idx="0"/>
          </p:cNvCxnSpPr>
          <p:nvPr/>
        </p:nvCxnSpPr>
        <p:spPr>
          <a:xfrm rot="5400000">
            <a:off x="4983939" y="4704985"/>
            <a:ext cx="214930" cy="71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de flecha 81"/>
          <p:cNvCxnSpPr>
            <a:stCxn id="156" idx="3"/>
            <a:endCxn id="166" idx="1"/>
          </p:cNvCxnSpPr>
          <p:nvPr/>
        </p:nvCxnSpPr>
        <p:spPr>
          <a:xfrm flipV="1">
            <a:off x="5853536" y="4673090"/>
            <a:ext cx="934681" cy="2719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ángulo redondeado 25"/>
          <p:cNvSpPr/>
          <p:nvPr/>
        </p:nvSpPr>
        <p:spPr>
          <a:xfrm>
            <a:off x="6788217" y="4391371"/>
            <a:ext cx="1531435" cy="5634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Emite acuerdo de cumplimiento o incumplimiento</a:t>
            </a:r>
          </a:p>
        </p:txBody>
      </p:sp>
    </p:spTree>
    <p:extLst>
      <p:ext uri="{BB962C8B-B14F-4D97-AF65-F5344CB8AC3E}">
        <p14:creationId xmlns:p14="http://schemas.microsoft.com/office/powerpoint/2010/main" val="1313037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996952"/>
            <a:ext cx="78488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¡Muchas gracias!</a:t>
            </a:r>
          </a:p>
          <a:p>
            <a:pPr algn="ctr"/>
            <a:endParaRPr lang="es-MX" sz="3200" b="1" dirty="0"/>
          </a:p>
          <a:p>
            <a:pPr algn="ctr"/>
            <a:endParaRPr lang="es-MX" sz="3200" b="1" dirty="0"/>
          </a:p>
          <a:p>
            <a:pPr algn="ctr"/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93160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23528" y="256490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5400" b="1" dirty="0"/>
              <a:t>Objetivo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971600" y="364502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01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87" y="198884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chemeClr val="accent6">
                    <a:lumMod val="75000"/>
                  </a:schemeClr>
                </a:solidFill>
              </a:rPr>
              <a:t>Objetivo</a:t>
            </a:r>
          </a:p>
          <a:p>
            <a:endParaRPr lang="es-MX" sz="2800" b="1" dirty="0"/>
          </a:p>
          <a:p>
            <a:pPr algn="just"/>
            <a:r>
              <a:rPr lang="es-MX" sz="2800" dirty="0"/>
              <a:t>Realizar la gestión de los recursos de revisión en forma electrónica.</a:t>
            </a:r>
          </a:p>
          <a:p>
            <a:pPr algn="just"/>
            <a:endParaRPr lang="es-MX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403649" y="188640"/>
            <a:ext cx="774035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Plataforma Nacional de Transparencia</a:t>
            </a:r>
          </a:p>
        </p:txBody>
      </p:sp>
    </p:spTree>
    <p:extLst>
      <p:ext uri="{BB962C8B-B14F-4D97-AF65-F5344CB8AC3E}">
        <p14:creationId xmlns:p14="http://schemas.microsoft.com/office/powerpoint/2010/main" val="11815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19672" y="96838"/>
            <a:ext cx="5832648" cy="778098"/>
          </a:xfrm>
        </p:spPr>
        <p:txBody>
          <a:bodyPr>
            <a:noAutofit/>
          </a:bodyPr>
          <a:lstStyle/>
          <a:p>
            <a:r>
              <a:rPr lang="es-MX" sz="2400" b="1" dirty="0"/>
              <a:t>Requerimientos de infraestructura para operar la Plataforma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828731" y="1203498"/>
            <a:ext cx="74888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Equipo de cómputo con sistema operativo Windows, Linux o MacOS.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Navegador de Internet (Google Chrome, Firefox, </a:t>
            </a:r>
            <a:r>
              <a:rPr lang="es-MX" sz="2000" dirty="0"/>
              <a:t>Internet Explorer o </a:t>
            </a:r>
            <a:r>
              <a:rPr lang="es-MX" sz="2000" dirty="0" err="1"/>
              <a:t>Edge</a:t>
            </a:r>
            <a:r>
              <a:rPr lang="es-MX" sz="2000" dirty="0">
                <a:latin typeface="+mj-lt"/>
              </a:rPr>
              <a:t>).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Conexión a Internet.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La PNT podrá operar con los mismos equipos de cómputo, con los que actualmente las Unidades de Transparencia o equivalentes usan para gestionar las solicitudes de información en Infomex.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+mj-lt"/>
              </a:rPr>
              <a:t>No se requerirá de inversión adicional en infraestructura de cómputo y comunicaciones.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24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23528" y="256490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5400" b="1" dirty="0"/>
              <a:t>Página principal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971600" y="364502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67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691680" y="3161903"/>
            <a:ext cx="6119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/>
              <a:t>www.plataformadetransparencia.org.mx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971600" y="364502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5281" y="191683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5400" b="1" dirty="0"/>
              <a:t>Sistema de Gestión </a:t>
            </a:r>
          </a:p>
          <a:p>
            <a:pPr algn="r"/>
            <a:r>
              <a:rPr lang="es-MX" sz="5400" b="1" dirty="0"/>
              <a:t>de Medios de Impugnación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837369" y="4581128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Plataforma Nacional de Transparencia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5270" r="32371"/>
          <a:stretch/>
        </p:blipFill>
        <p:spPr>
          <a:xfrm>
            <a:off x="141588" y="980728"/>
            <a:ext cx="5112568" cy="324229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61125" y="4595794"/>
            <a:ext cx="3402763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Para ingresar a este sistema proporcione su nombre de usuario y contraseña, y de clic en mis “Mis solicitudes registradas”, posteriormente en la pestaña “Mis quejas”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066091"/>
            <a:ext cx="5112568" cy="24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7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380312" cy="778098"/>
          </a:xfrm>
        </p:spPr>
        <p:txBody>
          <a:bodyPr>
            <a:normAutofit fontScale="90000"/>
          </a:bodyPr>
          <a:lstStyle/>
          <a:p>
            <a:r>
              <a:rPr lang="es-MX" dirty="0"/>
              <a:t>Sistema de comunicación entre organismos garantes y sujetos obligados</a:t>
            </a:r>
            <a:br>
              <a:rPr lang="es-MX" dirty="0"/>
            </a:b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8100392" cy="395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08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6331</TotalTime>
  <Words>480</Words>
  <PresentationFormat>Presentación en pantalla (4:3)</PresentationFormat>
  <Paragraphs>111</Paragraphs>
  <Slides>17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</vt:lpstr>
      <vt:lpstr>Trebuchet MS</vt:lpstr>
      <vt:lpstr>Wingdings</vt:lpstr>
      <vt:lpstr>Tema de Office</vt:lpstr>
      <vt:lpstr>Presentación de PowerPoint</vt:lpstr>
      <vt:lpstr>Plataforma Nacional de Transparencia</vt:lpstr>
      <vt:lpstr>Presentación de PowerPoint</vt:lpstr>
      <vt:lpstr>Requerimientos de infraestructura para operar la Plataforma</vt:lpstr>
      <vt:lpstr>Plataforma Nacional de Transparencia</vt:lpstr>
      <vt:lpstr>Plataforma Nacional de Transparencia</vt:lpstr>
      <vt:lpstr>Plataforma Nacional de Transparencia</vt:lpstr>
      <vt:lpstr>Plataforma Nacional de Transparencia</vt:lpstr>
      <vt:lpstr>Sistema de comunicación entre organismos garantes y sujetos obligados </vt:lpstr>
      <vt:lpstr>Seguimiento a un recurso de revisión</vt:lpstr>
      <vt:lpstr>Plataforma Nacional de Transparencia</vt:lpstr>
      <vt:lpstr>Plataforma Nacional de Transparencia</vt:lpstr>
      <vt:lpstr>Plataforma Nacional de Transparencia Sistema de Comunicación entre Organismos Garantes y Sujetos Obligados</vt:lpstr>
      <vt:lpstr>Plataforma Nacional de Transparencia Sistema de Comunicación entre Organismos Garantes y Sujetos Obligados</vt:lpstr>
      <vt:lpstr>Sistema de Comunicación entre Organismos Garantes y Sujetos Obligados</vt:lpstr>
      <vt:lpstr>Sistema de Comunicación entre Organismos Garantes y Sujetos Obligados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2015-03-02T23:17:58Z</dcterms:created>
  <dcterms:modified xsi:type="dcterms:W3CDTF">2018-09-28T19:26:58Z</dcterms:modified>
</cp:coreProperties>
</file>