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37" r:id="rId1"/>
  </p:sldMasterIdLst>
  <p:notesMasterIdLst>
    <p:notesMasterId r:id="rId38"/>
  </p:notesMasterIdLst>
  <p:sldIdLst>
    <p:sldId id="256" r:id="rId2"/>
    <p:sldId id="289" r:id="rId3"/>
    <p:sldId id="290" r:id="rId4"/>
    <p:sldId id="293" r:id="rId5"/>
    <p:sldId id="292" r:id="rId6"/>
    <p:sldId id="294" r:id="rId7"/>
    <p:sldId id="295" r:id="rId8"/>
    <p:sldId id="297" r:id="rId9"/>
    <p:sldId id="296" r:id="rId10"/>
    <p:sldId id="298" r:id="rId11"/>
    <p:sldId id="299" r:id="rId12"/>
    <p:sldId id="300" r:id="rId13"/>
    <p:sldId id="301" r:id="rId14"/>
    <p:sldId id="302" r:id="rId15"/>
    <p:sldId id="303" r:id="rId16"/>
    <p:sldId id="304" r:id="rId17"/>
    <p:sldId id="305" r:id="rId18"/>
    <p:sldId id="306" r:id="rId19"/>
    <p:sldId id="308" r:id="rId20"/>
    <p:sldId id="307" r:id="rId21"/>
    <p:sldId id="309" r:id="rId22"/>
    <p:sldId id="310" r:id="rId23"/>
    <p:sldId id="311" r:id="rId24"/>
    <p:sldId id="312" r:id="rId25"/>
    <p:sldId id="313" r:id="rId26"/>
    <p:sldId id="314" r:id="rId27"/>
    <p:sldId id="315" r:id="rId28"/>
    <p:sldId id="316" r:id="rId29"/>
    <p:sldId id="317" r:id="rId30"/>
    <p:sldId id="318" r:id="rId31"/>
    <p:sldId id="319" r:id="rId32"/>
    <p:sldId id="320" r:id="rId33"/>
    <p:sldId id="321" r:id="rId34"/>
    <p:sldId id="322" r:id="rId35"/>
    <p:sldId id="324" r:id="rId36"/>
    <p:sldId id="325" r:id="rId37"/>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7368C"/>
    <a:srgbClr val="AB4592"/>
    <a:srgbClr val="233873"/>
    <a:srgbClr val="7C869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Estilo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53"/>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F4EE45-D8B5-462E-9B73-C9D1E920C5EA}" type="datetimeFigureOut">
              <a:rPr lang="es-MX" smtClean="0"/>
              <a:t>30/01/2025</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0CF641-2B42-46A5-A002-3E4BE972EF64}" type="slidenum">
              <a:rPr lang="es-MX" smtClean="0"/>
              <a:t>‹Nº›</a:t>
            </a:fld>
            <a:endParaRPr lang="es-MX"/>
          </a:p>
        </p:txBody>
      </p:sp>
    </p:spTree>
    <p:extLst>
      <p:ext uri="{BB962C8B-B14F-4D97-AF65-F5344CB8AC3E}">
        <p14:creationId xmlns:p14="http://schemas.microsoft.com/office/powerpoint/2010/main" val="31525132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D23784-4C3B-4249-96FE-6898DAAE6B1A}"/>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D8614369-9A1B-4A1C-A4E7-998F19DC3CA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E3AFF1F9-0C5A-4B95-AAE8-ACD9A26EAEFE}"/>
              </a:ext>
            </a:extLst>
          </p:cNvPr>
          <p:cNvSpPr>
            <a:spLocks noGrp="1"/>
          </p:cNvSpPr>
          <p:nvPr>
            <p:ph type="dt" sz="half" idx="10"/>
          </p:nvPr>
        </p:nvSpPr>
        <p:spPr/>
        <p:txBody>
          <a:bodyPr/>
          <a:lstStyle/>
          <a:p>
            <a:fld id="{B438DB85-FE09-4C53-9A29-7AE0C0B09165}" type="datetime1">
              <a:rPr lang="en-US" smtClean="0"/>
              <a:t>1/30/2025</a:t>
            </a:fld>
            <a:endParaRPr lang="en-US" dirty="0"/>
          </a:p>
        </p:txBody>
      </p:sp>
      <p:sp>
        <p:nvSpPr>
          <p:cNvPr id="5" name="Marcador de pie de página 4">
            <a:extLst>
              <a:ext uri="{FF2B5EF4-FFF2-40B4-BE49-F238E27FC236}">
                <a16:creationId xmlns:a16="http://schemas.microsoft.com/office/drawing/2014/main" id="{0CF31234-AF44-43A5-A92B-4DC4B61C7C73}"/>
              </a:ext>
            </a:extLst>
          </p:cNvPr>
          <p:cNvSpPr>
            <a:spLocks noGrp="1"/>
          </p:cNvSpPr>
          <p:nvPr>
            <p:ph type="ftr" sz="quarter" idx="11"/>
          </p:nvPr>
        </p:nvSpPr>
        <p:spPr/>
        <p:txBody>
          <a:bodyPr/>
          <a:lstStyle/>
          <a:p>
            <a:endParaRPr lang="en-US" dirty="0"/>
          </a:p>
        </p:txBody>
      </p:sp>
      <p:sp>
        <p:nvSpPr>
          <p:cNvPr id="6" name="Marcador de número de diapositiva 5">
            <a:extLst>
              <a:ext uri="{FF2B5EF4-FFF2-40B4-BE49-F238E27FC236}">
                <a16:creationId xmlns:a16="http://schemas.microsoft.com/office/drawing/2014/main" id="{32913FFB-5A28-407D-9C08-A0A3C41F1942}"/>
              </a:ext>
            </a:extLst>
          </p:cNvPr>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795921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774AC79-C83F-4F0D-A7CC-2107942F821B}"/>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36A4517B-30FF-48E9-86B9-23DFC46AF203}"/>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3748FE6C-0DC4-4007-94C2-A3E8CB07486B}"/>
              </a:ext>
            </a:extLst>
          </p:cNvPr>
          <p:cNvSpPr>
            <a:spLocks noGrp="1"/>
          </p:cNvSpPr>
          <p:nvPr>
            <p:ph type="dt" sz="half" idx="10"/>
          </p:nvPr>
        </p:nvSpPr>
        <p:spPr/>
        <p:txBody>
          <a:bodyPr/>
          <a:lstStyle/>
          <a:p>
            <a:fld id="{1CE02AC3-0159-4816-A150-DE9CFDB86063}" type="datetime1">
              <a:rPr lang="en-US" smtClean="0"/>
              <a:t>1/30/2025</a:t>
            </a:fld>
            <a:endParaRPr lang="en-US" dirty="0"/>
          </a:p>
        </p:txBody>
      </p:sp>
      <p:sp>
        <p:nvSpPr>
          <p:cNvPr id="5" name="Marcador de pie de página 4">
            <a:extLst>
              <a:ext uri="{FF2B5EF4-FFF2-40B4-BE49-F238E27FC236}">
                <a16:creationId xmlns:a16="http://schemas.microsoft.com/office/drawing/2014/main" id="{ED27765C-4D23-45C3-8587-B6B5D5CED909}"/>
              </a:ext>
            </a:extLst>
          </p:cNvPr>
          <p:cNvSpPr>
            <a:spLocks noGrp="1"/>
          </p:cNvSpPr>
          <p:nvPr>
            <p:ph type="ftr" sz="quarter" idx="11"/>
          </p:nvPr>
        </p:nvSpPr>
        <p:spPr/>
        <p:txBody>
          <a:bodyPr/>
          <a:lstStyle/>
          <a:p>
            <a:endParaRPr lang="en-US" dirty="0"/>
          </a:p>
        </p:txBody>
      </p:sp>
      <p:sp>
        <p:nvSpPr>
          <p:cNvPr id="6" name="Marcador de número de diapositiva 5">
            <a:extLst>
              <a:ext uri="{FF2B5EF4-FFF2-40B4-BE49-F238E27FC236}">
                <a16:creationId xmlns:a16="http://schemas.microsoft.com/office/drawing/2014/main" id="{33731021-334B-40C3-9C2E-7A576C27AC3A}"/>
              </a:ext>
            </a:extLst>
          </p:cNvPr>
          <p:cNvSpPr>
            <a:spLocks noGrp="1"/>
          </p:cNvSpPr>
          <p:nvPr>
            <p:ph type="sldNum" sz="quarter" idx="12"/>
          </p:nvPr>
        </p:nvSpPr>
        <p:spPr/>
        <p:txBody>
          <a:bodyPr/>
          <a:lstStyle/>
          <a:p>
            <a:fld id="{89333C77-0158-454C-844F-B7AB9BD7DAD4}" type="slidenum">
              <a:rPr lang="en-US" smtClean="0"/>
              <a:t>‹Nº›</a:t>
            </a:fld>
            <a:endParaRPr lang="en-US" dirty="0"/>
          </a:p>
        </p:txBody>
      </p:sp>
    </p:spTree>
    <p:extLst>
      <p:ext uri="{BB962C8B-B14F-4D97-AF65-F5344CB8AC3E}">
        <p14:creationId xmlns:p14="http://schemas.microsoft.com/office/powerpoint/2010/main" val="2331435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D24FFB8F-44BB-49E5-9E62-30DEFB4A6BE4}"/>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AC302E85-9E20-4EBD-A244-78EB1B5A004A}"/>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5AE15C63-F696-4124-B447-329521610BAB}"/>
              </a:ext>
            </a:extLst>
          </p:cNvPr>
          <p:cNvSpPr>
            <a:spLocks noGrp="1"/>
          </p:cNvSpPr>
          <p:nvPr>
            <p:ph type="dt" sz="half" idx="10"/>
          </p:nvPr>
        </p:nvSpPr>
        <p:spPr/>
        <p:txBody>
          <a:bodyPr/>
          <a:lstStyle/>
          <a:p>
            <a:fld id="{50B195B9-6380-4032-A20F-DC6B217DAD0C}" type="datetime1">
              <a:rPr lang="en-US" smtClean="0"/>
              <a:t>1/30/2025</a:t>
            </a:fld>
            <a:endParaRPr lang="en-US" dirty="0"/>
          </a:p>
        </p:txBody>
      </p:sp>
      <p:sp>
        <p:nvSpPr>
          <p:cNvPr id="5" name="Marcador de pie de página 4">
            <a:extLst>
              <a:ext uri="{FF2B5EF4-FFF2-40B4-BE49-F238E27FC236}">
                <a16:creationId xmlns:a16="http://schemas.microsoft.com/office/drawing/2014/main" id="{0CFFCB54-FDE3-41A7-97A5-36978DC8DA39}"/>
              </a:ext>
            </a:extLst>
          </p:cNvPr>
          <p:cNvSpPr>
            <a:spLocks noGrp="1"/>
          </p:cNvSpPr>
          <p:nvPr>
            <p:ph type="ftr" sz="quarter" idx="11"/>
          </p:nvPr>
        </p:nvSpPr>
        <p:spPr/>
        <p:txBody>
          <a:bodyPr/>
          <a:lstStyle/>
          <a:p>
            <a:endParaRPr lang="en-US" dirty="0"/>
          </a:p>
        </p:txBody>
      </p:sp>
      <p:sp>
        <p:nvSpPr>
          <p:cNvPr id="6" name="Marcador de número de diapositiva 5">
            <a:extLst>
              <a:ext uri="{FF2B5EF4-FFF2-40B4-BE49-F238E27FC236}">
                <a16:creationId xmlns:a16="http://schemas.microsoft.com/office/drawing/2014/main" id="{25DAA32C-835B-4276-817D-4CA00FE0C950}"/>
              </a:ext>
            </a:extLst>
          </p:cNvPr>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376091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5BCA4B5-B4CB-4D62-B7E6-88476408CADA}"/>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87AE2FA8-8C9E-4BBC-AB88-78FB304A69E7}"/>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64E4DF64-13E2-4045-B479-28851621A5E5}"/>
              </a:ext>
            </a:extLst>
          </p:cNvPr>
          <p:cNvSpPr>
            <a:spLocks noGrp="1"/>
          </p:cNvSpPr>
          <p:nvPr>
            <p:ph type="dt" sz="half" idx="10"/>
          </p:nvPr>
        </p:nvSpPr>
        <p:spPr/>
        <p:txBody>
          <a:bodyPr/>
          <a:lstStyle/>
          <a:p>
            <a:fld id="{2EE4E202-862D-408B-9E8D-258FE8A052DA}" type="datetime1">
              <a:rPr lang="en-US" smtClean="0"/>
              <a:t>1/30/2025</a:t>
            </a:fld>
            <a:endParaRPr lang="en-US" dirty="0"/>
          </a:p>
        </p:txBody>
      </p:sp>
      <p:sp>
        <p:nvSpPr>
          <p:cNvPr id="5" name="Marcador de pie de página 4">
            <a:extLst>
              <a:ext uri="{FF2B5EF4-FFF2-40B4-BE49-F238E27FC236}">
                <a16:creationId xmlns:a16="http://schemas.microsoft.com/office/drawing/2014/main" id="{61970C41-7F29-406D-8485-770D40AC3014}"/>
              </a:ext>
            </a:extLst>
          </p:cNvPr>
          <p:cNvSpPr>
            <a:spLocks noGrp="1"/>
          </p:cNvSpPr>
          <p:nvPr>
            <p:ph type="ftr" sz="quarter" idx="11"/>
          </p:nvPr>
        </p:nvSpPr>
        <p:spPr/>
        <p:txBody>
          <a:bodyPr/>
          <a:lstStyle/>
          <a:p>
            <a:endParaRPr lang="en-US" dirty="0"/>
          </a:p>
        </p:txBody>
      </p:sp>
      <p:sp>
        <p:nvSpPr>
          <p:cNvPr id="6" name="Marcador de número de diapositiva 5">
            <a:extLst>
              <a:ext uri="{FF2B5EF4-FFF2-40B4-BE49-F238E27FC236}">
                <a16:creationId xmlns:a16="http://schemas.microsoft.com/office/drawing/2014/main" id="{72135E43-0DF5-4511-92DD-5AEB5217A38E}"/>
              </a:ext>
            </a:extLst>
          </p:cNvPr>
          <p:cNvSpPr>
            <a:spLocks noGrp="1"/>
          </p:cNvSpPr>
          <p:nvPr>
            <p:ph type="sldNum" sz="quarter" idx="12"/>
          </p:nvPr>
        </p:nvSpPr>
        <p:spPr/>
        <p:txBody>
          <a:bodyPr/>
          <a:lstStyle/>
          <a:p>
            <a:fld id="{519954A3-9DFD-4C44-94BA-B95130A3BA1C}" type="slidenum">
              <a:rPr lang="en-US" smtClean="0"/>
              <a:t>‹Nº›</a:t>
            </a:fld>
            <a:endParaRPr lang="en-US" dirty="0"/>
          </a:p>
        </p:txBody>
      </p:sp>
    </p:spTree>
    <p:extLst>
      <p:ext uri="{BB962C8B-B14F-4D97-AF65-F5344CB8AC3E}">
        <p14:creationId xmlns:p14="http://schemas.microsoft.com/office/powerpoint/2010/main" val="3125900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E40FAE3-ABDF-434A-879A-C4C7B88A4BB4}"/>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DD7D1356-8974-4F5F-843B-695D23C05D9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034FB376-9D6D-4D5F-A0C3-B4C286934267}"/>
              </a:ext>
            </a:extLst>
          </p:cNvPr>
          <p:cNvSpPr>
            <a:spLocks noGrp="1"/>
          </p:cNvSpPr>
          <p:nvPr>
            <p:ph type="dt" sz="half" idx="10"/>
          </p:nvPr>
        </p:nvSpPr>
        <p:spPr/>
        <p:txBody>
          <a:bodyPr/>
          <a:lstStyle/>
          <a:p>
            <a:fld id="{A955D3F4-3A9D-42EC-A85B-817BF331C592}" type="datetime1">
              <a:rPr lang="en-US" smtClean="0"/>
              <a:t>1/30/2025</a:t>
            </a:fld>
            <a:endParaRPr lang="en-US" dirty="0"/>
          </a:p>
        </p:txBody>
      </p:sp>
      <p:sp>
        <p:nvSpPr>
          <p:cNvPr id="5" name="Marcador de pie de página 4">
            <a:extLst>
              <a:ext uri="{FF2B5EF4-FFF2-40B4-BE49-F238E27FC236}">
                <a16:creationId xmlns:a16="http://schemas.microsoft.com/office/drawing/2014/main" id="{9BA1544D-C7ED-40DD-A18B-81D6A9E1E178}"/>
              </a:ext>
            </a:extLst>
          </p:cNvPr>
          <p:cNvSpPr>
            <a:spLocks noGrp="1"/>
          </p:cNvSpPr>
          <p:nvPr>
            <p:ph type="ftr" sz="quarter" idx="11"/>
          </p:nvPr>
        </p:nvSpPr>
        <p:spPr/>
        <p:txBody>
          <a:bodyPr/>
          <a:lstStyle/>
          <a:p>
            <a:endParaRPr lang="en-US" dirty="0"/>
          </a:p>
        </p:txBody>
      </p:sp>
      <p:sp>
        <p:nvSpPr>
          <p:cNvPr id="6" name="Marcador de número de diapositiva 5">
            <a:extLst>
              <a:ext uri="{FF2B5EF4-FFF2-40B4-BE49-F238E27FC236}">
                <a16:creationId xmlns:a16="http://schemas.microsoft.com/office/drawing/2014/main" id="{FF60130F-517B-4B78-B745-72CD4B794F67}"/>
              </a:ext>
            </a:extLst>
          </p:cNvPr>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644258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5F3A3CB-AE5F-4D16-BF12-D901B5A2DD17}"/>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7D09E165-31B6-47BD-9D7B-EEEBAE6D9C05}"/>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8EB0B207-40D3-4360-8302-A9BB45D4E698}"/>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47627CFD-1C4A-4878-9003-AD9CE2DA32D3}"/>
              </a:ext>
            </a:extLst>
          </p:cNvPr>
          <p:cNvSpPr>
            <a:spLocks noGrp="1"/>
          </p:cNvSpPr>
          <p:nvPr>
            <p:ph type="dt" sz="half" idx="10"/>
          </p:nvPr>
        </p:nvSpPr>
        <p:spPr/>
        <p:txBody>
          <a:bodyPr/>
          <a:lstStyle/>
          <a:p>
            <a:fld id="{BE0BA565-33C5-47FD-9CEF-8827F4D08B62}" type="datetime1">
              <a:rPr lang="en-US" smtClean="0"/>
              <a:t>1/30/2025</a:t>
            </a:fld>
            <a:endParaRPr lang="en-US" dirty="0"/>
          </a:p>
        </p:txBody>
      </p:sp>
      <p:sp>
        <p:nvSpPr>
          <p:cNvPr id="6" name="Marcador de pie de página 5">
            <a:extLst>
              <a:ext uri="{FF2B5EF4-FFF2-40B4-BE49-F238E27FC236}">
                <a16:creationId xmlns:a16="http://schemas.microsoft.com/office/drawing/2014/main" id="{38B5789B-6260-4552-9FB4-E1ED6A69FF67}"/>
              </a:ext>
            </a:extLst>
          </p:cNvPr>
          <p:cNvSpPr>
            <a:spLocks noGrp="1"/>
          </p:cNvSpPr>
          <p:nvPr>
            <p:ph type="ftr" sz="quarter" idx="11"/>
          </p:nvPr>
        </p:nvSpPr>
        <p:spPr/>
        <p:txBody>
          <a:bodyPr/>
          <a:lstStyle/>
          <a:p>
            <a:endParaRPr lang="en-US" dirty="0"/>
          </a:p>
        </p:txBody>
      </p:sp>
      <p:sp>
        <p:nvSpPr>
          <p:cNvPr id="7" name="Marcador de número de diapositiva 6">
            <a:extLst>
              <a:ext uri="{FF2B5EF4-FFF2-40B4-BE49-F238E27FC236}">
                <a16:creationId xmlns:a16="http://schemas.microsoft.com/office/drawing/2014/main" id="{79B17B8A-BC00-4EB6-8757-73658F8A64DA}"/>
              </a:ext>
            </a:extLst>
          </p:cNvPr>
          <p:cNvSpPr>
            <a:spLocks noGrp="1"/>
          </p:cNvSpPr>
          <p:nvPr>
            <p:ph type="sldNum" sz="quarter" idx="12"/>
          </p:nvPr>
        </p:nvSpPr>
        <p:spPr/>
        <p:txBody>
          <a:bodyPr/>
          <a:lstStyle/>
          <a:p>
            <a:fld id="{519954A3-9DFD-4C44-94BA-B95130A3BA1C}" type="slidenum">
              <a:rPr lang="en-US" smtClean="0"/>
              <a:t>‹Nº›</a:t>
            </a:fld>
            <a:endParaRPr lang="en-US" dirty="0"/>
          </a:p>
        </p:txBody>
      </p:sp>
    </p:spTree>
    <p:extLst>
      <p:ext uri="{BB962C8B-B14F-4D97-AF65-F5344CB8AC3E}">
        <p14:creationId xmlns:p14="http://schemas.microsoft.com/office/powerpoint/2010/main" val="4129440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FE8732E-649F-48E4-8460-E24F99FC7C5B}"/>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0F26DB03-47EF-4E91-B241-DD24E2F415B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071B47D2-5595-46F2-BD9E-1F9F6E51B3FB}"/>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5CFC8263-8526-411F-AA15-4E0A51695E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A2675051-1A7C-4122-A1CE-5D90C3AD6A37}"/>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74E04739-8C8D-451D-87BF-6084ED61EDF5}"/>
              </a:ext>
            </a:extLst>
          </p:cNvPr>
          <p:cNvSpPr>
            <a:spLocks noGrp="1"/>
          </p:cNvSpPr>
          <p:nvPr>
            <p:ph type="dt" sz="half" idx="10"/>
          </p:nvPr>
        </p:nvSpPr>
        <p:spPr/>
        <p:txBody>
          <a:bodyPr/>
          <a:lstStyle/>
          <a:p>
            <a:fld id="{16401B39-AD7E-4C4A-AB80-0335DAAE25CE}" type="datetime1">
              <a:rPr lang="en-US" smtClean="0"/>
              <a:t>1/30/2025</a:t>
            </a:fld>
            <a:endParaRPr lang="en-US" dirty="0"/>
          </a:p>
        </p:txBody>
      </p:sp>
      <p:sp>
        <p:nvSpPr>
          <p:cNvPr id="8" name="Marcador de pie de página 7">
            <a:extLst>
              <a:ext uri="{FF2B5EF4-FFF2-40B4-BE49-F238E27FC236}">
                <a16:creationId xmlns:a16="http://schemas.microsoft.com/office/drawing/2014/main" id="{C412516D-0207-47A6-94FF-8F1394C1AFE9}"/>
              </a:ext>
            </a:extLst>
          </p:cNvPr>
          <p:cNvSpPr>
            <a:spLocks noGrp="1"/>
          </p:cNvSpPr>
          <p:nvPr>
            <p:ph type="ftr" sz="quarter" idx="11"/>
          </p:nvPr>
        </p:nvSpPr>
        <p:spPr/>
        <p:txBody>
          <a:bodyPr/>
          <a:lstStyle/>
          <a:p>
            <a:endParaRPr lang="en-US" dirty="0"/>
          </a:p>
        </p:txBody>
      </p:sp>
      <p:sp>
        <p:nvSpPr>
          <p:cNvPr id="9" name="Marcador de número de diapositiva 8">
            <a:extLst>
              <a:ext uri="{FF2B5EF4-FFF2-40B4-BE49-F238E27FC236}">
                <a16:creationId xmlns:a16="http://schemas.microsoft.com/office/drawing/2014/main" id="{B115BE39-82BB-4A7E-BA34-6458E8EC6AEC}"/>
              </a:ext>
            </a:extLst>
          </p:cNvPr>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369305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7A8358A-88AB-4998-A027-C341F40E8B1D}"/>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166887B8-BA9D-4D1E-9584-DA48304526CA}"/>
              </a:ext>
            </a:extLst>
          </p:cNvPr>
          <p:cNvSpPr>
            <a:spLocks noGrp="1"/>
          </p:cNvSpPr>
          <p:nvPr>
            <p:ph type="dt" sz="half" idx="10"/>
          </p:nvPr>
        </p:nvSpPr>
        <p:spPr/>
        <p:txBody>
          <a:bodyPr/>
          <a:lstStyle/>
          <a:p>
            <a:fld id="{CEE3E05C-DE25-4413-8D63-F426803AA953}" type="datetime1">
              <a:rPr lang="en-US" smtClean="0"/>
              <a:t>1/30/2025</a:t>
            </a:fld>
            <a:endParaRPr lang="en-US" dirty="0"/>
          </a:p>
        </p:txBody>
      </p:sp>
      <p:sp>
        <p:nvSpPr>
          <p:cNvPr id="4" name="Marcador de pie de página 3">
            <a:extLst>
              <a:ext uri="{FF2B5EF4-FFF2-40B4-BE49-F238E27FC236}">
                <a16:creationId xmlns:a16="http://schemas.microsoft.com/office/drawing/2014/main" id="{8698B7EE-F89C-40A1-A4E1-36FDE032E621}"/>
              </a:ext>
            </a:extLst>
          </p:cNvPr>
          <p:cNvSpPr>
            <a:spLocks noGrp="1"/>
          </p:cNvSpPr>
          <p:nvPr>
            <p:ph type="ftr" sz="quarter" idx="11"/>
          </p:nvPr>
        </p:nvSpPr>
        <p:spPr/>
        <p:txBody>
          <a:bodyPr/>
          <a:lstStyle/>
          <a:p>
            <a:endParaRPr lang="en-US" dirty="0"/>
          </a:p>
        </p:txBody>
      </p:sp>
      <p:sp>
        <p:nvSpPr>
          <p:cNvPr id="5" name="Marcador de número de diapositiva 4">
            <a:extLst>
              <a:ext uri="{FF2B5EF4-FFF2-40B4-BE49-F238E27FC236}">
                <a16:creationId xmlns:a16="http://schemas.microsoft.com/office/drawing/2014/main" id="{42934091-5B0F-4A78-855D-15F0EEFD0172}"/>
              </a:ext>
            </a:extLst>
          </p:cNvPr>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460475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E71CDECE-6F0E-4E12-9B31-81AEF8A4C473}"/>
              </a:ext>
            </a:extLst>
          </p:cNvPr>
          <p:cNvSpPr>
            <a:spLocks noGrp="1"/>
          </p:cNvSpPr>
          <p:nvPr>
            <p:ph type="dt" sz="half" idx="10"/>
          </p:nvPr>
        </p:nvSpPr>
        <p:spPr/>
        <p:txBody>
          <a:bodyPr/>
          <a:lstStyle/>
          <a:p>
            <a:fld id="{C2A2984D-E7BE-4D16-AC75-D02FF6A8CF47}" type="datetime1">
              <a:rPr lang="en-US" smtClean="0"/>
              <a:t>1/30/2025</a:t>
            </a:fld>
            <a:endParaRPr lang="en-US" dirty="0"/>
          </a:p>
        </p:txBody>
      </p:sp>
      <p:sp>
        <p:nvSpPr>
          <p:cNvPr id="3" name="Marcador de pie de página 2">
            <a:extLst>
              <a:ext uri="{FF2B5EF4-FFF2-40B4-BE49-F238E27FC236}">
                <a16:creationId xmlns:a16="http://schemas.microsoft.com/office/drawing/2014/main" id="{D2BBC1CE-9976-47B6-866C-36B8F6457477}"/>
              </a:ext>
            </a:extLst>
          </p:cNvPr>
          <p:cNvSpPr>
            <a:spLocks noGrp="1"/>
          </p:cNvSpPr>
          <p:nvPr>
            <p:ph type="ftr" sz="quarter" idx="11"/>
          </p:nvPr>
        </p:nvSpPr>
        <p:spPr/>
        <p:txBody>
          <a:bodyPr/>
          <a:lstStyle/>
          <a:p>
            <a:endParaRPr lang="en-US" dirty="0"/>
          </a:p>
        </p:txBody>
      </p:sp>
      <p:sp>
        <p:nvSpPr>
          <p:cNvPr id="4" name="Marcador de número de diapositiva 3">
            <a:extLst>
              <a:ext uri="{FF2B5EF4-FFF2-40B4-BE49-F238E27FC236}">
                <a16:creationId xmlns:a16="http://schemas.microsoft.com/office/drawing/2014/main" id="{A0D6E590-FCB5-4F59-91D9-956592990E7B}"/>
              </a:ext>
            </a:extLst>
          </p:cNvPr>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5096505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B44FC46-4E74-4EC4-9905-C08F4C2572D1}"/>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D5E3F77A-E3A2-49A8-B56F-54336B75E25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A1385125-3EF7-48EB-863C-FBA93B07C7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2F2E208D-EB6B-43C4-BFE8-33513BED8D44}"/>
              </a:ext>
            </a:extLst>
          </p:cNvPr>
          <p:cNvSpPr>
            <a:spLocks noGrp="1"/>
          </p:cNvSpPr>
          <p:nvPr>
            <p:ph type="dt" sz="half" idx="10"/>
          </p:nvPr>
        </p:nvSpPr>
        <p:spPr/>
        <p:txBody>
          <a:bodyPr/>
          <a:lstStyle/>
          <a:p>
            <a:fld id="{79042CFD-3E2D-4DAA-93B7-C7E0B2FDB635}" type="datetime1">
              <a:rPr lang="en-US" smtClean="0"/>
              <a:t>1/30/2025</a:t>
            </a:fld>
            <a:endParaRPr lang="en-US" dirty="0"/>
          </a:p>
        </p:txBody>
      </p:sp>
      <p:sp>
        <p:nvSpPr>
          <p:cNvPr id="6" name="Marcador de pie de página 5">
            <a:extLst>
              <a:ext uri="{FF2B5EF4-FFF2-40B4-BE49-F238E27FC236}">
                <a16:creationId xmlns:a16="http://schemas.microsoft.com/office/drawing/2014/main" id="{123B3F42-871B-44E9-8F52-C4E0574B555A}"/>
              </a:ext>
            </a:extLst>
          </p:cNvPr>
          <p:cNvSpPr>
            <a:spLocks noGrp="1"/>
          </p:cNvSpPr>
          <p:nvPr>
            <p:ph type="ftr" sz="quarter" idx="11"/>
          </p:nvPr>
        </p:nvSpPr>
        <p:spPr/>
        <p:txBody>
          <a:bodyPr/>
          <a:lstStyle/>
          <a:p>
            <a:endParaRPr lang="en-US" dirty="0"/>
          </a:p>
        </p:txBody>
      </p:sp>
      <p:sp>
        <p:nvSpPr>
          <p:cNvPr id="7" name="Marcador de número de diapositiva 6">
            <a:extLst>
              <a:ext uri="{FF2B5EF4-FFF2-40B4-BE49-F238E27FC236}">
                <a16:creationId xmlns:a16="http://schemas.microsoft.com/office/drawing/2014/main" id="{1BDADDE9-358E-4109-AC6B-1980B39129BA}"/>
              </a:ext>
            </a:extLst>
          </p:cNvPr>
          <p:cNvSpPr>
            <a:spLocks noGrp="1"/>
          </p:cNvSpPr>
          <p:nvPr>
            <p:ph type="sldNum" sz="quarter" idx="12"/>
          </p:nvPr>
        </p:nvSpPr>
        <p:spPr/>
        <p:txBody>
          <a:bodyPr/>
          <a:lstStyle/>
          <a:p>
            <a:fld id="{519954A3-9DFD-4C44-94BA-B95130A3BA1C}" type="slidenum">
              <a:rPr lang="en-US" smtClean="0"/>
              <a:t>‹Nº›</a:t>
            </a:fld>
            <a:endParaRPr lang="en-US" dirty="0"/>
          </a:p>
        </p:txBody>
      </p:sp>
    </p:spTree>
    <p:extLst>
      <p:ext uri="{BB962C8B-B14F-4D97-AF65-F5344CB8AC3E}">
        <p14:creationId xmlns:p14="http://schemas.microsoft.com/office/powerpoint/2010/main" val="1640974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8610C80-1FA4-4803-9F94-3C02FE2F460B}"/>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46D50074-0FF7-416F-B3B3-0F4CA3AB6E9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5B5F0855-F339-450E-A0F1-1DE7043C38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5BDE076F-ECC2-4A35-8CD6-B66438A00E6B}"/>
              </a:ext>
            </a:extLst>
          </p:cNvPr>
          <p:cNvSpPr>
            <a:spLocks noGrp="1"/>
          </p:cNvSpPr>
          <p:nvPr>
            <p:ph type="dt" sz="half" idx="10"/>
          </p:nvPr>
        </p:nvSpPr>
        <p:spPr/>
        <p:txBody>
          <a:bodyPr/>
          <a:lstStyle/>
          <a:p>
            <a:fld id="{3CFD1FC6-DFA4-45AE-ABA5-7739A6F95A1E}" type="datetime1">
              <a:rPr lang="en-US" smtClean="0"/>
              <a:t>1/30/2025</a:t>
            </a:fld>
            <a:endParaRPr lang="en-US" dirty="0"/>
          </a:p>
        </p:txBody>
      </p:sp>
      <p:sp>
        <p:nvSpPr>
          <p:cNvPr id="6" name="Marcador de pie de página 5">
            <a:extLst>
              <a:ext uri="{FF2B5EF4-FFF2-40B4-BE49-F238E27FC236}">
                <a16:creationId xmlns:a16="http://schemas.microsoft.com/office/drawing/2014/main" id="{92BC08B6-7C1C-4852-AFF4-3FDA9A1C1E27}"/>
              </a:ext>
            </a:extLst>
          </p:cNvPr>
          <p:cNvSpPr>
            <a:spLocks noGrp="1"/>
          </p:cNvSpPr>
          <p:nvPr>
            <p:ph type="ftr" sz="quarter" idx="11"/>
          </p:nvPr>
        </p:nvSpPr>
        <p:spPr/>
        <p:txBody>
          <a:bodyPr/>
          <a:lstStyle/>
          <a:p>
            <a:endParaRPr lang="en-US" dirty="0"/>
          </a:p>
        </p:txBody>
      </p:sp>
      <p:sp>
        <p:nvSpPr>
          <p:cNvPr id="7" name="Marcador de número de diapositiva 6">
            <a:extLst>
              <a:ext uri="{FF2B5EF4-FFF2-40B4-BE49-F238E27FC236}">
                <a16:creationId xmlns:a16="http://schemas.microsoft.com/office/drawing/2014/main" id="{BAB797DA-916D-40FD-B5C0-54AF93F3CDB5}"/>
              </a:ext>
            </a:extLst>
          </p:cNvPr>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8968473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446BB6BF-D5AA-48EC-A87A-60FBE991A52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17998F76-BB09-4169-ABDA-EDDBB621AD1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BBF9284B-4944-4ECE-8A53-BB181956C5D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C83614-96E2-4540-8C9F-694DEA8D61F0}" type="datetime1">
              <a:rPr lang="en-US" smtClean="0"/>
              <a:t>1/30/2025</a:t>
            </a:fld>
            <a:endParaRPr lang="en-US" dirty="0"/>
          </a:p>
        </p:txBody>
      </p:sp>
      <p:sp>
        <p:nvSpPr>
          <p:cNvPr id="5" name="Marcador de pie de página 4">
            <a:extLst>
              <a:ext uri="{FF2B5EF4-FFF2-40B4-BE49-F238E27FC236}">
                <a16:creationId xmlns:a16="http://schemas.microsoft.com/office/drawing/2014/main" id="{F5288F2C-5160-4318-A400-EC8A5509320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Marcador de número de diapositiva 5">
            <a:extLst>
              <a:ext uri="{FF2B5EF4-FFF2-40B4-BE49-F238E27FC236}">
                <a16:creationId xmlns:a16="http://schemas.microsoft.com/office/drawing/2014/main" id="{AE6AC6CD-CB35-4AFC-AEEF-5C89F1F23D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4177156105"/>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n 5">
            <a:extLst>
              <a:ext uri="{FF2B5EF4-FFF2-40B4-BE49-F238E27FC236}">
                <a16:creationId xmlns:a16="http://schemas.microsoft.com/office/drawing/2014/main" id="{C50261F9-93A1-48A2-9AA8-AC374ACCE44C}"/>
              </a:ext>
            </a:extLst>
          </p:cNvPr>
          <p:cNvPicPr>
            <a:picLocks noChangeAspect="1"/>
          </p:cNvPicPr>
          <p:nvPr/>
        </p:nvPicPr>
        <p:blipFill>
          <a:blip r:embed="rId2"/>
          <a:stretch>
            <a:fillRect/>
          </a:stretch>
        </p:blipFill>
        <p:spPr>
          <a:xfrm>
            <a:off x="0" y="0"/>
            <a:ext cx="12192000" cy="6858000"/>
          </a:xfrm>
          <a:prstGeom prst="rect">
            <a:avLst/>
          </a:prstGeom>
        </p:spPr>
      </p:pic>
      <p:sp>
        <p:nvSpPr>
          <p:cNvPr id="2" name="Título 1">
            <a:extLst>
              <a:ext uri="{FF2B5EF4-FFF2-40B4-BE49-F238E27FC236}">
                <a16:creationId xmlns:a16="http://schemas.microsoft.com/office/drawing/2014/main" id="{9E57A7BE-BCE1-444B-907E-54EAAA166622}"/>
              </a:ext>
            </a:extLst>
          </p:cNvPr>
          <p:cNvSpPr>
            <a:spLocks noGrp="1"/>
          </p:cNvSpPr>
          <p:nvPr>
            <p:ph type="ctrTitle"/>
          </p:nvPr>
        </p:nvSpPr>
        <p:spPr>
          <a:xfrm>
            <a:off x="2597516" y="2071452"/>
            <a:ext cx="6996968" cy="2715095"/>
          </a:xfrm>
        </p:spPr>
        <p:txBody>
          <a:bodyPr>
            <a:normAutofit/>
          </a:bodyPr>
          <a:lstStyle/>
          <a:p>
            <a:r>
              <a:rPr lang="es-MX" sz="3900" dirty="0">
                <a:solidFill>
                  <a:srgbClr val="233873"/>
                </a:solidFill>
                <a:effectLst/>
                <a:latin typeface="Montserrat Black" pitchFamily="2" charset="0"/>
                <a:ea typeface="Bahnschrift" panose="020B0502040204020203" pitchFamily="34" charset="0"/>
                <a:cs typeface="Bahnschrift" panose="020B0502040204020203" pitchFamily="34" charset="0"/>
              </a:rPr>
              <a:t>Programa Anual de Desarrollo Archivístico (PADA) 2025</a:t>
            </a:r>
            <a:br>
              <a:rPr lang="es-MX" sz="3200" dirty="0">
                <a:solidFill>
                  <a:srgbClr val="233873"/>
                </a:solidFill>
                <a:effectLst/>
                <a:latin typeface="Montserrat Black" pitchFamily="2" charset="0"/>
                <a:ea typeface="Bahnschrift" panose="020B0502040204020203" pitchFamily="34" charset="0"/>
                <a:cs typeface="Bahnschrift" panose="020B0502040204020203" pitchFamily="34" charset="0"/>
              </a:rPr>
            </a:br>
            <a:br>
              <a:rPr lang="es-MX" sz="3200" dirty="0">
                <a:solidFill>
                  <a:srgbClr val="233873"/>
                </a:solidFill>
                <a:effectLst/>
                <a:latin typeface="Montserrat Black" pitchFamily="2" charset="0"/>
                <a:ea typeface="Bahnschrift" panose="020B0502040204020203" pitchFamily="34" charset="0"/>
                <a:cs typeface="Bahnschrift" panose="020B0502040204020203" pitchFamily="34" charset="0"/>
              </a:rPr>
            </a:br>
            <a:r>
              <a:rPr lang="es-MX" sz="2200" b="1" dirty="0">
                <a:solidFill>
                  <a:srgbClr val="233873"/>
                </a:solidFill>
                <a:effectLst/>
                <a:latin typeface="Montserrat Black" pitchFamily="2" charset="0"/>
                <a:ea typeface="Bahnschrift" panose="020B0502040204020203" pitchFamily="34" charset="0"/>
                <a:cs typeface="Bahnschrift" panose="020B0502040204020203" pitchFamily="34" charset="0"/>
              </a:rPr>
              <a:t>Área Coordinadora de Archivos del OGAIPO</a:t>
            </a:r>
            <a:endParaRPr lang="es-MX" sz="3200" dirty="0">
              <a:solidFill>
                <a:srgbClr val="233873"/>
              </a:solidFill>
              <a:latin typeface="Montserrat Black" pitchFamily="2" charset="0"/>
            </a:endParaRPr>
          </a:p>
        </p:txBody>
      </p:sp>
      <p:sp>
        <p:nvSpPr>
          <p:cNvPr id="9" name="Elipse 8">
            <a:extLst>
              <a:ext uri="{FF2B5EF4-FFF2-40B4-BE49-F238E27FC236}">
                <a16:creationId xmlns:a16="http://schemas.microsoft.com/office/drawing/2014/main" id="{5FAD276A-7A80-4F58-B4FB-F9C262E72FAE}"/>
              </a:ext>
            </a:extLst>
          </p:cNvPr>
          <p:cNvSpPr/>
          <p:nvPr/>
        </p:nvSpPr>
        <p:spPr>
          <a:xfrm>
            <a:off x="11250707" y="5916707"/>
            <a:ext cx="788894" cy="79785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rgbClr val="AB4592"/>
                </a:solidFill>
                <a:latin typeface="Montserrat Black" pitchFamily="2" charset="0"/>
              </a:rPr>
              <a:t>1</a:t>
            </a:r>
          </a:p>
        </p:txBody>
      </p:sp>
    </p:spTree>
    <p:extLst>
      <p:ext uri="{BB962C8B-B14F-4D97-AF65-F5344CB8AC3E}">
        <p14:creationId xmlns:p14="http://schemas.microsoft.com/office/powerpoint/2010/main" val="32970164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BA06E754-F406-4658-B2FE-E1E0477C5FF8}"/>
              </a:ext>
            </a:extLst>
          </p:cNvPr>
          <p:cNvPicPr>
            <a:picLocks noChangeAspect="1"/>
          </p:cNvPicPr>
          <p:nvPr/>
        </p:nvPicPr>
        <p:blipFill>
          <a:blip r:embed="rId2"/>
          <a:stretch>
            <a:fillRect/>
          </a:stretch>
        </p:blipFill>
        <p:spPr>
          <a:xfrm>
            <a:off x="0" y="0"/>
            <a:ext cx="12192000" cy="6858000"/>
          </a:xfrm>
          <a:prstGeom prst="rect">
            <a:avLst/>
          </a:prstGeom>
        </p:spPr>
      </p:pic>
      <p:sp>
        <p:nvSpPr>
          <p:cNvPr id="3" name="Marcador de contenido 2">
            <a:extLst>
              <a:ext uri="{FF2B5EF4-FFF2-40B4-BE49-F238E27FC236}">
                <a16:creationId xmlns:a16="http://schemas.microsoft.com/office/drawing/2014/main" id="{353CFDAC-C827-4EA0-AEEB-80D1BEBB7059}"/>
              </a:ext>
            </a:extLst>
          </p:cNvPr>
          <p:cNvSpPr>
            <a:spLocks noGrp="1"/>
          </p:cNvSpPr>
          <p:nvPr>
            <p:ph idx="1"/>
          </p:nvPr>
        </p:nvSpPr>
        <p:spPr>
          <a:xfrm>
            <a:off x="517712" y="1558272"/>
            <a:ext cx="11156576" cy="3721940"/>
          </a:xfrm>
        </p:spPr>
        <p:txBody>
          <a:bodyPr>
            <a:normAutofit fontScale="92500" lnSpcReduction="20000"/>
          </a:bodyPr>
          <a:lstStyle/>
          <a:p>
            <a:pPr marL="0" indent="0">
              <a:buNone/>
            </a:pPr>
            <a:r>
              <a:rPr lang="es-MX" sz="1900" dirty="0">
                <a:solidFill>
                  <a:srgbClr val="233873"/>
                </a:solidFill>
                <a:latin typeface="Montserrat Black" pitchFamily="2" charset="0"/>
              </a:rPr>
              <a:t>3. Objetivos.</a:t>
            </a:r>
          </a:p>
          <a:p>
            <a:pPr marL="0" indent="0">
              <a:buNone/>
            </a:pPr>
            <a:r>
              <a:rPr lang="es-MX" sz="1800" dirty="0">
                <a:solidFill>
                  <a:srgbClr val="AB4592"/>
                </a:solidFill>
                <a:latin typeface="Montserrat Black" pitchFamily="2" charset="0"/>
              </a:rPr>
              <a:t>General.</a:t>
            </a:r>
          </a:p>
          <a:p>
            <a:pPr algn="just">
              <a:lnSpc>
                <a:spcPct val="150000"/>
              </a:lnSpc>
            </a:pPr>
            <a:r>
              <a:rPr lang="es-ES" sz="1500" dirty="0">
                <a:effectLst/>
                <a:latin typeface="Montserrat SemiBold" pitchFamily="2" charset="0"/>
                <a:ea typeface="Calibri" panose="020F0502020204030204" pitchFamily="34" charset="0"/>
                <a:cs typeface="Times New Roman" panose="02020603050405020304" pitchFamily="18" charset="0"/>
              </a:rPr>
              <a:t>Consolidar la regulación de la gestión documental y la administración de archivos en el OGAIPO, como condición necesaria para el ejercicio y desarrollo del Derecho de Acceso a la Información Pública y Protección de Datos Personales. </a:t>
            </a:r>
          </a:p>
          <a:p>
            <a:pPr marL="0" indent="0">
              <a:buNone/>
            </a:pPr>
            <a:r>
              <a:rPr lang="es-MX" sz="1800" dirty="0">
                <a:solidFill>
                  <a:srgbClr val="AB4592"/>
                </a:solidFill>
                <a:latin typeface="Montserrat Black" pitchFamily="2" charset="0"/>
              </a:rPr>
              <a:t>Específicos.</a:t>
            </a:r>
          </a:p>
          <a:p>
            <a:pPr algn="just">
              <a:lnSpc>
                <a:spcPct val="150000"/>
              </a:lnSpc>
            </a:pPr>
            <a:r>
              <a:rPr lang="es-ES" sz="1500" dirty="0">
                <a:effectLst/>
                <a:latin typeface="Montserrat SemiBold" pitchFamily="2" charset="0"/>
                <a:ea typeface="Calibri" panose="020F0502020204030204" pitchFamily="34" charset="0"/>
                <a:cs typeface="Times New Roman" panose="02020603050405020304" pitchFamily="18" charset="0"/>
              </a:rPr>
              <a:t>Actualizar los instrumentos de control y consulta archivística, así como los procedimientos y políticas de gestión documental y administración de archivos del Órgano Garante de Acceso a la Información Pública, Transparencia, Protección de Datos Personales y Buen Gobierno del Estado de Oaxaca.</a:t>
            </a:r>
          </a:p>
          <a:p>
            <a:pPr algn="just">
              <a:lnSpc>
                <a:spcPct val="150000"/>
              </a:lnSpc>
            </a:pPr>
            <a:r>
              <a:rPr lang="es-ES" sz="1500" dirty="0">
                <a:effectLst/>
                <a:latin typeface="Montserrat SemiBold" pitchFamily="2" charset="0"/>
                <a:ea typeface="Calibri" panose="020F0502020204030204" pitchFamily="34" charset="0"/>
                <a:cs typeface="Times New Roman" panose="02020603050405020304" pitchFamily="18" charset="0"/>
              </a:rPr>
              <a:t>Fortalecer los conocimientos y las capacidades técnicas del personal que integra el Sistema Institucional de Archivos del OGAIPO.</a:t>
            </a:r>
          </a:p>
          <a:p>
            <a:pPr algn="just">
              <a:lnSpc>
                <a:spcPct val="150000"/>
              </a:lnSpc>
            </a:pPr>
            <a:endParaRPr lang="es-ES" sz="1400" dirty="0">
              <a:effectLst/>
              <a:latin typeface="Montserrat SemiBold" pitchFamily="2" charset="0"/>
              <a:ea typeface="Calibri" panose="020F0502020204030204" pitchFamily="34" charset="0"/>
              <a:cs typeface="Times New Roman" panose="02020603050405020304" pitchFamily="18" charset="0"/>
            </a:endParaRPr>
          </a:p>
        </p:txBody>
      </p:sp>
      <p:sp>
        <p:nvSpPr>
          <p:cNvPr id="6" name="Elipse 5">
            <a:extLst>
              <a:ext uri="{FF2B5EF4-FFF2-40B4-BE49-F238E27FC236}">
                <a16:creationId xmlns:a16="http://schemas.microsoft.com/office/drawing/2014/main" id="{EA04B853-4234-4F10-8C56-056EE7DEFAF5}"/>
              </a:ext>
            </a:extLst>
          </p:cNvPr>
          <p:cNvSpPr/>
          <p:nvPr/>
        </p:nvSpPr>
        <p:spPr>
          <a:xfrm>
            <a:off x="11250707" y="5916707"/>
            <a:ext cx="788894" cy="79785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rgbClr val="AB4592"/>
                </a:solidFill>
                <a:latin typeface="Montserrat Black" pitchFamily="2" charset="0"/>
              </a:rPr>
              <a:t>10</a:t>
            </a:r>
          </a:p>
        </p:txBody>
      </p:sp>
    </p:spTree>
    <p:extLst>
      <p:ext uri="{BB962C8B-B14F-4D97-AF65-F5344CB8AC3E}">
        <p14:creationId xmlns:p14="http://schemas.microsoft.com/office/powerpoint/2010/main" val="32877216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BA06E754-F406-4658-B2FE-E1E0477C5FF8}"/>
              </a:ext>
            </a:extLst>
          </p:cNvPr>
          <p:cNvPicPr>
            <a:picLocks noChangeAspect="1"/>
          </p:cNvPicPr>
          <p:nvPr/>
        </p:nvPicPr>
        <p:blipFill>
          <a:blip r:embed="rId2"/>
          <a:stretch>
            <a:fillRect/>
          </a:stretch>
        </p:blipFill>
        <p:spPr>
          <a:xfrm>
            <a:off x="0" y="0"/>
            <a:ext cx="12192000" cy="6858000"/>
          </a:xfrm>
          <a:prstGeom prst="rect">
            <a:avLst/>
          </a:prstGeom>
        </p:spPr>
      </p:pic>
      <p:sp>
        <p:nvSpPr>
          <p:cNvPr id="3" name="Marcador de contenido 2">
            <a:extLst>
              <a:ext uri="{FF2B5EF4-FFF2-40B4-BE49-F238E27FC236}">
                <a16:creationId xmlns:a16="http://schemas.microsoft.com/office/drawing/2014/main" id="{353CFDAC-C827-4EA0-AEEB-80D1BEBB7059}"/>
              </a:ext>
            </a:extLst>
          </p:cNvPr>
          <p:cNvSpPr>
            <a:spLocks noGrp="1"/>
          </p:cNvSpPr>
          <p:nvPr>
            <p:ph idx="1"/>
          </p:nvPr>
        </p:nvSpPr>
        <p:spPr>
          <a:xfrm>
            <a:off x="517712" y="1558272"/>
            <a:ext cx="11156576" cy="327089"/>
          </a:xfrm>
        </p:spPr>
        <p:txBody>
          <a:bodyPr>
            <a:normAutofit lnSpcReduction="10000"/>
          </a:bodyPr>
          <a:lstStyle/>
          <a:p>
            <a:pPr marL="0" indent="0">
              <a:buNone/>
            </a:pPr>
            <a:r>
              <a:rPr lang="es-MX" sz="1800" dirty="0">
                <a:solidFill>
                  <a:srgbClr val="233873"/>
                </a:solidFill>
                <a:latin typeface="Montserrat Black" pitchFamily="2" charset="0"/>
              </a:rPr>
              <a:t>4. Planeación.</a:t>
            </a:r>
          </a:p>
        </p:txBody>
      </p:sp>
      <p:sp>
        <p:nvSpPr>
          <p:cNvPr id="6" name="Elipse 5">
            <a:extLst>
              <a:ext uri="{FF2B5EF4-FFF2-40B4-BE49-F238E27FC236}">
                <a16:creationId xmlns:a16="http://schemas.microsoft.com/office/drawing/2014/main" id="{EA04B853-4234-4F10-8C56-056EE7DEFAF5}"/>
              </a:ext>
            </a:extLst>
          </p:cNvPr>
          <p:cNvSpPr/>
          <p:nvPr/>
        </p:nvSpPr>
        <p:spPr>
          <a:xfrm>
            <a:off x="11250707" y="5916707"/>
            <a:ext cx="788894" cy="79785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rgbClr val="AB4592"/>
                </a:solidFill>
                <a:latin typeface="Montserrat Black" pitchFamily="2" charset="0"/>
              </a:rPr>
              <a:t>11</a:t>
            </a:r>
          </a:p>
        </p:txBody>
      </p:sp>
      <p:graphicFrame>
        <p:nvGraphicFramePr>
          <p:cNvPr id="5" name="Tabla 6">
            <a:extLst>
              <a:ext uri="{FF2B5EF4-FFF2-40B4-BE49-F238E27FC236}">
                <a16:creationId xmlns:a16="http://schemas.microsoft.com/office/drawing/2014/main" id="{3D9892B1-E84B-4DFE-999E-25952D531D45}"/>
              </a:ext>
            </a:extLst>
          </p:cNvPr>
          <p:cNvGraphicFramePr>
            <a:graphicFrameLocks noGrp="1"/>
          </p:cNvGraphicFramePr>
          <p:nvPr>
            <p:extLst>
              <p:ext uri="{D42A27DB-BD31-4B8C-83A1-F6EECF244321}">
                <p14:modId xmlns:p14="http://schemas.microsoft.com/office/powerpoint/2010/main" val="2921934683"/>
              </p:ext>
            </p:extLst>
          </p:nvPr>
        </p:nvGraphicFramePr>
        <p:xfrm>
          <a:off x="704849" y="2043032"/>
          <a:ext cx="10782301" cy="3144520"/>
        </p:xfrm>
        <a:graphic>
          <a:graphicData uri="http://schemas.openxmlformats.org/drawingml/2006/table">
            <a:tbl>
              <a:tblPr firstRow="1" bandRow="1">
                <a:tableStyleId>{073A0DAA-6AF3-43AB-8588-CEC1D06C72B9}</a:tableStyleId>
              </a:tblPr>
              <a:tblGrid>
                <a:gridCol w="2068607">
                  <a:extLst>
                    <a:ext uri="{9D8B030D-6E8A-4147-A177-3AD203B41FA5}">
                      <a16:colId xmlns:a16="http://schemas.microsoft.com/office/drawing/2014/main" val="2844157464"/>
                    </a:ext>
                  </a:extLst>
                </a:gridCol>
                <a:gridCol w="1506071">
                  <a:extLst>
                    <a:ext uri="{9D8B030D-6E8A-4147-A177-3AD203B41FA5}">
                      <a16:colId xmlns:a16="http://schemas.microsoft.com/office/drawing/2014/main" val="1076177549"/>
                    </a:ext>
                  </a:extLst>
                </a:gridCol>
                <a:gridCol w="2429435">
                  <a:extLst>
                    <a:ext uri="{9D8B030D-6E8A-4147-A177-3AD203B41FA5}">
                      <a16:colId xmlns:a16="http://schemas.microsoft.com/office/drawing/2014/main" val="268711361"/>
                    </a:ext>
                  </a:extLst>
                </a:gridCol>
                <a:gridCol w="2348753">
                  <a:extLst>
                    <a:ext uri="{9D8B030D-6E8A-4147-A177-3AD203B41FA5}">
                      <a16:colId xmlns:a16="http://schemas.microsoft.com/office/drawing/2014/main" val="2811799430"/>
                    </a:ext>
                  </a:extLst>
                </a:gridCol>
                <a:gridCol w="2429435">
                  <a:extLst>
                    <a:ext uri="{9D8B030D-6E8A-4147-A177-3AD203B41FA5}">
                      <a16:colId xmlns:a16="http://schemas.microsoft.com/office/drawing/2014/main" val="3955761207"/>
                    </a:ext>
                  </a:extLst>
                </a:gridCol>
              </a:tblGrid>
              <a:tr h="370840">
                <a:tc>
                  <a:txBody>
                    <a:bodyPr/>
                    <a:lstStyle/>
                    <a:p>
                      <a:pPr marL="91440" marR="85090" algn="ctr">
                        <a:spcAft>
                          <a:spcPts val="0"/>
                        </a:spcAft>
                      </a:pPr>
                      <a:r>
                        <a:rPr lang="es-MX" sz="1200" b="1" dirty="0">
                          <a:solidFill>
                            <a:srgbClr val="FFFFFF"/>
                          </a:solidFill>
                          <a:effectLst/>
                          <a:latin typeface="Montserrat ExtraBold" pitchFamily="2" charset="0"/>
                          <a:ea typeface="Bahnschrift" panose="020B0502040204020203" pitchFamily="34" charset="0"/>
                          <a:cs typeface="Arial" panose="020B0604020202020204" pitchFamily="34" charset="0"/>
                        </a:rPr>
                        <a:t>Objetivos</a:t>
                      </a:r>
                      <a:endParaRPr lang="es-MX" sz="1200" dirty="0">
                        <a:effectLst/>
                        <a:latin typeface="Montserrat ExtraBold" pitchFamily="2" charset="0"/>
                        <a:ea typeface="Calibri" panose="020F0502020204030204" pitchFamily="34" charset="0"/>
                        <a:cs typeface="Arial" panose="020B0604020202020204" pitchFamily="34" charset="0"/>
                      </a:endParaRPr>
                    </a:p>
                  </a:txBody>
                  <a:tcPr marL="68580" marR="68580" marT="0" marB="0" anchor="ctr">
                    <a:solidFill>
                      <a:srgbClr val="67368C"/>
                    </a:solidFill>
                  </a:tcPr>
                </a:tc>
                <a:tc>
                  <a:txBody>
                    <a:bodyPr/>
                    <a:lstStyle/>
                    <a:p>
                      <a:pPr marL="92075" marR="131445" indent="2540" algn="ctr">
                        <a:spcAft>
                          <a:spcPts val="0"/>
                        </a:spcAft>
                      </a:pPr>
                      <a:r>
                        <a:rPr lang="es-MX" sz="1200" b="1" dirty="0">
                          <a:solidFill>
                            <a:srgbClr val="FFFFFF"/>
                          </a:solidFill>
                          <a:effectLst/>
                          <a:latin typeface="Montserrat ExtraBold" pitchFamily="2" charset="0"/>
                          <a:ea typeface="Bahnschrift" panose="020B0502040204020203" pitchFamily="34" charset="0"/>
                          <a:cs typeface="Arial" panose="020B0604020202020204" pitchFamily="34" charset="0"/>
                        </a:rPr>
                        <a:t>Nivel</a:t>
                      </a:r>
                      <a:endParaRPr lang="es-MX" sz="1200" dirty="0">
                        <a:effectLst/>
                        <a:latin typeface="Montserrat ExtraBold" pitchFamily="2" charset="0"/>
                        <a:ea typeface="Calibri" panose="020F0502020204030204" pitchFamily="34" charset="0"/>
                        <a:cs typeface="Arial" panose="020B0604020202020204" pitchFamily="34" charset="0"/>
                      </a:endParaRPr>
                    </a:p>
                  </a:txBody>
                  <a:tcPr marL="68580" marR="68580" marT="0" marB="0" anchor="ctr">
                    <a:solidFill>
                      <a:srgbClr val="67368C"/>
                    </a:solidFill>
                  </a:tcPr>
                </a:tc>
                <a:tc>
                  <a:txBody>
                    <a:bodyPr/>
                    <a:lstStyle/>
                    <a:p>
                      <a:pPr marL="309245" marR="87630" algn="ctr">
                        <a:spcAft>
                          <a:spcPts val="0"/>
                        </a:spcAft>
                      </a:pPr>
                      <a:r>
                        <a:rPr lang="es-MX" sz="1200" b="1" dirty="0">
                          <a:solidFill>
                            <a:srgbClr val="FFFFFF"/>
                          </a:solidFill>
                          <a:effectLst/>
                          <a:latin typeface="Montserrat ExtraBold" pitchFamily="2" charset="0"/>
                          <a:ea typeface="Bahnschrift" panose="020B0502040204020203" pitchFamily="34" charset="0"/>
                          <a:cs typeface="Arial" panose="020B0604020202020204" pitchFamily="34" charset="0"/>
                        </a:rPr>
                        <a:t>Actividades</a:t>
                      </a:r>
                      <a:endParaRPr lang="es-MX" sz="1200" dirty="0">
                        <a:effectLst/>
                        <a:latin typeface="Montserrat ExtraBold" pitchFamily="2" charset="0"/>
                        <a:ea typeface="Calibri" panose="020F0502020204030204" pitchFamily="34" charset="0"/>
                        <a:cs typeface="Arial" panose="020B0604020202020204" pitchFamily="34" charset="0"/>
                      </a:endParaRPr>
                    </a:p>
                  </a:txBody>
                  <a:tcPr marL="68580" marR="68580" marT="0" marB="0" anchor="ctr">
                    <a:solidFill>
                      <a:srgbClr val="67368C"/>
                    </a:solidFill>
                  </a:tcPr>
                </a:tc>
                <a:tc>
                  <a:txBody>
                    <a:bodyPr/>
                    <a:lstStyle/>
                    <a:p>
                      <a:pPr marL="182880" indent="-207645" algn="ctr">
                        <a:lnSpc>
                          <a:spcPct val="106000"/>
                        </a:lnSpc>
                      </a:pPr>
                      <a:r>
                        <a:rPr lang="es-MX" sz="1200" b="1" dirty="0">
                          <a:solidFill>
                            <a:srgbClr val="FFFFFF"/>
                          </a:solidFill>
                          <a:effectLst/>
                          <a:latin typeface="Montserrat ExtraBold" pitchFamily="2" charset="0"/>
                          <a:ea typeface="Bahnschrift" panose="020B0502040204020203" pitchFamily="34" charset="0"/>
                          <a:cs typeface="Arial" panose="020B0604020202020204" pitchFamily="34" charset="0"/>
                        </a:rPr>
                        <a:t>Entregables</a:t>
                      </a:r>
                      <a:endParaRPr lang="es-MX" sz="1200" dirty="0">
                        <a:effectLst/>
                        <a:latin typeface="Montserrat ExtraBold" pitchFamily="2" charset="0"/>
                        <a:ea typeface="Calibri" panose="020F0502020204030204" pitchFamily="34" charset="0"/>
                        <a:cs typeface="Arial" panose="020B0604020202020204" pitchFamily="34" charset="0"/>
                      </a:endParaRPr>
                    </a:p>
                  </a:txBody>
                  <a:tcPr marL="68580" marR="68580" marT="0" marB="0" anchor="ctr">
                    <a:solidFill>
                      <a:srgbClr val="67368C"/>
                    </a:solidFill>
                  </a:tcPr>
                </a:tc>
                <a:tc>
                  <a:txBody>
                    <a:bodyPr/>
                    <a:lstStyle/>
                    <a:p>
                      <a:pPr marL="86360" marR="92075" algn="ctr">
                        <a:lnSpc>
                          <a:spcPct val="106000"/>
                        </a:lnSpc>
                        <a:spcAft>
                          <a:spcPts val="0"/>
                        </a:spcAft>
                      </a:pPr>
                      <a:r>
                        <a:rPr lang="es-MX" sz="1200" b="1" dirty="0">
                          <a:solidFill>
                            <a:srgbClr val="FFFFFF"/>
                          </a:solidFill>
                          <a:effectLst/>
                          <a:latin typeface="Montserrat ExtraBold" pitchFamily="2" charset="0"/>
                          <a:ea typeface="Bahnschrift" panose="020B0502040204020203" pitchFamily="34" charset="0"/>
                          <a:cs typeface="Arial" panose="020B0604020202020204" pitchFamily="34" charset="0"/>
                        </a:rPr>
                        <a:t>Indicador de la actividad</a:t>
                      </a:r>
                      <a:endParaRPr lang="es-MX" sz="1200" dirty="0">
                        <a:effectLst/>
                        <a:latin typeface="Montserrat ExtraBold" pitchFamily="2" charset="0"/>
                        <a:ea typeface="Calibri" panose="020F0502020204030204" pitchFamily="34" charset="0"/>
                        <a:cs typeface="Arial" panose="020B0604020202020204" pitchFamily="34" charset="0"/>
                      </a:endParaRPr>
                    </a:p>
                  </a:txBody>
                  <a:tcPr marL="68580" marR="68580" marT="0" marB="0" anchor="ctr">
                    <a:solidFill>
                      <a:srgbClr val="67368C"/>
                    </a:solidFill>
                  </a:tcPr>
                </a:tc>
                <a:extLst>
                  <a:ext uri="{0D108BD9-81ED-4DB2-BD59-A6C34878D82A}">
                    <a16:rowId xmlns:a16="http://schemas.microsoft.com/office/drawing/2014/main" val="497924444"/>
                  </a:ext>
                </a:extLst>
              </a:tr>
              <a:tr h="370840">
                <a:tc rowSpan="2">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es-MX" sz="1000" kern="1200" dirty="0">
                          <a:solidFill>
                            <a:schemeClr val="dk1"/>
                          </a:solidFill>
                          <a:effectLst/>
                          <a:latin typeface="Montserrat Black" pitchFamily="2" charset="0"/>
                          <a:ea typeface="+mn-ea"/>
                          <a:cs typeface="Arial" panose="020B0604020202020204" pitchFamily="34" charset="0"/>
                        </a:rPr>
                        <a:t>1. </a:t>
                      </a:r>
                      <a:r>
                        <a:rPr lang="es-MX" sz="1000" kern="1200" dirty="0">
                          <a:solidFill>
                            <a:schemeClr val="dk1"/>
                          </a:solidFill>
                          <a:effectLst/>
                          <a:latin typeface="Montserrat SemiBold" pitchFamily="2" charset="0"/>
                          <a:ea typeface="+mn-ea"/>
                          <a:cs typeface="Arial" panose="020B0604020202020204" pitchFamily="34" charset="0"/>
                        </a:rPr>
                        <a:t>Actualizar los instrumentos de control y consulta archivística, así como los procedimientos y políticas de gestión documental y administración de archivos del Órgano Garante de Acceso a la Información Pública, Transparencia, Protección de Datos Personales y Buen Gobierno del Estado de Oaxaca.</a:t>
                      </a:r>
                    </a:p>
                  </a:txBody>
                  <a:tcPr anchor="ctr">
                    <a:solidFill>
                      <a:schemeClr val="bg1">
                        <a:lumMod val="85000"/>
                      </a:schemeClr>
                    </a:solidFill>
                  </a:tcPr>
                </a:tc>
                <a:tc rowSpan="2">
                  <a:txBody>
                    <a:bodyPr/>
                    <a:lstStyle/>
                    <a:p>
                      <a:pPr algn="ctr"/>
                      <a:r>
                        <a:rPr lang="es-MX" sz="1000" dirty="0">
                          <a:latin typeface="Montserrat SemiBold" pitchFamily="2" charset="0"/>
                          <a:cs typeface="Arial" panose="020B0604020202020204" pitchFamily="34" charset="0"/>
                        </a:rPr>
                        <a:t>Documental</a:t>
                      </a:r>
                    </a:p>
                  </a:txBody>
                  <a:tcPr anchor="ctr">
                    <a:solidFill>
                      <a:schemeClr val="bg1">
                        <a:lumMod val="85000"/>
                      </a:schemeClr>
                    </a:solidFill>
                  </a:tcPr>
                </a:tc>
                <a:tc>
                  <a:txBody>
                    <a:bodyPr/>
                    <a:lstStyle/>
                    <a:p>
                      <a:pPr algn="just"/>
                      <a:r>
                        <a:rPr lang="es-MX" sz="1000" kern="1200" dirty="0">
                          <a:solidFill>
                            <a:schemeClr val="dk1"/>
                          </a:solidFill>
                          <a:effectLst/>
                          <a:latin typeface="Montserrat Black" pitchFamily="2" charset="0"/>
                          <a:ea typeface="+mn-ea"/>
                          <a:cs typeface="Arial" panose="020B0604020202020204" pitchFamily="34" charset="0"/>
                        </a:rPr>
                        <a:t>1.1</a:t>
                      </a:r>
                      <a:r>
                        <a:rPr lang="es-MX" sz="1000" kern="1200" dirty="0">
                          <a:solidFill>
                            <a:schemeClr val="dk1"/>
                          </a:solidFill>
                          <a:effectLst/>
                          <a:latin typeface="Montserrat SemiBold" pitchFamily="2" charset="0"/>
                          <a:ea typeface="+mn-ea"/>
                          <a:cs typeface="Arial" panose="020B0604020202020204" pitchFamily="34" charset="0"/>
                        </a:rPr>
                        <a:t> Coordinar la actualización del Cuadro General de Clasificación Archivística del Órgano Garante de Acceso a la Información Pública, Transparencia, Protección de    Datos    Personales y Buen Gobierno del Estado de Oaxaca.</a:t>
                      </a:r>
                      <a:endParaRPr lang="es-MX" sz="1000" dirty="0">
                        <a:latin typeface="Montserrat SemiBold" pitchFamily="2" charset="0"/>
                        <a:cs typeface="Arial" panose="020B0604020202020204" pitchFamily="34" charset="0"/>
                      </a:endParaRPr>
                    </a:p>
                  </a:txBody>
                  <a:tcPr anchor="ctr">
                    <a:solidFill>
                      <a:schemeClr val="bg1">
                        <a:lumMod val="85000"/>
                      </a:schemeClr>
                    </a:solidFill>
                  </a:tcPr>
                </a:tc>
                <a:tc>
                  <a:txBody>
                    <a:bodyPr/>
                    <a:lstStyle/>
                    <a:p>
                      <a:pPr algn="ctr"/>
                      <a:r>
                        <a:rPr lang="es-MX" sz="1000" kern="1200" dirty="0">
                          <a:solidFill>
                            <a:schemeClr val="dk1"/>
                          </a:solidFill>
                          <a:effectLst/>
                          <a:latin typeface="Montserrat SemiBold" pitchFamily="2" charset="0"/>
                          <a:ea typeface="+mn-ea"/>
                          <a:cs typeface="Arial" panose="020B0604020202020204" pitchFamily="34" charset="0"/>
                        </a:rPr>
                        <a:t>Cuadro General de Clasificación Archivística actualizado.</a:t>
                      </a:r>
                      <a:endParaRPr lang="es-MX" sz="1000" dirty="0">
                        <a:latin typeface="Montserrat SemiBold" pitchFamily="2" charset="0"/>
                        <a:cs typeface="Arial" panose="020B0604020202020204" pitchFamily="34" charset="0"/>
                      </a:endParaRPr>
                    </a:p>
                  </a:txBody>
                  <a:tcPr anchor="ctr">
                    <a:solidFill>
                      <a:schemeClr val="bg1">
                        <a:lumMod val="85000"/>
                      </a:schemeClr>
                    </a:solidFill>
                  </a:tcPr>
                </a:tc>
                <a:tc>
                  <a:txBody>
                    <a:bodyPr/>
                    <a:lstStyle/>
                    <a:p>
                      <a:pPr algn="ctr"/>
                      <a:r>
                        <a:rPr lang="es-MX" sz="1000" kern="1200" dirty="0">
                          <a:solidFill>
                            <a:schemeClr val="dk1"/>
                          </a:solidFill>
                          <a:effectLst/>
                          <a:latin typeface="Montserrat SemiBold" pitchFamily="2" charset="0"/>
                          <a:ea typeface="+mn-ea"/>
                          <a:cs typeface="Arial" panose="020B0604020202020204" pitchFamily="34" charset="0"/>
                        </a:rPr>
                        <a:t>Cuadros Generales de Clasificación Archivística actualizados</a:t>
                      </a:r>
                    </a:p>
                    <a:p>
                      <a:pPr algn="ctr"/>
                      <a:r>
                        <a:rPr lang="es-MX" sz="1000" kern="1200" dirty="0">
                          <a:solidFill>
                            <a:schemeClr val="dk1"/>
                          </a:solidFill>
                          <a:effectLst/>
                          <a:latin typeface="Montserrat SemiBold" pitchFamily="2" charset="0"/>
                          <a:ea typeface="+mn-ea"/>
                          <a:cs typeface="Arial" panose="020B0604020202020204" pitchFamily="34" charset="0"/>
                        </a:rPr>
                        <a:t>   </a:t>
                      </a:r>
                    </a:p>
                    <a:p>
                      <a:pPr algn="ctr"/>
                      <a:r>
                        <a:rPr lang="es-MX" sz="1000" i="1" kern="1200" dirty="0">
                          <a:solidFill>
                            <a:schemeClr val="dk1"/>
                          </a:solidFill>
                          <a:effectLst/>
                          <a:latin typeface="Montserrat Medium" pitchFamily="2" charset="0"/>
                          <a:ea typeface="+mn-ea"/>
                          <a:cs typeface="Arial" panose="020B0604020202020204" pitchFamily="34" charset="0"/>
                        </a:rPr>
                        <a:t>Cuadro General de Clasificación Archivística actualizado/Número de Cuadros Generales de Clasificación Archivística a actualizar = 1</a:t>
                      </a:r>
                      <a:endParaRPr lang="es-MX" sz="1000" i="1" dirty="0">
                        <a:latin typeface="Montserrat Medium" pitchFamily="2" charset="0"/>
                        <a:cs typeface="Arial" panose="020B0604020202020204" pitchFamily="34" charset="0"/>
                      </a:endParaRPr>
                    </a:p>
                  </a:txBody>
                  <a:tcPr anchor="ctr">
                    <a:solidFill>
                      <a:schemeClr val="bg1">
                        <a:lumMod val="85000"/>
                      </a:schemeClr>
                    </a:solidFill>
                  </a:tcPr>
                </a:tc>
                <a:extLst>
                  <a:ext uri="{0D108BD9-81ED-4DB2-BD59-A6C34878D82A}">
                    <a16:rowId xmlns:a16="http://schemas.microsoft.com/office/drawing/2014/main" val="756736320"/>
                  </a:ext>
                </a:extLst>
              </a:tr>
              <a:tr h="370840">
                <a:tc vMerge="1">
                  <a:txBody>
                    <a:bodyPr/>
                    <a:lstStyle/>
                    <a:p>
                      <a:endParaRPr lang="es-MX" dirty="0"/>
                    </a:p>
                  </a:txBody>
                  <a:tcPr/>
                </a:tc>
                <a:tc vMerge="1">
                  <a:txBody>
                    <a:bodyPr/>
                    <a:lstStyle/>
                    <a:p>
                      <a:endParaRPr lang="es-MX" dirty="0"/>
                    </a:p>
                  </a:txBody>
                  <a:tcPr/>
                </a:tc>
                <a:tc>
                  <a:txBody>
                    <a:bodyPr/>
                    <a:lstStyle/>
                    <a:p>
                      <a:pPr algn="just"/>
                      <a:r>
                        <a:rPr lang="es-MX" sz="1000" kern="1200" dirty="0">
                          <a:solidFill>
                            <a:schemeClr val="dk1"/>
                          </a:solidFill>
                          <a:effectLst/>
                          <a:latin typeface="Montserrat Black" pitchFamily="2" charset="0"/>
                          <a:ea typeface="+mn-ea"/>
                          <a:cs typeface="Arial" panose="020B0604020202020204" pitchFamily="34" charset="0"/>
                        </a:rPr>
                        <a:t>1.2</a:t>
                      </a:r>
                      <a:r>
                        <a:rPr lang="es-MX" sz="1000" kern="1200" dirty="0">
                          <a:solidFill>
                            <a:schemeClr val="dk1"/>
                          </a:solidFill>
                          <a:effectLst/>
                          <a:latin typeface="Montserrat SemiBold" pitchFamily="2" charset="0"/>
                          <a:ea typeface="+mn-ea"/>
                          <a:cs typeface="Arial" panose="020B0604020202020204" pitchFamily="34" charset="0"/>
                        </a:rPr>
                        <a:t> Coordinar la actualización del Catálogo de Disposición Documental del Órgano Garante de Acceso a la Información Pública, Transparencia, Protección de Datos Personales y Buen Gobierno del Estado  de Oaxaca.</a:t>
                      </a:r>
                      <a:endParaRPr lang="es-MX" sz="1000" dirty="0">
                        <a:latin typeface="Montserrat SemiBold" pitchFamily="2" charset="0"/>
                        <a:cs typeface="Arial" panose="020B0604020202020204" pitchFamily="34" charset="0"/>
                      </a:endParaRPr>
                    </a:p>
                  </a:txBody>
                  <a:tcPr anchor="ctr">
                    <a:solidFill>
                      <a:schemeClr val="bg1">
                        <a:lumMod val="85000"/>
                      </a:schemeClr>
                    </a:solidFill>
                  </a:tcPr>
                </a:tc>
                <a:tc>
                  <a:txBody>
                    <a:bodyPr/>
                    <a:lstStyle/>
                    <a:p>
                      <a:pPr marL="0" marR="84455" lvl="0" indent="0" algn="ctr">
                        <a:lnSpc>
                          <a:spcPct val="115000"/>
                        </a:lnSpc>
                        <a:spcAft>
                          <a:spcPts val="0"/>
                        </a:spcAft>
                        <a:buFont typeface="+mj-lt"/>
                        <a:buNone/>
                        <a:tabLst>
                          <a:tab pos="540385" algn="l"/>
                        </a:tabLst>
                      </a:pP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Catálogo de Disposición Documental actualizado</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marL="90805" marR="83820" algn="ctr">
                        <a:spcAft>
                          <a:spcPts val="0"/>
                        </a:spcAft>
                      </a:pP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Catálogos de Disposición Documental actualizados </a:t>
                      </a:r>
                      <a:endParaRPr lang="es-MX" sz="1000" dirty="0">
                        <a:effectLst/>
                        <a:latin typeface="Montserrat SemiBold" pitchFamily="2" charset="0"/>
                        <a:ea typeface="Calibri" panose="020F0502020204030204" pitchFamily="34" charset="0"/>
                        <a:cs typeface="Arial" panose="020B0604020202020204" pitchFamily="34" charset="0"/>
                      </a:endParaRPr>
                    </a:p>
                    <a:p>
                      <a:pPr marR="83820" algn="ct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a:t>
                      </a:r>
                      <a:endParaRPr lang="es-MX" sz="1000" dirty="0">
                        <a:effectLst/>
                        <a:latin typeface="Montserrat SemiBold" pitchFamily="2" charset="0"/>
                        <a:ea typeface="Calibri" panose="020F0502020204030204" pitchFamily="34" charset="0"/>
                        <a:cs typeface="Arial" panose="020B0604020202020204" pitchFamily="34" charset="0"/>
                      </a:endParaRPr>
                    </a:p>
                    <a:p>
                      <a:pPr marL="86360" marR="87630" indent="-1905" algn="ctr">
                        <a:lnSpc>
                          <a:spcPct val="115000"/>
                        </a:lnSpc>
                        <a:spcAft>
                          <a:spcPts val="0"/>
                        </a:spcAft>
                      </a:pPr>
                      <a:r>
                        <a:rPr lang="es-MX" sz="1000" i="1" dirty="0">
                          <a:solidFill>
                            <a:srgbClr val="000000"/>
                          </a:solidFill>
                          <a:effectLst/>
                          <a:latin typeface="Montserrat Medium" pitchFamily="2" charset="0"/>
                          <a:ea typeface="Bahnschrift" panose="020B0502040204020203" pitchFamily="34" charset="0"/>
                          <a:cs typeface="Arial" panose="020B0604020202020204" pitchFamily="34" charset="0"/>
                        </a:rPr>
                        <a:t>Catálogo de Disposición Documental actualizado/Número de catálogos a actualizar= 1</a:t>
                      </a:r>
                      <a:endParaRPr lang="es-MX" sz="1000" i="1" dirty="0">
                        <a:effectLst/>
                        <a:latin typeface="Montserrat Medium"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extLst>
                  <a:ext uri="{0D108BD9-81ED-4DB2-BD59-A6C34878D82A}">
                    <a16:rowId xmlns:a16="http://schemas.microsoft.com/office/drawing/2014/main" val="1356786235"/>
                  </a:ext>
                </a:extLst>
              </a:tr>
            </a:tbl>
          </a:graphicData>
        </a:graphic>
      </p:graphicFrame>
    </p:spTree>
    <p:extLst>
      <p:ext uri="{BB962C8B-B14F-4D97-AF65-F5344CB8AC3E}">
        <p14:creationId xmlns:p14="http://schemas.microsoft.com/office/powerpoint/2010/main" val="23622415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BA06E754-F406-4658-B2FE-E1E0477C5FF8}"/>
              </a:ext>
            </a:extLst>
          </p:cNvPr>
          <p:cNvPicPr>
            <a:picLocks noChangeAspect="1"/>
          </p:cNvPicPr>
          <p:nvPr/>
        </p:nvPicPr>
        <p:blipFill>
          <a:blip r:embed="rId2"/>
          <a:stretch>
            <a:fillRect/>
          </a:stretch>
        </p:blipFill>
        <p:spPr>
          <a:xfrm>
            <a:off x="0" y="0"/>
            <a:ext cx="12192000" cy="6858000"/>
          </a:xfrm>
          <a:prstGeom prst="rect">
            <a:avLst/>
          </a:prstGeom>
        </p:spPr>
      </p:pic>
      <p:sp>
        <p:nvSpPr>
          <p:cNvPr id="6" name="Elipse 5">
            <a:extLst>
              <a:ext uri="{FF2B5EF4-FFF2-40B4-BE49-F238E27FC236}">
                <a16:creationId xmlns:a16="http://schemas.microsoft.com/office/drawing/2014/main" id="{EA04B853-4234-4F10-8C56-056EE7DEFAF5}"/>
              </a:ext>
            </a:extLst>
          </p:cNvPr>
          <p:cNvSpPr/>
          <p:nvPr/>
        </p:nvSpPr>
        <p:spPr>
          <a:xfrm>
            <a:off x="11250707" y="5916707"/>
            <a:ext cx="788894" cy="79785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rgbClr val="AB4592"/>
                </a:solidFill>
                <a:latin typeface="Montserrat Black" pitchFamily="2" charset="0"/>
              </a:rPr>
              <a:t>12</a:t>
            </a:r>
          </a:p>
        </p:txBody>
      </p:sp>
      <p:graphicFrame>
        <p:nvGraphicFramePr>
          <p:cNvPr id="8" name="Tabla 6">
            <a:extLst>
              <a:ext uri="{FF2B5EF4-FFF2-40B4-BE49-F238E27FC236}">
                <a16:creationId xmlns:a16="http://schemas.microsoft.com/office/drawing/2014/main" id="{F4D4ED28-0276-4458-9243-360439E077E5}"/>
              </a:ext>
            </a:extLst>
          </p:cNvPr>
          <p:cNvGraphicFramePr>
            <a:graphicFrameLocks noGrp="1"/>
          </p:cNvGraphicFramePr>
          <p:nvPr>
            <p:extLst>
              <p:ext uri="{D42A27DB-BD31-4B8C-83A1-F6EECF244321}">
                <p14:modId xmlns:p14="http://schemas.microsoft.com/office/powerpoint/2010/main" val="4059108431"/>
              </p:ext>
            </p:extLst>
          </p:nvPr>
        </p:nvGraphicFramePr>
        <p:xfrm>
          <a:off x="597283" y="1838107"/>
          <a:ext cx="10980000" cy="3181785"/>
        </p:xfrm>
        <a:graphic>
          <a:graphicData uri="http://schemas.openxmlformats.org/drawingml/2006/table">
            <a:tbl>
              <a:tblPr firstRow="1" bandRow="1">
                <a:tableStyleId>{073A0DAA-6AF3-43AB-8588-CEC1D06C72B9}</a:tableStyleId>
              </a:tblPr>
              <a:tblGrid>
                <a:gridCol w="1620000">
                  <a:extLst>
                    <a:ext uri="{9D8B030D-6E8A-4147-A177-3AD203B41FA5}">
                      <a16:colId xmlns:a16="http://schemas.microsoft.com/office/drawing/2014/main" val="2844157464"/>
                    </a:ext>
                  </a:extLst>
                </a:gridCol>
                <a:gridCol w="1620000">
                  <a:extLst>
                    <a:ext uri="{9D8B030D-6E8A-4147-A177-3AD203B41FA5}">
                      <a16:colId xmlns:a16="http://schemas.microsoft.com/office/drawing/2014/main" val="1076177549"/>
                    </a:ext>
                  </a:extLst>
                </a:gridCol>
                <a:gridCol w="3060000">
                  <a:extLst>
                    <a:ext uri="{9D8B030D-6E8A-4147-A177-3AD203B41FA5}">
                      <a16:colId xmlns:a16="http://schemas.microsoft.com/office/drawing/2014/main" val="268711361"/>
                    </a:ext>
                  </a:extLst>
                </a:gridCol>
                <a:gridCol w="1620000">
                  <a:extLst>
                    <a:ext uri="{9D8B030D-6E8A-4147-A177-3AD203B41FA5}">
                      <a16:colId xmlns:a16="http://schemas.microsoft.com/office/drawing/2014/main" val="2811799430"/>
                    </a:ext>
                  </a:extLst>
                </a:gridCol>
                <a:gridCol w="3060000">
                  <a:extLst>
                    <a:ext uri="{9D8B030D-6E8A-4147-A177-3AD203B41FA5}">
                      <a16:colId xmlns:a16="http://schemas.microsoft.com/office/drawing/2014/main" val="3955761207"/>
                    </a:ext>
                  </a:extLst>
                </a:gridCol>
              </a:tblGrid>
              <a:tr h="405366">
                <a:tc>
                  <a:txBody>
                    <a:bodyPr/>
                    <a:lstStyle/>
                    <a:p>
                      <a:pPr marL="91440" marR="85090" algn="ctr">
                        <a:spcAft>
                          <a:spcPts val="0"/>
                        </a:spcAft>
                      </a:pPr>
                      <a:r>
                        <a:rPr lang="es-MX" sz="1200" b="1" dirty="0">
                          <a:solidFill>
                            <a:srgbClr val="FFFFFF"/>
                          </a:solidFill>
                          <a:effectLst/>
                          <a:latin typeface="Montserrat ExtraBold" pitchFamily="2" charset="0"/>
                          <a:ea typeface="Bahnschrift" panose="020B0502040204020203" pitchFamily="34" charset="0"/>
                          <a:cs typeface="Arial" panose="020B0604020202020204" pitchFamily="34" charset="0"/>
                        </a:rPr>
                        <a:t>Objetivos</a:t>
                      </a:r>
                      <a:endParaRPr lang="es-MX" sz="1200" dirty="0">
                        <a:effectLst/>
                        <a:latin typeface="Montserrat ExtraBold" pitchFamily="2" charset="0"/>
                        <a:ea typeface="Calibri" panose="020F0502020204030204" pitchFamily="34" charset="0"/>
                        <a:cs typeface="Arial" panose="020B0604020202020204" pitchFamily="34" charset="0"/>
                      </a:endParaRPr>
                    </a:p>
                  </a:txBody>
                  <a:tcPr marL="68580" marR="68580" marT="0" marB="0" anchor="ctr">
                    <a:solidFill>
                      <a:srgbClr val="67368C"/>
                    </a:solidFill>
                  </a:tcPr>
                </a:tc>
                <a:tc>
                  <a:txBody>
                    <a:bodyPr/>
                    <a:lstStyle/>
                    <a:p>
                      <a:pPr marL="92075" marR="131445" indent="2540" algn="ctr">
                        <a:spcAft>
                          <a:spcPts val="0"/>
                        </a:spcAft>
                      </a:pPr>
                      <a:r>
                        <a:rPr lang="es-MX" sz="1200" b="1" dirty="0">
                          <a:solidFill>
                            <a:srgbClr val="FFFFFF"/>
                          </a:solidFill>
                          <a:effectLst/>
                          <a:latin typeface="Montserrat ExtraBold" pitchFamily="2" charset="0"/>
                          <a:ea typeface="Bahnschrift" panose="020B0502040204020203" pitchFamily="34" charset="0"/>
                          <a:cs typeface="Arial" panose="020B0604020202020204" pitchFamily="34" charset="0"/>
                        </a:rPr>
                        <a:t>Nivel</a:t>
                      </a:r>
                      <a:endParaRPr lang="es-MX" sz="1200" dirty="0">
                        <a:effectLst/>
                        <a:latin typeface="Montserrat ExtraBold" pitchFamily="2" charset="0"/>
                        <a:ea typeface="Calibri" panose="020F0502020204030204" pitchFamily="34" charset="0"/>
                        <a:cs typeface="Arial" panose="020B0604020202020204" pitchFamily="34" charset="0"/>
                      </a:endParaRPr>
                    </a:p>
                  </a:txBody>
                  <a:tcPr marL="68580" marR="68580" marT="0" marB="0" anchor="ctr">
                    <a:solidFill>
                      <a:srgbClr val="67368C"/>
                    </a:solidFill>
                  </a:tcPr>
                </a:tc>
                <a:tc>
                  <a:txBody>
                    <a:bodyPr/>
                    <a:lstStyle/>
                    <a:p>
                      <a:pPr marL="309245" marR="87630" algn="ctr">
                        <a:spcAft>
                          <a:spcPts val="0"/>
                        </a:spcAft>
                      </a:pPr>
                      <a:r>
                        <a:rPr lang="es-MX" sz="1200" b="1" dirty="0">
                          <a:solidFill>
                            <a:srgbClr val="FFFFFF"/>
                          </a:solidFill>
                          <a:effectLst/>
                          <a:latin typeface="Montserrat ExtraBold" pitchFamily="2" charset="0"/>
                          <a:ea typeface="Bahnschrift" panose="020B0502040204020203" pitchFamily="34" charset="0"/>
                          <a:cs typeface="Arial" panose="020B0604020202020204" pitchFamily="34" charset="0"/>
                        </a:rPr>
                        <a:t>Actividades</a:t>
                      </a:r>
                      <a:endParaRPr lang="es-MX" sz="1200" dirty="0">
                        <a:effectLst/>
                        <a:latin typeface="Montserrat ExtraBold" pitchFamily="2" charset="0"/>
                        <a:ea typeface="Calibri" panose="020F0502020204030204" pitchFamily="34" charset="0"/>
                        <a:cs typeface="Arial" panose="020B0604020202020204" pitchFamily="34" charset="0"/>
                      </a:endParaRPr>
                    </a:p>
                  </a:txBody>
                  <a:tcPr marL="68580" marR="68580" marT="0" marB="0" anchor="ctr">
                    <a:solidFill>
                      <a:srgbClr val="67368C"/>
                    </a:solidFill>
                  </a:tcPr>
                </a:tc>
                <a:tc>
                  <a:txBody>
                    <a:bodyPr/>
                    <a:lstStyle/>
                    <a:p>
                      <a:pPr marL="182880" indent="-207645" algn="ctr">
                        <a:lnSpc>
                          <a:spcPct val="106000"/>
                        </a:lnSpc>
                      </a:pPr>
                      <a:r>
                        <a:rPr lang="es-MX" sz="1200" b="1" dirty="0">
                          <a:solidFill>
                            <a:srgbClr val="FFFFFF"/>
                          </a:solidFill>
                          <a:effectLst/>
                          <a:latin typeface="Montserrat ExtraBold" pitchFamily="2" charset="0"/>
                          <a:ea typeface="Bahnschrift" panose="020B0502040204020203" pitchFamily="34" charset="0"/>
                          <a:cs typeface="Arial" panose="020B0604020202020204" pitchFamily="34" charset="0"/>
                        </a:rPr>
                        <a:t>Entregables</a:t>
                      </a:r>
                      <a:endParaRPr lang="es-MX" sz="1200" dirty="0">
                        <a:effectLst/>
                        <a:latin typeface="Montserrat ExtraBold" pitchFamily="2" charset="0"/>
                        <a:ea typeface="Calibri" panose="020F0502020204030204" pitchFamily="34" charset="0"/>
                        <a:cs typeface="Arial" panose="020B0604020202020204" pitchFamily="34" charset="0"/>
                      </a:endParaRPr>
                    </a:p>
                  </a:txBody>
                  <a:tcPr marL="68580" marR="68580" marT="0" marB="0" anchor="ctr">
                    <a:solidFill>
                      <a:srgbClr val="67368C"/>
                    </a:solidFill>
                  </a:tcPr>
                </a:tc>
                <a:tc>
                  <a:txBody>
                    <a:bodyPr/>
                    <a:lstStyle/>
                    <a:p>
                      <a:pPr marL="86360" marR="92075" algn="ctr">
                        <a:lnSpc>
                          <a:spcPct val="106000"/>
                        </a:lnSpc>
                        <a:spcAft>
                          <a:spcPts val="0"/>
                        </a:spcAft>
                      </a:pPr>
                      <a:r>
                        <a:rPr lang="es-MX" sz="1200" b="1" dirty="0">
                          <a:solidFill>
                            <a:srgbClr val="FFFFFF"/>
                          </a:solidFill>
                          <a:effectLst/>
                          <a:latin typeface="Montserrat ExtraBold" pitchFamily="2" charset="0"/>
                          <a:ea typeface="Bahnschrift" panose="020B0502040204020203" pitchFamily="34" charset="0"/>
                          <a:cs typeface="Arial" panose="020B0604020202020204" pitchFamily="34" charset="0"/>
                        </a:rPr>
                        <a:t>Indicador de la actividad</a:t>
                      </a:r>
                      <a:endParaRPr lang="es-MX" sz="1200" dirty="0">
                        <a:effectLst/>
                        <a:latin typeface="Montserrat ExtraBold" pitchFamily="2" charset="0"/>
                        <a:ea typeface="Calibri" panose="020F0502020204030204" pitchFamily="34" charset="0"/>
                        <a:cs typeface="Arial" panose="020B0604020202020204" pitchFamily="34" charset="0"/>
                      </a:endParaRPr>
                    </a:p>
                  </a:txBody>
                  <a:tcPr marL="68580" marR="68580" marT="0" marB="0" anchor="ctr">
                    <a:solidFill>
                      <a:srgbClr val="67368C"/>
                    </a:solidFill>
                  </a:tcPr>
                </a:tc>
                <a:extLst>
                  <a:ext uri="{0D108BD9-81ED-4DB2-BD59-A6C34878D82A}">
                    <a16:rowId xmlns:a16="http://schemas.microsoft.com/office/drawing/2014/main" val="497924444"/>
                  </a:ext>
                </a:extLst>
              </a:tr>
              <a:tr h="1300885">
                <a:tc rowSpan="2">
                  <a:txBody>
                    <a:bodyPr/>
                    <a:lstStyle/>
                    <a:p>
                      <a:pPr algn="ctr"/>
                      <a:endParaRPr lang="es-MX" sz="1000" dirty="0">
                        <a:latin typeface="Montserrat SemiBold" pitchFamily="2" charset="0"/>
                      </a:endParaRPr>
                    </a:p>
                  </a:txBody>
                  <a:tcPr anchor="ctr">
                    <a:solidFill>
                      <a:schemeClr val="bg1">
                        <a:lumMod val="85000"/>
                      </a:schemeClr>
                    </a:solidFill>
                  </a:tcPr>
                </a:tc>
                <a:tc rowSpan="2">
                  <a:txBody>
                    <a:bodyPr/>
                    <a:lstStyle/>
                    <a:p>
                      <a:pPr algn="ctr"/>
                      <a:endParaRPr lang="es-MX" sz="1000" dirty="0">
                        <a:latin typeface="Montserrat SemiBold" pitchFamily="2" charset="0"/>
                        <a:cs typeface="Arial" panose="020B0604020202020204" pitchFamily="34" charset="0"/>
                      </a:endParaRPr>
                    </a:p>
                    <a:p>
                      <a:pPr algn="ctr"/>
                      <a:endParaRPr lang="es-MX" sz="1000" dirty="0">
                        <a:latin typeface="Montserrat SemiBold" pitchFamily="2" charset="0"/>
                        <a:cs typeface="Arial" panose="020B0604020202020204" pitchFamily="34" charset="0"/>
                      </a:endParaRPr>
                    </a:p>
                    <a:p>
                      <a:pPr algn="ctr"/>
                      <a:endParaRPr lang="es-MX" sz="1000" dirty="0">
                        <a:latin typeface="Montserrat SemiBold" pitchFamily="2" charset="0"/>
                        <a:cs typeface="Arial" panose="020B0604020202020204" pitchFamily="34" charset="0"/>
                      </a:endParaRPr>
                    </a:p>
                    <a:p>
                      <a:pPr algn="ctr"/>
                      <a:endParaRPr lang="es-MX" sz="1000" dirty="0">
                        <a:latin typeface="Montserrat SemiBold" pitchFamily="2" charset="0"/>
                        <a:cs typeface="Arial" panose="020B0604020202020204" pitchFamily="34" charset="0"/>
                      </a:endParaRPr>
                    </a:p>
                    <a:p>
                      <a:pPr algn="ctr"/>
                      <a:endParaRPr lang="es-MX" sz="1000" dirty="0">
                        <a:latin typeface="Montserrat SemiBold" pitchFamily="2" charset="0"/>
                        <a:cs typeface="Arial" panose="020B0604020202020204" pitchFamily="34" charset="0"/>
                      </a:endParaRPr>
                    </a:p>
                    <a:p>
                      <a:pPr algn="ctr"/>
                      <a:endParaRPr lang="es-MX" sz="1000" dirty="0">
                        <a:latin typeface="Montserrat SemiBold" pitchFamily="2" charset="0"/>
                        <a:cs typeface="Arial" panose="020B0604020202020204" pitchFamily="34" charset="0"/>
                      </a:endParaRPr>
                    </a:p>
                    <a:p>
                      <a:pPr algn="ctr"/>
                      <a:endParaRPr lang="es-MX" sz="1000" dirty="0">
                        <a:latin typeface="Montserrat SemiBold" pitchFamily="2" charset="0"/>
                        <a:cs typeface="Arial" panose="020B0604020202020204" pitchFamily="34" charset="0"/>
                      </a:endParaRPr>
                    </a:p>
                    <a:p>
                      <a:pPr algn="ctr"/>
                      <a:endParaRPr lang="es-MX" sz="1000" dirty="0">
                        <a:latin typeface="Montserrat SemiBold" pitchFamily="2" charset="0"/>
                        <a:cs typeface="Arial" panose="020B0604020202020204" pitchFamily="34" charset="0"/>
                      </a:endParaRPr>
                    </a:p>
                    <a:p>
                      <a:pPr algn="ctr"/>
                      <a:endParaRPr lang="es-MX" sz="1000" dirty="0">
                        <a:latin typeface="Montserrat SemiBold" pitchFamily="2" charset="0"/>
                        <a:cs typeface="Arial" panose="020B0604020202020204" pitchFamily="34" charset="0"/>
                      </a:endParaRPr>
                    </a:p>
                  </a:txBody>
                  <a:tcPr anchor="ctr">
                    <a:solidFill>
                      <a:schemeClr val="bg1">
                        <a:lumMod val="85000"/>
                      </a:schemeClr>
                    </a:solidFill>
                  </a:tcPr>
                </a:tc>
                <a:tc>
                  <a:txBody>
                    <a:bodyPr/>
                    <a:lstStyle/>
                    <a:p>
                      <a:pPr marL="68580" marR="60325" algn="just">
                        <a:lnSpc>
                          <a:spcPct val="107000"/>
                        </a:lnSpc>
                        <a:spcAft>
                          <a:spcPts val="0"/>
                        </a:spcAft>
                      </a:pPr>
                      <a:r>
                        <a:rPr lang="es-MX" sz="1000" dirty="0">
                          <a:solidFill>
                            <a:srgbClr val="000000"/>
                          </a:solidFill>
                          <a:effectLst/>
                          <a:latin typeface="Montserrat Black" pitchFamily="2" charset="0"/>
                          <a:ea typeface="Bahnschrift" panose="020B0502040204020203" pitchFamily="34" charset="0"/>
                          <a:cs typeface="Arial" panose="020B0604020202020204" pitchFamily="34" charset="0"/>
                        </a:rPr>
                        <a:t>1.3 </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Coordinar la elaboración y publicación de la Guía de Archivo Documental 2024 del Órgano Garante de Acceso a la Información Pública, Transparencia, Protección de Datos Personales y Buen Gobierno del Estado de Oaxaca.</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marL="0" marR="84455" lvl="0" indent="0" algn="ctr">
                        <a:lnSpc>
                          <a:spcPct val="115000"/>
                        </a:lnSpc>
                        <a:spcAft>
                          <a:spcPts val="0"/>
                        </a:spcAft>
                        <a:buFont typeface="+mj-lt"/>
                        <a:buNone/>
                        <a:tabLst>
                          <a:tab pos="540385" algn="l"/>
                        </a:tabLst>
                      </a:pP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Guía de Archivo Documental 2024</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marL="90805" marR="83820" algn="ctr">
                        <a:spcAft>
                          <a:spcPts val="0"/>
                        </a:spcAft>
                      </a:pP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Guías de Archivo Documental 2024 actualizadas</a:t>
                      </a:r>
                      <a:endParaRPr lang="es-MX" sz="1000" dirty="0">
                        <a:effectLst/>
                        <a:latin typeface="Montserrat SemiBold" pitchFamily="2" charset="0"/>
                        <a:ea typeface="Calibri" panose="020F0502020204030204" pitchFamily="34" charset="0"/>
                        <a:cs typeface="Arial" panose="020B0604020202020204" pitchFamily="34" charset="0"/>
                      </a:endParaRPr>
                    </a:p>
                    <a:p>
                      <a:pPr marL="90805" marR="83820" algn="ctr">
                        <a:spcAft>
                          <a:spcPts val="0"/>
                        </a:spcAft>
                      </a:pP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a:t>
                      </a:r>
                      <a:endParaRPr lang="es-MX" sz="1000" dirty="0">
                        <a:effectLst/>
                        <a:latin typeface="Montserrat SemiBold" pitchFamily="2" charset="0"/>
                        <a:ea typeface="Calibri" panose="020F0502020204030204" pitchFamily="34" charset="0"/>
                        <a:cs typeface="Arial" panose="020B0604020202020204" pitchFamily="34" charset="0"/>
                      </a:endParaRPr>
                    </a:p>
                    <a:p>
                      <a:pPr marL="86360" marR="87630" indent="-1905" algn="ctr">
                        <a:lnSpc>
                          <a:spcPct val="115000"/>
                        </a:lnSpc>
                        <a:spcAft>
                          <a:spcPts val="0"/>
                        </a:spcAft>
                      </a:pPr>
                      <a:r>
                        <a:rPr lang="es-MX" sz="1000" i="1" dirty="0">
                          <a:solidFill>
                            <a:srgbClr val="000000"/>
                          </a:solidFill>
                          <a:effectLst/>
                          <a:latin typeface="Montserrat Medium" pitchFamily="2" charset="0"/>
                          <a:ea typeface="Bahnschrift" panose="020B0502040204020203" pitchFamily="34" charset="0"/>
                          <a:cs typeface="Arial" panose="020B0604020202020204" pitchFamily="34" charset="0"/>
                        </a:rPr>
                        <a:t>Guía de Archivo Documental 2024 actualizada/Número de guías a actualizar= 1</a:t>
                      </a:r>
                      <a:endParaRPr lang="es-MX" sz="1000" i="1" dirty="0">
                        <a:effectLst/>
                        <a:latin typeface="Montserrat Medium"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extLst>
                  <a:ext uri="{0D108BD9-81ED-4DB2-BD59-A6C34878D82A}">
                    <a16:rowId xmlns:a16="http://schemas.microsoft.com/office/drawing/2014/main" val="756736320"/>
                  </a:ext>
                </a:extLst>
              </a:tr>
              <a:tr h="1475534">
                <a:tc vMerge="1">
                  <a:txBody>
                    <a:bodyPr/>
                    <a:lstStyle/>
                    <a:p>
                      <a:endParaRPr lang="es-MX" dirty="0"/>
                    </a:p>
                  </a:txBody>
                  <a:tcPr/>
                </a:tc>
                <a:tc vMerge="1">
                  <a:txBody>
                    <a:bodyPr/>
                    <a:lstStyle/>
                    <a:p>
                      <a:endParaRPr lang="es-MX" dirty="0"/>
                    </a:p>
                  </a:txBody>
                  <a:tcPr/>
                </a:tc>
                <a:tc>
                  <a:txBody>
                    <a:bodyPr/>
                    <a:lstStyle/>
                    <a:p>
                      <a:pPr marL="68580" marR="60325" algn="just">
                        <a:lnSpc>
                          <a:spcPct val="107000"/>
                        </a:lnSpc>
                        <a:spcAft>
                          <a:spcPts val="0"/>
                        </a:spcAft>
                      </a:pPr>
                      <a:r>
                        <a:rPr lang="es-MX" sz="1000" dirty="0">
                          <a:solidFill>
                            <a:srgbClr val="000000"/>
                          </a:solidFill>
                          <a:effectLst/>
                          <a:latin typeface="Montserrat Black" pitchFamily="2" charset="0"/>
                          <a:ea typeface="Bahnschrift" panose="020B0502040204020203" pitchFamily="34" charset="0"/>
                          <a:cs typeface="Arial" panose="020B0604020202020204" pitchFamily="34" charset="0"/>
                        </a:rPr>
                        <a:t>1.4</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Coordinar la elaboración del Inventario general por expediente 2024 del Órgano Garante de Acceso a la Información Pública, Transparencia, Protección de Datos Personales y Buen Gobierno del Estado de Oaxaca.</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marL="0" marR="84455" lvl="0" indent="0" algn="ctr">
                        <a:lnSpc>
                          <a:spcPct val="115000"/>
                        </a:lnSpc>
                        <a:spcAft>
                          <a:spcPts val="0"/>
                        </a:spcAft>
                        <a:buFont typeface="+mj-lt"/>
                        <a:buNone/>
                        <a:tabLst>
                          <a:tab pos="540385" algn="l"/>
                        </a:tabLst>
                      </a:pP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Inventario General por Expediente 2024</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marL="90805" marR="83820" algn="ctr">
                        <a:spcAft>
                          <a:spcPts val="0"/>
                        </a:spcAft>
                      </a:pP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Inventarios Generales por Expediente 2024 actualizados</a:t>
                      </a:r>
                      <a:endParaRPr lang="es-MX" sz="1000" dirty="0">
                        <a:effectLst/>
                        <a:latin typeface="Montserrat SemiBold" pitchFamily="2" charset="0"/>
                        <a:ea typeface="Calibri" panose="020F0502020204030204" pitchFamily="34" charset="0"/>
                        <a:cs typeface="Arial" panose="020B0604020202020204" pitchFamily="34" charset="0"/>
                      </a:endParaRPr>
                    </a:p>
                    <a:p>
                      <a:pPr marL="90805" marR="83820" algn="ctr">
                        <a:spcAft>
                          <a:spcPts val="0"/>
                        </a:spcAft>
                      </a:pP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a:t>
                      </a:r>
                      <a:endParaRPr lang="es-MX" sz="1000" dirty="0">
                        <a:effectLst/>
                        <a:latin typeface="Montserrat SemiBold" pitchFamily="2" charset="0"/>
                        <a:ea typeface="Calibri" panose="020F0502020204030204" pitchFamily="34" charset="0"/>
                        <a:cs typeface="Arial" panose="020B0604020202020204" pitchFamily="34" charset="0"/>
                      </a:endParaRPr>
                    </a:p>
                    <a:p>
                      <a:pPr marL="86360" marR="87630" indent="-1905" algn="ctr">
                        <a:lnSpc>
                          <a:spcPct val="115000"/>
                        </a:lnSpc>
                        <a:spcAft>
                          <a:spcPts val="0"/>
                        </a:spcAft>
                      </a:pPr>
                      <a:r>
                        <a:rPr lang="es-MX" sz="1000" i="1" dirty="0">
                          <a:solidFill>
                            <a:srgbClr val="000000"/>
                          </a:solidFill>
                          <a:effectLst/>
                          <a:latin typeface="Montserrat Medium" pitchFamily="2" charset="0"/>
                          <a:ea typeface="Bahnschrift" panose="020B0502040204020203" pitchFamily="34" charset="0"/>
                          <a:cs typeface="Arial" panose="020B0604020202020204" pitchFamily="34" charset="0"/>
                        </a:rPr>
                        <a:t>Inventario General por Expediente 2024 actualizado/Número de inventarios a actualizar= 1</a:t>
                      </a:r>
                      <a:endParaRPr lang="es-MX" sz="1000" i="1" dirty="0">
                        <a:effectLst/>
                        <a:latin typeface="Montserrat Medium"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extLst>
                  <a:ext uri="{0D108BD9-81ED-4DB2-BD59-A6C34878D82A}">
                    <a16:rowId xmlns:a16="http://schemas.microsoft.com/office/drawing/2014/main" val="1356786235"/>
                  </a:ext>
                </a:extLst>
              </a:tr>
            </a:tbl>
          </a:graphicData>
        </a:graphic>
      </p:graphicFrame>
    </p:spTree>
    <p:extLst>
      <p:ext uri="{BB962C8B-B14F-4D97-AF65-F5344CB8AC3E}">
        <p14:creationId xmlns:p14="http://schemas.microsoft.com/office/powerpoint/2010/main" val="38069427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BA06E754-F406-4658-B2FE-E1E0477C5FF8}"/>
              </a:ext>
            </a:extLst>
          </p:cNvPr>
          <p:cNvPicPr>
            <a:picLocks noChangeAspect="1"/>
          </p:cNvPicPr>
          <p:nvPr/>
        </p:nvPicPr>
        <p:blipFill>
          <a:blip r:embed="rId2"/>
          <a:stretch>
            <a:fillRect/>
          </a:stretch>
        </p:blipFill>
        <p:spPr>
          <a:xfrm>
            <a:off x="0" y="0"/>
            <a:ext cx="12192000" cy="6858000"/>
          </a:xfrm>
          <a:prstGeom prst="rect">
            <a:avLst/>
          </a:prstGeom>
        </p:spPr>
      </p:pic>
      <p:sp>
        <p:nvSpPr>
          <p:cNvPr id="6" name="Elipse 5">
            <a:extLst>
              <a:ext uri="{FF2B5EF4-FFF2-40B4-BE49-F238E27FC236}">
                <a16:creationId xmlns:a16="http://schemas.microsoft.com/office/drawing/2014/main" id="{EA04B853-4234-4F10-8C56-056EE7DEFAF5}"/>
              </a:ext>
            </a:extLst>
          </p:cNvPr>
          <p:cNvSpPr/>
          <p:nvPr/>
        </p:nvSpPr>
        <p:spPr>
          <a:xfrm>
            <a:off x="11250707" y="5916707"/>
            <a:ext cx="788894" cy="79785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rgbClr val="AB4592"/>
                </a:solidFill>
                <a:latin typeface="Montserrat Black" pitchFamily="2" charset="0"/>
              </a:rPr>
              <a:t>13</a:t>
            </a:r>
          </a:p>
        </p:txBody>
      </p:sp>
      <p:graphicFrame>
        <p:nvGraphicFramePr>
          <p:cNvPr id="9" name="Tabla 6">
            <a:extLst>
              <a:ext uri="{FF2B5EF4-FFF2-40B4-BE49-F238E27FC236}">
                <a16:creationId xmlns:a16="http://schemas.microsoft.com/office/drawing/2014/main" id="{CF0A978C-A96D-419D-BF35-370797D0A038}"/>
              </a:ext>
            </a:extLst>
          </p:cNvPr>
          <p:cNvGraphicFramePr>
            <a:graphicFrameLocks noGrp="1"/>
          </p:cNvGraphicFramePr>
          <p:nvPr>
            <p:extLst>
              <p:ext uri="{D42A27DB-BD31-4B8C-83A1-F6EECF244321}">
                <p14:modId xmlns:p14="http://schemas.microsoft.com/office/powerpoint/2010/main" val="3592284534"/>
              </p:ext>
            </p:extLst>
          </p:nvPr>
        </p:nvGraphicFramePr>
        <p:xfrm>
          <a:off x="516000" y="1845389"/>
          <a:ext cx="11160000" cy="3167221"/>
        </p:xfrm>
        <a:graphic>
          <a:graphicData uri="http://schemas.openxmlformats.org/drawingml/2006/table">
            <a:tbl>
              <a:tblPr firstRow="1" bandRow="1">
                <a:tableStyleId>{073A0DAA-6AF3-43AB-8588-CEC1D06C72B9}</a:tableStyleId>
              </a:tblPr>
              <a:tblGrid>
                <a:gridCol w="1620000">
                  <a:extLst>
                    <a:ext uri="{9D8B030D-6E8A-4147-A177-3AD203B41FA5}">
                      <a16:colId xmlns:a16="http://schemas.microsoft.com/office/drawing/2014/main" val="2844157464"/>
                    </a:ext>
                  </a:extLst>
                </a:gridCol>
                <a:gridCol w="1620000">
                  <a:extLst>
                    <a:ext uri="{9D8B030D-6E8A-4147-A177-3AD203B41FA5}">
                      <a16:colId xmlns:a16="http://schemas.microsoft.com/office/drawing/2014/main" val="1076177549"/>
                    </a:ext>
                  </a:extLst>
                </a:gridCol>
                <a:gridCol w="3060000">
                  <a:extLst>
                    <a:ext uri="{9D8B030D-6E8A-4147-A177-3AD203B41FA5}">
                      <a16:colId xmlns:a16="http://schemas.microsoft.com/office/drawing/2014/main" val="268711361"/>
                    </a:ext>
                  </a:extLst>
                </a:gridCol>
                <a:gridCol w="1800000">
                  <a:extLst>
                    <a:ext uri="{9D8B030D-6E8A-4147-A177-3AD203B41FA5}">
                      <a16:colId xmlns:a16="http://schemas.microsoft.com/office/drawing/2014/main" val="2811799430"/>
                    </a:ext>
                  </a:extLst>
                </a:gridCol>
                <a:gridCol w="3060000">
                  <a:extLst>
                    <a:ext uri="{9D8B030D-6E8A-4147-A177-3AD203B41FA5}">
                      <a16:colId xmlns:a16="http://schemas.microsoft.com/office/drawing/2014/main" val="3955761207"/>
                    </a:ext>
                  </a:extLst>
                </a:gridCol>
              </a:tblGrid>
              <a:tr h="320511">
                <a:tc>
                  <a:txBody>
                    <a:bodyPr/>
                    <a:lstStyle/>
                    <a:p>
                      <a:pPr marL="91440" marR="85090" algn="ctr">
                        <a:spcAft>
                          <a:spcPts val="0"/>
                        </a:spcAft>
                      </a:pPr>
                      <a:r>
                        <a:rPr lang="es-MX" sz="1200" b="1" dirty="0">
                          <a:solidFill>
                            <a:srgbClr val="FFFFFF"/>
                          </a:solidFill>
                          <a:effectLst/>
                          <a:latin typeface="Montserrat ExtraBold" pitchFamily="2" charset="0"/>
                          <a:ea typeface="Bahnschrift" panose="020B0502040204020203" pitchFamily="34" charset="0"/>
                          <a:cs typeface="Arial" panose="020B0604020202020204" pitchFamily="34" charset="0"/>
                        </a:rPr>
                        <a:t>Objetivos</a:t>
                      </a:r>
                      <a:endParaRPr lang="es-MX" sz="1200" dirty="0">
                        <a:effectLst/>
                        <a:latin typeface="Montserrat ExtraBold" pitchFamily="2" charset="0"/>
                        <a:ea typeface="Calibri" panose="020F0502020204030204" pitchFamily="34" charset="0"/>
                        <a:cs typeface="Arial" panose="020B0604020202020204" pitchFamily="34" charset="0"/>
                      </a:endParaRPr>
                    </a:p>
                  </a:txBody>
                  <a:tcPr marL="68580" marR="68580" marT="0" marB="0" anchor="ctr">
                    <a:solidFill>
                      <a:srgbClr val="67368C"/>
                    </a:solidFill>
                  </a:tcPr>
                </a:tc>
                <a:tc>
                  <a:txBody>
                    <a:bodyPr/>
                    <a:lstStyle/>
                    <a:p>
                      <a:pPr marL="92075" marR="131445" indent="2540" algn="ctr">
                        <a:spcAft>
                          <a:spcPts val="0"/>
                        </a:spcAft>
                      </a:pPr>
                      <a:r>
                        <a:rPr lang="es-MX" sz="1200" b="1" dirty="0">
                          <a:solidFill>
                            <a:srgbClr val="FFFFFF"/>
                          </a:solidFill>
                          <a:effectLst/>
                          <a:latin typeface="Montserrat ExtraBold" pitchFamily="2" charset="0"/>
                          <a:ea typeface="Bahnschrift" panose="020B0502040204020203" pitchFamily="34" charset="0"/>
                          <a:cs typeface="Arial" panose="020B0604020202020204" pitchFamily="34" charset="0"/>
                        </a:rPr>
                        <a:t>Nivel</a:t>
                      </a:r>
                      <a:endParaRPr lang="es-MX" sz="1200" dirty="0">
                        <a:effectLst/>
                        <a:latin typeface="Montserrat ExtraBold" pitchFamily="2" charset="0"/>
                        <a:ea typeface="Calibri" panose="020F0502020204030204" pitchFamily="34" charset="0"/>
                        <a:cs typeface="Arial" panose="020B0604020202020204" pitchFamily="34" charset="0"/>
                      </a:endParaRPr>
                    </a:p>
                  </a:txBody>
                  <a:tcPr marL="68580" marR="68580" marT="0" marB="0" anchor="ctr">
                    <a:solidFill>
                      <a:srgbClr val="67368C"/>
                    </a:solidFill>
                  </a:tcPr>
                </a:tc>
                <a:tc>
                  <a:txBody>
                    <a:bodyPr/>
                    <a:lstStyle/>
                    <a:p>
                      <a:pPr marL="309245" marR="87630" algn="ctr">
                        <a:spcAft>
                          <a:spcPts val="0"/>
                        </a:spcAft>
                      </a:pPr>
                      <a:r>
                        <a:rPr lang="es-MX" sz="1200" b="1" dirty="0">
                          <a:solidFill>
                            <a:srgbClr val="FFFFFF"/>
                          </a:solidFill>
                          <a:effectLst/>
                          <a:latin typeface="Montserrat ExtraBold" pitchFamily="2" charset="0"/>
                          <a:ea typeface="Bahnschrift" panose="020B0502040204020203" pitchFamily="34" charset="0"/>
                          <a:cs typeface="Arial" panose="020B0604020202020204" pitchFamily="34" charset="0"/>
                        </a:rPr>
                        <a:t>Actividades</a:t>
                      </a:r>
                      <a:endParaRPr lang="es-MX" sz="1200" dirty="0">
                        <a:effectLst/>
                        <a:latin typeface="Montserrat ExtraBold" pitchFamily="2" charset="0"/>
                        <a:ea typeface="Calibri" panose="020F0502020204030204" pitchFamily="34" charset="0"/>
                        <a:cs typeface="Arial" panose="020B0604020202020204" pitchFamily="34" charset="0"/>
                      </a:endParaRPr>
                    </a:p>
                  </a:txBody>
                  <a:tcPr marL="68580" marR="68580" marT="0" marB="0" anchor="ctr">
                    <a:solidFill>
                      <a:srgbClr val="67368C"/>
                    </a:solidFill>
                  </a:tcPr>
                </a:tc>
                <a:tc>
                  <a:txBody>
                    <a:bodyPr/>
                    <a:lstStyle/>
                    <a:p>
                      <a:pPr marL="182880" indent="-207645" algn="ctr">
                        <a:lnSpc>
                          <a:spcPct val="106000"/>
                        </a:lnSpc>
                      </a:pPr>
                      <a:r>
                        <a:rPr lang="es-MX" sz="1200" b="1" dirty="0">
                          <a:solidFill>
                            <a:srgbClr val="FFFFFF"/>
                          </a:solidFill>
                          <a:effectLst/>
                          <a:latin typeface="Montserrat ExtraBold" pitchFamily="2" charset="0"/>
                          <a:ea typeface="Bahnschrift" panose="020B0502040204020203" pitchFamily="34" charset="0"/>
                          <a:cs typeface="Arial" panose="020B0604020202020204" pitchFamily="34" charset="0"/>
                        </a:rPr>
                        <a:t>Entregables</a:t>
                      </a:r>
                      <a:endParaRPr lang="es-MX" sz="1200" dirty="0">
                        <a:effectLst/>
                        <a:latin typeface="Montserrat ExtraBold" pitchFamily="2" charset="0"/>
                        <a:ea typeface="Calibri" panose="020F0502020204030204" pitchFamily="34" charset="0"/>
                        <a:cs typeface="Arial" panose="020B0604020202020204" pitchFamily="34" charset="0"/>
                      </a:endParaRPr>
                    </a:p>
                  </a:txBody>
                  <a:tcPr marL="68580" marR="68580" marT="0" marB="0" anchor="ctr">
                    <a:solidFill>
                      <a:srgbClr val="67368C"/>
                    </a:solidFill>
                  </a:tcPr>
                </a:tc>
                <a:tc>
                  <a:txBody>
                    <a:bodyPr/>
                    <a:lstStyle/>
                    <a:p>
                      <a:pPr marL="86360" marR="92075" algn="ctr">
                        <a:lnSpc>
                          <a:spcPct val="106000"/>
                        </a:lnSpc>
                        <a:spcAft>
                          <a:spcPts val="0"/>
                        </a:spcAft>
                      </a:pPr>
                      <a:r>
                        <a:rPr lang="es-MX" sz="1200" b="1" dirty="0">
                          <a:solidFill>
                            <a:srgbClr val="FFFFFF"/>
                          </a:solidFill>
                          <a:effectLst/>
                          <a:latin typeface="Montserrat ExtraBold" pitchFamily="2" charset="0"/>
                          <a:ea typeface="Bahnschrift" panose="020B0502040204020203" pitchFamily="34" charset="0"/>
                          <a:cs typeface="Arial" panose="020B0604020202020204" pitchFamily="34" charset="0"/>
                        </a:rPr>
                        <a:t>Indicador de la actividad</a:t>
                      </a:r>
                      <a:endParaRPr lang="es-MX" sz="1200" dirty="0">
                        <a:effectLst/>
                        <a:latin typeface="Montserrat ExtraBold" pitchFamily="2" charset="0"/>
                        <a:ea typeface="Calibri" panose="020F0502020204030204" pitchFamily="34" charset="0"/>
                        <a:cs typeface="Arial" panose="020B0604020202020204" pitchFamily="34" charset="0"/>
                      </a:endParaRPr>
                    </a:p>
                  </a:txBody>
                  <a:tcPr marL="68580" marR="68580" marT="0" marB="0" anchor="ctr">
                    <a:solidFill>
                      <a:srgbClr val="67368C"/>
                    </a:solidFill>
                  </a:tcPr>
                </a:tc>
                <a:extLst>
                  <a:ext uri="{0D108BD9-81ED-4DB2-BD59-A6C34878D82A}">
                    <a16:rowId xmlns:a16="http://schemas.microsoft.com/office/drawing/2014/main" val="497924444"/>
                  </a:ext>
                </a:extLst>
              </a:tr>
              <a:tr h="587217">
                <a:tc rowSpan="3">
                  <a:txBody>
                    <a:bodyPr/>
                    <a:lstStyle/>
                    <a:p>
                      <a:pPr algn="ctr"/>
                      <a:endParaRPr lang="es-MX" sz="1000" dirty="0">
                        <a:latin typeface="Montserrat SemiBold" pitchFamily="2" charset="0"/>
                      </a:endParaRPr>
                    </a:p>
                  </a:txBody>
                  <a:tcPr anchor="ctr">
                    <a:solidFill>
                      <a:schemeClr val="bg1">
                        <a:lumMod val="85000"/>
                      </a:schemeClr>
                    </a:solidFill>
                  </a:tcPr>
                </a:tc>
                <a:tc rowSpan="3">
                  <a:txBody>
                    <a:bodyPr/>
                    <a:lstStyle/>
                    <a:p>
                      <a:pPr algn="ctr"/>
                      <a:endParaRPr lang="es-MX" sz="1000" dirty="0">
                        <a:latin typeface="Montserrat SemiBold" pitchFamily="2" charset="0"/>
                        <a:cs typeface="Arial" panose="020B0604020202020204" pitchFamily="34" charset="0"/>
                      </a:endParaRPr>
                    </a:p>
                    <a:p>
                      <a:pPr algn="ctr"/>
                      <a:endParaRPr lang="es-MX" sz="1000" dirty="0">
                        <a:latin typeface="Montserrat SemiBold" pitchFamily="2" charset="0"/>
                        <a:cs typeface="Arial" panose="020B0604020202020204" pitchFamily="34" charset="0"/>
                      </a:endParaRPr>
                    </a:p>
                    <a:p>
                      <a:pPr algn="ctr"/>
                      <a:endParaRPr lang="es-MX" sz="1000" dirty="0">
                        <a:latin typeface="Montserrat SemiBold" pitchFamily="2" charset="0"/>
                        <a:cs typeface="Arial" panose="020B0604020202020204" pitchFamily="34" charset="0"/>
                      </a:endParaRPr>
                    </a:p>
                    <a:p>
                      <a:pPr algn="ctr"/>
                      <a:endParaRPr lang="es-MX" sz="1000" dirty="0">
                        <a:latin typeface="Montserrat SemiBold" pitchFamily="2" charset="0"/>
                        <a:cs typeface="Arial" panose="020B0604020202020204" pitchFamily="34" charset="0"/>
                      </a:endParaRPr>
                    </a:p>
                    <a:p>
                      <a:pPr algn="ctr"/>
                      <a:endParaRPr lang="es-MX" sz="1000" dirty="0">
                        <a:latin typeface="Montserrat SemiBold" pitchFamily="2" charset="0"/>
                        <a:cs typeface="Arial" panose="020B0604020202020204" pitchFamily="34" charset="0"/>
                      </a:endParaRPr>
                    </a:p>
                    <a:p>
                      <a:pPr algn="ctr"/>
                      <a:endParaRPr lang="es-MX" sz="1000" dirty="0">
                        <a:latin typeface="Montserrat SemiBold" pitchFamily="2" charset="0"/>
                        <a:cs typeface="Arial" panose="020B0604020202020204" pitchFamily="34" charset="0"/>
                      </a:endParaRPr>
                    </a:p>
                    <a:p>
                      <a:pPr algn="ctr"/>
                      <a:endParaRPr lang="es-MX" sz="1000" dirty="0">
                        <a:latin typeface="Montserrat SemiBold" pitchFamily="2" charset="0"/>
                        <a:cs typeface="Arial" panose="020B0604020202020204" pitchFamily="34" charset="0"/>
                      </a:endParaRPr>
                    </a:p>
                    <a:p>
                      <a:pPr algn="ctr"/>
                      <a:endParaRPr lang="es-MX" sz="1000" dirty="0">
                        <a:latin typeface="Montserrat SemiBold" pitchFamily="2" charset="0"/>
                        <a:cs typeface="Arial" panose="020B0604020202020204" pitchFamily="34" charset="0"/>
                      </a:endParaRPr>
                    </a:p>
                    <a:p>
                      <a:pPr algn="ctr"/>
                      <a:endParaRPr lang="es-MX" sz="1000" dirty="0">
                        <a:latin typeface="Montserrat SemiBold" pitchFamily="2" charset="0"/>
                        <a:cs typeface="Arial" panose="020B0604020202020204" pitchFamily="34" charset="0"/>
                      </a:endParaRPr>
                    </a:p>
                  </a:txBody>
                  <a:tcPr anchor="ctr">
                    <a:solidFill>
                      <a:schemeClr val="bg1">
                        <a:lumMod val="85000"/>
                      </a:schemeClr>
                    </a:solidFill>
                  </a:tcPr>
                </a:tc>
                <a:tc>
                  <a:txBody>
                    <a:bodyPr/>
                    <a:lstStyle/>
                    <a:p>
                      <a:pPr marL="68580" marR="60325" algn="just">
                        <a:lnSpc>
                          <a:spcPct val="107000"/>
                        </a:lnSpc>
                        <a:spcAft>
                          <a:spcPts val="0"/>
                        </a:spcAft>
                      </a:pPr>
                      <a:r>
                        <a:rPr lang="es-MX" sz="1000" dirty="0">
                          <a:solidFill>
                            <a:srgbClr val="000000"/>
                          </a:solidFill>
                          <a:effectLst/>
                          <a:latin typeface="Montserrat Black" pitchFamily="2" charset="0"/>
                          <a:ea typeface="Bahnschrift" panose="020B0502040204020203" pitchFamily="34" charset="0"/>
                          <a:cs typeface="Arial" panose="020B0604020202020204" pitchFamily="34" charset="0"/>
                        </a:rPr>
                        <a:t>1.5</a:t>
                      </a:r>
                      <a:r>
                        <a:rPr lang="es-MX" sz="1000" dirty="0">
                          <a:solidFill>
                            <a:srgbClr val="000000"/>
                          </a:solidFill>
                          <a:effectLst/>
                          <a:latin typeface="Montserrat ExtraBold" pitchFamily="2" charset="0"/>
                          <a:ea typeface="Bahnschrift" panose="020B0502040204020203" pitchFamily="34" charset="0"/>
                          <a:cs typeface="Arial" panose="020B0604020202020204" pitchFamily="34" charset="0"/>
                        </a:rPr>
                        <a:t> </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Elaboración del  Programa Anual de Desarrollo Archivístico (PADA) 2025 del OGAIPO.</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marL="0" marR="84455" lvl="0" indent="0" algn="ctr">
                        <a:lnSpc>
                          <a:spcPct val="115000"/>
                        </a:lnSpc>
                        <a:spcAft>
                          <a:spcPts val="0"/>
                        </a:spcAft>
                        <a:buFont typeface="+mj-lt"/>
                        <a:buNone/>
                        <a:tabLst>
                          <a:tab pos="540385" algn="l"/>
                        </a:tabLst>
                      </a:pP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Programa Anual de Desarrollo Archivístico (PADA) 2025.</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marL="86360" marR="87630" indent="-1905" algn="ctr">
                        <a:lnSpc>
                          <a:spcPct val="115000"/>
                        </a:lnSpc>
                        <a:spcAft>
                          <a:spcPts val="0"/>
                        </a:spcAft>
                      </a:pP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Número de Programas Anuales realizados</a:t>
                      </a:r>
                      <a:endParaRPr lang="es-MX" sz="1000" dirty="0">
                        <a:effectLst/>
                        <a:latin typeface="Montserrat SemiBold" pitchFamily="2" charset="0"/>
                        <a:ea typeface="Calibri" panose="020F0502020204030204" pitchFamily="34" charset="0"/>
                        <a:cs typeface="Arial" panose="020B0604020202020204" pitchFamily="34" charset="0"/>
                      </a:endParaRPr>
                    </a:p>
                    <a:p>
                      <a:pPr marL="86360" marR="87630" indent="-1905" algn="ctr">
                        <a:lnSpc>
                          <a:spcPct val="115000"/>
                        </a:lnSpc>
                        <a:spcAft>
                          <a:spcPts val="0"/>
                        </a:spcAft>
                      </a:pPr>
                      <a:endPar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endParaRPr>
                    </a:p>
                    <a:p>
                      <a:pPr marL="86360" marR="87630" indent="-1905" algn="ctr">
                        <a:lnSpc>
                          <a:spcPct val="115000"/>
                        </a:lnSpc>
                        <a:spcAft>
                          <a:spcPts val="0"/>
                        </a:spcAft>
                      </a:pPr>
                      <a:r>
                        <a:rPr lang="es-MX" sz="1000" i="1" dirty="0">
                          <a:solidFill>
                            <a:srgbClr val="000000"/>
                          </a:solidFill>
                          <a:effectLst/>
                          <a:latin typeface="Montserrat Medium" pitchFamily="2" charset="0"/>
                          <a:ea typeface="Bahnschrift" panose="020B0502040204020203" pitchFamily="34" charset="0"/>
                          <a:cs typeface="Arial" panose="020B0604020202020204" pitchFamily="34" charset="0"/>
                        </a:rPr>
                        <a:t>Programas Realizados/Programas programados= 1</a:t>
                      </a:r>
                      <a:endParaRPr lang="es-MX" sz="1000" i="1" dirty="0">
                        <a:effectLst/>
                        <a:latin typeface="Montserrat Medium"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extLst>
                  <a:ext uri="{0D108BD9-81ED-4DB2-BD59-A6C34878D82A}">
                    <a16:rowId xmlns:a16="http://schemas.microsoft.com/office/drawing/2014/main" val="756736320"/>
                  </a:ext>
                </a:extLst>
              </a:tr>
              <a:tr h="0">
                <a:tc vMerge="1">
                  <a:txBody>
                    <a:bodyPr/>
                    <a:lstStyle/>
                    <a:p>
                      <a:endParaRPr lang="es-MX" dirty="0"/>
                    </a:p>
                  </a:txBody>
                  <a:tcPr/>
                </a:tc>
                <a:tc vMerge="1">
                  <a:txBody>
                    <a:bodyPr/>
                    <a:lstStyle/>
                    <a:p>
                      <a:endParaRPr lang="es-MX" dirty="0"/>
                    </a:p>
                  </a:txBody>
                  <a:tcPr/>
                </a:tc>
                <a:tc>
                  <a:txBody>
                    <a:bodyPr/>
                    <a:lstStyle/>
                    <a:p>
                      <a:pPr marL="68580" marR="60325" algn="just">
                        <a:lnSpc>
                          <a:spcPct val="107000"/>
                        </a:lnSpc>
                        <a:spcAft>
                          <a:spcPts val="0"/>
                        </a:spcAft>
                      </a:pPr>
                      <a:r>
                        <a:rPr lang="es-MX" sz="1000" dirty="0">
                          <a:solidFill>
                            <a:srgbClr val="000000"/>
                          </a:solidFill>
                          <a:effectLst/>
                          <a:latin typeface="Montserrat Black" pitchFamily="2" charset="0"/>
                          <a:ea typeface="Bahnschrift" panose="020B0502040204020203" pitchFamily="34" charset="0"/>
                          <a:cs typeface="Arial" panose="020B0604020202020204" pitchFamily="34" charset="0"/>
                        </a:rPr>
                        <a:t>1.6</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Elaboración y publicación del Informe de Cumplimiento al  Programa Anual de Desarrollo Archivístico (PADA) 2024 del OGAIPO.</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marL="0" marR="84455" lvl="0" indent="0" algn="ctr">
                        <a:lnSpc>
                          <a:spcPct val="115000"/>
                        </a:lnSpc>
                        <a:spcAft>
                          <a:spcPts val="0"/>
                        </a:spcAft>
                        <a:buFont typeface="+mj-lt"/>
                        <a:buNone/>
                        <a:tabLst>
                          <a:tab pos="540385" algn="l"/>
                        </a:tabLst>
                      </a:pP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Informe de Cumplimiento al  Programa Anual de Desarrollo Archivístico (PADA) 2024 del OGAIPO.</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marL="86360" marR="87630" indent="-1905" algn="ctr">
                        <a:lnSpc>
                          <a:spcPct val="115000"/>
                        </a:lnSpc>
                        <a:spcAft>
                          <a:spcPts val="0"/>
                        </a:spcAft>
                      </a:pP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Número de Informes Anuales realizados</a:t>
                      </a:r>
                      <a:endParaRPr lang="es-MX" sz="1000" dirty="0">
                        <a:effectLst/>
                        <a:latin typeface="Montserrat SemiBold" pitchFamily="2" charset="0"/>
                        <a:ea typeface="Calibri" panose="020F0502020204030204" pitchFamily="34" charset="0"/>
                        <a:cs typeface="Arial" panose="020B0604020202020204" pitchFamily="34" charset="0"/>
                      </a:endParaRPr>
                    </a:p>
                    <a:p>
                      <a:pPr algn="ctr"/>
                      <a:r>
                        <a:rPr lang="es-MX" sz="1000" dirty="0">
                          <a:effectLst/>
                          <a:latin typeface="Montserrat SemiBold" pitchFamily="2" charset="0"/>
                          <a:ea typeface="Calibri" panose="020F0502020204030204" pitchFamily="34" charset="0"/>
                          <a:cs typeface="Arial" panose="020B0604020202020204" pitchFamily="34" charset="0"/>
                        </a:rPr>
                        <a:t> </a:t>
                      </a:r>
                    </a:p>
                    <a:p>
                      <a:pPr algn="ctr"/>
                      <a:r>
                        <a:rPr lang="es-MX" sz="1000" i="1" dirty="0">
                          <a:effectLst/>
                          <a:latin typeface="Montserrat Medium" pitchFamily="2" charset="0"/>
                          <a:ea typeface="Bahnschrift" panose="020B0502040204020203" pitchFamily="34" charset="0"/>
                          <a:cs typeface="Arial" panose="020B0604020202020204" pitchFamily="34" charset="0"/>
                        </a:rPr>
                        <a:t>Informes Realizados/Informes programados= 1</a:t>
                      </a:r>
                      <a:endParaRPr lang="es-MX" sz="1000" i="1" dirty="0">
                        <a:effectLst/>
                        <a:latin typeface="Montserrat Medium"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extLst>
                  <a:ext uri="{0D108BD9-81ED-4DB2-BD59-A6C34878D82A}">
                    <a16:rowId xmlns:a16="http://schemas.microsoft.com/office/drawing/2014/main" val="1356786235"/>
                  </a:ext>
                </a:extLst>
              </a:tr>
              <a:tr h="943742">
                <a:tc vMerge="1">
                  <a:txBody>
                    <a:bodyPr/>
                    <a:lstStyle/>
                    <a:p>
                      <a:pPr algn="just"/>
                      <a:endParaRPr lang="es-MX" sz="1600" dirty="0"/>
                    </a:p>
                  </a:txBody>
                  <a:tcPr/>
                </a:tc>
                <a:tc vMerge="1">
                  <a:txBody>
                    <a:bodyPr/>
                    <a:lstStyle/>
                    <a:p>
                      <a:endParaRPr lang="es-MX" sz="1600" dirty="0">
                        <a:latin typeface="Arial" panose="020B0604020202020204" pitchFamily="34" charset="0"/>
                        <a:cs typeface="Arial" panose="020B0604020202020204" pitchFamily="34" charset="0"/>
                      </a:endParaRPr>
                    </a:p>
                  </a:txBody>
                  <a:tcPr/>
                </a:tc>
                <a:tc>
                  <a:txBody>
                    <a:bodyPr/>
                    <a:lstStyle/>
                    <a:p>
                      <a:pPr marL="68580" marR="60960" algn="just">
                        <a:lnSpc>
                          <a:spcPct val="107000"/>
                        </a:lnSpc>
                        <a:spcBef>
                          <a:spcPts val="5"/>
                        </a:spcBef>
                        <a:spcAft>
                          <a:spcPts val="0"/>
                        </a:spcAft>
                        <a:tabLst>
                          <a:tab pos="1450975" algn="l"/>
                        </a:tabLst>
                      </a:pPr>
                      <a:r>
                        <a:rPr lang="es-MX" sz="1000" dirty="0">
                          <a:solidFill>
                            <a:srgbClr val="000000"/>
                          </a:solidFill>
                          <a:effectLst/>
                          <a:latin typeface="Montserrat Black" pitchFamily="2" charset="0"/>
                          <a:ea typeface="Bahnschrift" panose="020B0502040204020203" pitchFamily="34" charset="0"/>
                          <a:cs typeface="Arial" panose="020B0604020202020204" pitchFamily="34" charset="0"/>
                        </a:rPr>
                        <a:t>1.7</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Refrendo del Órgano Garante de Acceso a la Información Pública, Transparencia, Protección de Datos Personales y Buen Gobierno del Estado de Oaxaca al Registro Nacional de Archivos.</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marL="92710" marR="89535" algn="ctr">
                        <a:lnSpc>
                          <a:spcPct val="115000"/>
                        </a:lnSpc>
                        <a:spcAft>
                          <a:spcPts val="0"/>
                        </a:spcAft>
                        <a:tabLst>
                          <a:tab pos="540385" algn="l"/>
                        </a:tabLst>
                      </a:pP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Cédula de refrendo al Registro Nacional de Archivos.</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marL="80645" marR="68580" algn="ctr">
                        <a:lnSpc>
                          <a:spcPct val="115000"/>
                        </a:lnSpc>
                        <a:spcBef>
                          <a:spcPts val="5"/>
                        </a:spcBef>
                        <a:spcAft>
                          <a:spcPts val="0"/>
                        </a:spcAft>
                      </a:pP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Número de refrendos al Registro Nacional de Archivos realizados</a:t>
                      </a:r>
                      <a:endParaRPr lang="es-MX" sz="1000" dirty="0">
                        <a:effectLst/>
                        <a:latin typeface="Montserrat SemiBold" pitchFamily="2" charset="0"/>
                        <a:ea typeface="Calibri" panose="020F0502020204030204" pitchFamily="34" charset="0"/>
                        <a:cs typeface="Arial" panose="020B0604020202020204" pitchFamily="34" charset="0"/>
                      </a:endParaRPr>
                    </a:p>
                    <a:p>
                      <a:pPr marL="80645" marR="68580" algn="ctr">
                        <a:lnSpc>
                          <a:spcPct val="115000"/>
                        </a:lnSpc>
                        <a:spcBef>
                          <a:spcPts val="5"/>
                        </a:spcBef>
                        <a:spcAft>
                          <a:spcPts val="0"/>
                        </a:spcAft>
                      </a:pP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a:t>
                      </a:r>
                      <a:endParaRPr lang="es-MX" sz="1000" dirty="0">
                        <a:effectLst/>
                        <a:latin typeface="Montserrat SemiBold" pitchFamily="2" charset="0"/>
                        <a:ea typeface="Calibri" panose="020F0502020204030204" pitchFamily="34" charset="0"/>
                        <a:cs typeface="Arial" panose="020B0604020202020204" pitchFamily="34" charset="0"/>
                      </a:endParaRPr>
                    </a:p>
                    <a:p>
                      <a:pPr marL="80645" marR="68580" algn="ctr">
                        <a:lnSpc>
                          <a:spcPct val="115000"/>
                        </a:lnSpc>
                        <a:spcBef>
                          <a:spcPts val="5"/>
                        </a:spcBef>
                        <a:spcAft>
                          <a:spcPts val="0"/>
                        </a:spcAft>
                      </a:pPr>
                      <a:r>
                        <a:rPr lang="es-MX" sz="1000" i="1" dirty="0">
                          <a:solidFill>
                            <a:srgbClr val="000000"/>
                          </a:solidFill>
                          <a:effectLst/>
                          <a:latin typeface="Montserrat Medium" pitchFamily="2" charset="0"/>
                          <a:ea typeface="Bahnschrift" panose="020B0502040204020203" pitchFamily="34" charset="0"/>
                          <a:cs typeface="Arial" panose="020B0604020202020204" pitchFamily="34" charset="0"/>
                        </a:rPr>
                        <a:t>Refrendos realizados/Refrendos programados=1</a:t>
                      </a:r>
                      <a:endParaRPr lang="es-MX" sz="1000" i="1" dirty="0">
                        <a:effectLst/>
                        <a:latin typeface="Montserrat Medium"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extLst>
                  <a:ext uri="{0D108BD9-81ED-4DB2-BD59-A6C34878D82A}">
                    <a16:rowId xmlns:a16="http://schemas.microsoft.com/office/drawing/2014/main" val="3276705936"/>
                  </a:ext>
                </a:extLst>
              </a:tr>
            </a:tbl>
          </a:graphicData>
        </a:graphic>
      </p:graphicFrame>
    </p:spTree>
    <p:extLst>
      <p:ext uri="{BB962C8B-B14F-4D97-AF65-F5344CB8AC3E}">
        <p14:creationId xmlns:p14="http://schemas.microsoft.com/office/powerpoint/2010/main" val="21601242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BA06E754-F406-4658-B2FE-E1E0477C5FF8}"/>
              </a:ext>
            </a:extLst>
          </p:cNvPr>
          <p:cNvPicPr>
            <a:picLocks noChangeAspect="1"/>
          </p:cNvPicPr>
          <p:nvPr/>
        </p:nvPicPr>
        <p:blipFill>
          <a:blip r:embed="rId2"/>
          <a:stretch>
            <a:fillRect/>
          </a:stretch>
        </p:blipFill>
        <p:spPr>
          <a:xfrm>
            <a:off x="0" y="0"/>
            <a:ext cx="12192000" cy="6858000"/>
          </a:xfrm>
          <a:prstGeom prst="rect">
            <a:avLst/>
          </a:prstGeom>
        </p:spPr>
      </p:pic>
      <p:sp>
        <p:nvSpPr>
          <p:cNvPr id="6" name="Elipse 5">
            <a:extLst>
              <a:ext uri="{FF2B5EF4-FFF2-40B4-BE49-F238E27FC236}">
                <a16:creationId xmlns:a16="http://schemas.microsoft.com/office/drawing/2014/main" id="{EA04B853-4234-4F10-8C56-056EE7DEFAF5}"/>
              </a:ext>
            </a:extLst>
          </p:cNvPr>
          <p:cNvSpPr/>
          <p:nvPr/>
        </p:nvSpPr>
        <p:spPr>
          <a:xfrm>
            <a:off x="11250707" y="5916707"/>
            <a:ext cx="788894" cy="79785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rgbClr val="AB4592"/>
                </a:solidFill>
                <a:latin typeface="Montserrat Black" pitchFamily="2" charset="0"/>
              </a:rPr>
              <a:t>14</a:t>
            </a:r>
          </a:p>
        </p:txBody>
      </p:sp>
      <p:graphicFrame>
        <p:nvGraphicFramePr>
          <p:cNvPr id="8" name="Tabla 6">
            <a:extLst>
              <a:ext uri="{FF2B5EF4-FFF2-40B4-BE49-F238E27FC236}">
                <a16:creationId xmlns:a16="http://schemas.microsoft.com/office/drawing/2014/main" id="{C45E3E14-7358-4C86-8D82-484A651B6597}"/>
              </a:ext>
            </a:extLst>
          </p:cNvPr>
          <p:cNvGraphicFramePr>
            <a:graphicFrameLocks noGrp="1"/>
          </p:cNvGraphicFramePr>
          <p:nvPr>
            <p:extLst>
              <p:ext uri="{D42A27DB-BD31-4B8C-83A1-F6EECF244321}">
                <p14:modId xmlns:p14="http://schemas.microsoft.com/office/powerpoint/2010/main" val="984543097"/>
              </p:ext>
            </p:extLst>
          </p:nvPr>
        </p:nvGraphicFramePr>
        <p:xfrm>
          <a:off x="426000" y="2086997"/>
          <a:ext cx="11340000" cy="2684006"/>
        </p:xfrm>
        <a:graphic>
          <a:graphicData uri="http://schemas.openxmlformats.org/drawingml/2006/table">
            <a:tbl>
              <a:tblPr firstRow="1" bandRow="1">
                <a:tableStyleId>{073A0DAA-6AF3-43AB-8588-CEC1D06C72B9}</a:tableStyleId>
              </a:tblPr>
              <a:tblGrid>
                <a:gridCol w="1620000">
                  <a:extLst>
                    <a:ext uri="{9D8B030D-6E8A-4147-A177-3AD203B41FA5}">
                      <a16:colId xmlns:a16="http://schemas.microsoft.com/office/drawing/2014/main" val="2844157464"/>
                    </a:ext>
                  </a:extLst>
                </a:gridCol>
                <a:gridCol w="1620000">
                  <a:extLst>
                    <a:ext uri="{9D8B030D-6E8A-4147-A177-3AD203B41FA5}">
                      <a16:colId xmlns:a16="http://schemas.microsoft.com/office/drawing/2014/main" val="1076177549"/>
                    </a:ext>
                  </a:extLst>
                </a:gridCol>
                <a:gridCol w="3240000">
                  <a:extLst>
                    <a:ext uri="{9D8B030D-6E8A-4147-A177-3AD203B41FA5}">
                      <a16:colId xmlns:a16="http://schemas.microsoft.com/office/drawing/2014/main" val="268711361"/>
                    </a:ext>
                  </a:extLst>
                </a:gridCol>
                <a:gridCol w="1620000">
                  <a:extLst>
                    <a:ext uri="{9D8B030D-6E8A-4147-A177-3AD203B41FA5}">
                      <a16:colId xmlns:a16="http://schemas.microsoft.com/office/drawing/2014/main" val="2811799430"/>
                    </a:ext>
                  </a:extLst>
                </a:gridCol>
                <a:gridCol w="3240000">
                  <a:extLst>
                    <a:ext uri="{9D8B030D-6E8A-4147-A177-3AD203B41FA5}">
                      <a16:colId xmlns:a16="http://schemas.microsoft.com/office/drawing/2014/main" val="3955761207"/>
                    </a:ext>
                  </a:extLst>
                </a:gridCol>
              </a:tblGrid>
              <a:tr h="405366">
                <a:tc>
                  <a:txBody>
                    <a:bodyPr/>
                    <a:lstStyle/>
                    <a:p>
                      <a:pPr marL="91440" marR="85090" algn="ctr">
                        <a:spcAft>
                          <a:spcPts val="0"/>
                        </a:spcAft>
                      </a:pPr>
                      <a:r>
                        <a:rPr lang="es-MX" sz="1200" b="1" dirty="0">
                          <a:solidFill>
                            <a:srgbClr val="FFFFFF"/>
                          </a:solidFill>
                          <a:effectLst/>
                          <a:latin typeface="Montserrat ExtraBold" pitchFamily="2" charset="0"/>
                          <a:ea typeface="Bahnschrift" panose="020B0502040204020203" pitchFamily="34" charset="0"/>
                          <a:cs typeface="Arial" panose="020B0604020202020204" pitchFamily="34" charset="0"/>
                        </a:rPr>
                        <a:t>Objetivos</a:t>
                      </a:r>
                      <a:endParaRPr lang="es-MX" sz="1200" dirty="0">
                        <a:effectLst/>
                        <a:latin typeface="Montserrat ExtraBold" pitchFamily="2" charset="0"/>
                        <a:ea typeface="Calibri" panose="020F0502020204030204" pitchFamily="34" charset="0"/>
                        <a:cs typeface="Arial" panose="020B0604020202020204" pitchFamily="34" charset="0"/>
                      </a:endParaRPr>
                    </a:p>
                  </a:txBody>
                  <a:tcPr marL="68580" marR="68580" marT="0" marB="0" anchor="ctr">
                    <a:solidFill>
                      <a:srgbClr val="67368C"/>
                    </a:solidFill>
                  </a:tcPr>
                </a:tc>
                <a:tc>
                  <a:txBody>
                    <a:bodyPr/>
                    <a:lstStyle/>
                    <a:p>
                      <a:pPr marL="92075" marR="131445" indent="2540" algn="ctr">
                        <a:spcAft>
                          <a:spcPts val="0"/>
                        </a:spcAft>
                      </a:pPr>
                      <a:r>
                        <a:rPr lang="es-MX" sz="1200" b="1" dirty="0">
                          <a:solidFill>
                            <a:srgbClr val="FFFFFF"/>
                          </a:solidFill>
                          <a:effectLst/>
                          <a:latin typeface="Montserrat ExtraBold" pitchFamily="2" charset="0"/>
                          <a:ea typeface="Bahnschrift" panose="020B0502040204020203" pitchFamily="34" charset="0"/>
                          <a:cs typeface="Arial" panose="020B0604020202020204" pitchFamily="34" charset="0"/>
                        </a:rPr>
                        <a:t>Nivel</a:t>
                      </a:r>
                      <a:endParaRPr lang="es-MX" sz="1200" dirty="0">
                        <a:effectLst/>
                        <a:latin typeface="Montserrat ExtraBold" pitchFamily="2" charset="0"/>
                        <a:ea typeface="Calibri" panose="020F0502020204030204" pitchFamily="34" charset="0"/>
                        <a:cs typeface="Arial" panose="020B0604020202020204" pitchFamily="34" charset="0"/>
                      </a:endParaRPr>
                    </a:p>
                  </a:txBody>
                  <a:tcPr marL="68580" marR="68580" marT="0" marB="0" anchor="ctr">
                    <a:solidFill>
                      <a:srgbClr val="67368C"/>
                    </a:solidFill>
                  </a:tcPr>
                </a:tc>
                <a:tc>
                  <a:txBody>
                    <a:bodyPr/>
                    <a:lstStyle/>
                    <a:p>
                      <a:pPr marL="309245" marR="87630" algn="ctr">
                        <a:spcAft>
                          <a:spcPts val="0"/>
                        </a:spcAft>
                      </a:pPr>
                      <a:r>
                        <a:rPr lang="es-MX" sz="1200" b="1" dirty="0">
                          <a:solidFill>
                            <a:srgbClr val="FFFFFF"/>
                          </a:solidFill>
                          <a:effectLst/>
                          <a:latin typeface="Montserrat ExtraBold" pitchFamily="2" charset="0"/>
                          <a:ea typeface="Bahnschrift" panose="020B0502040204020203" pitchFamily="34" charset="0"/>
                          <a:cs typeface="Arial" panose="020B0604020202020204" pitchFamily="34" charset="0"/>
                        </a:rPr>
                        <a:t>Actividades</a:t>
                      </a:r>
                      <a:endParaRPr lang="es-MX" sz="1200" dirty="0">
                        <a:effectLst/>
                        <a:latin typeface="Montserrat ExtraBold" pitchFamily="2" charset="0"/>
                        <a:ea typeface="Calibri" panose="020F0502020204030204" pitchFamily="34" charset="0"/>
                        <a:cs typeface="Arial" panose="020B0604020202020204" pitchFamily="34" charset="0"/>
                      </a:endParaRPr>
                    </a:p>
                  </a:txBody>
                  <a:tcPr marL="68580" marR="68580" marT="0" marB="0" anchor="ctr">
                    <a:solidFill>
                      <a:srgbClr val="67368C"/>
                    </a:solidFill>
                  </a:tcPr>
                </a:tc>
                <a:tc>
                  <a:txBody>
                    <a:bodyPr/>
                    <a:lstStyle/>
                    <a:p>
                      <a:pPr marL="182880" indent="-207645" algn="ctr">
                        <a:lnSpc>
                          <a:spcPct val="106000"/>
                        </a:lnSpc>
                      </a:pPr>
                      <a:r>
                        <a:rPr lang="es-MX" sz="1200" b="1" dirty="0">
                          <a:solidFill>
                            <a:srgbClr val="FFFFFF"/>
                          </a:solidFill>
                          <a:effectLst/>
                          <a:latin typeface="Montserrat ExtraBold" pitchFamily="2" charset="0"/>
                          <a:ea typeface="Bahnschrift" panose="020B0502040204020203" pitchFamily="34" charset="0"/>
                          <a:cs typeface="Arial" panose="020B0604020202020204" pitchFamily="34" charset="0"/>
                        </a:rPr>
                        <a:t>Entregables</a:t>
                      </a:r>
                      <a:endParaRPr lang="es-MX" sz="1200" dirty="0">
                        <a:effectLst/>
                        <a:latin typeface="Montserrat ExtraBold" pitchFamily="2" charset="0"/>
                        <a:ea typeface="Calibri" panose="020F0502020204030204" pitchFamily="34" charset="0"/>
                        <a:cs typeface="Arial" panose="020B0604020202020204" pitchFamily="34" charset="0"/>
                      </a:endParaRPr>
                    </a:p>
                  </a:txBody>
                  <a:tcPr marL="68580" marR="68580" marT="0" marB="0" anchor="ctr">
                    <a:solidFill>
                      <a:srgbClr val="67368C"/>
                    </a:solidFill>
                  </a:tcPr>
                </a:tc>
                <a:tc>
                  <a:txBody>
                    <a:bodyPr/>
                    <a:lstStyle/>
                    <a:p>
                      <a:pPr marL="86360" marR="92075" algn="ctr">
                        <a:lnSpc>
                          <a:spcPct val="106000"/>
                        </a:lnSpc>
                        <a:spcAft>
                          <a:spcPts val="0"/>
                        </a:spcAft>
                      </a:pPr>
                      <a:r>
                        <a:rPr lang="es-MX" sz="1200" b="1" dirty="0">
                          <a:solidFill>
                            <a:srgbClr val="FFFFFF"/>
                          </a:solidFill>
                          <a:effectLst/>
                          <a:latin typeface="Montserrat ExtraBold" pitchFamily="2" charset="0"/>
                          <a:ea typeface="Bahnschrift" panose="020B0502040204020203" pitchFamily="34" charset="0"/>
                          <a:cs typeface="Arial" panose="020B0604020202020204" pitchFamily="34" charset="0"/>
                        </a:rPr>
                        <a:t>Indicador de la actividad</a:t>
                      </a:r>
                      <a:endParaRPr lang="es-MX" sz="1200" dirty="0">
                        <a:effectLst/>
                        <a:latin typeface="Montserrat ExtraBold" pitchFamily="2" charset="0"/>
                        <a:ea typeface="Calibri" panose="020F0502020204030204" pitchFamily="34" charset="0"/>
                        <a:cs typeface="Arial" panose="020B0604020202020204" pitchFamily="34" charset="0"/>
                      </a:endParaRPr>
                    </a:p>
                  </a:txBody>
                  <a:tcPr marL="68580" marR="68580" marT="0" marB="0" anchor="ctr">
                    <a:solidFill>
                      <a:srgbClr val="67368C"/>
                    </a:solidFill>
                  </a:tcPr>
                </a:tc>
                <a:extLst>
                  <a:ext uri="{0D108BD9-81ED-4DB2-BD59-A6C34878D82A}">
                    <a16:rowId xmlns:a16="http://schemas.microsoft.com/office/drawing/2014/main" val="497924444"/>
                  </a:ext>
                </a:extLst>
              </a:tr>
              <a:tr h="1185130">
                <a:tc rowSpan="2">
                  <a:txBody>
                    <a:bodyPr/>
                    <a:lstStyle/>
                    <a:p>
                      <a:pPr algn="ctr"/>
                      <a:endParaRPr lang="es-MX" sz="1000" dirty="0">
                        <a:latin typeface="Montserrat SemiBold" pitchFamily="2" charset="0"/>
                      </a:endParaRPr>
                    </a:p>
                  </a:txBody>
                  <a:tcPr anchor="ctr">
                    <a:solidFill>
                      <a:schemeClr val="bg1">
                        <a:lumMod val="85000"/>
                      </a:schemeClr>
                    </a:solidFill>
                  </a:tcPr>
                </a:tc>
                <a:tc rowSpan="2">
                  <a:txBody>
                    <a:bodyPr/>
                    <a:lstStyle/>
                    <a:p>
                      <a:pPr algn="ctr"/>
                      <a:endParaRPr lang="es-MX" sz="1000" dirty="0">
                        <a:latin typeface="Montserrat SemiBold" pitchFamily="2" charset="0"/>
                        <a:cs typeface="Arial" panose="020B0604020202020204" pitchFamily="34" charset="0"/>
                      </a:endParaRPr>
                    </a:p>
                    <a:p>
                      <a:pPr algn="ctr"/>
                      <a:endParaRPr lang="es-MX" sz="1000" dirty="0">
                        <a:latin typeface="Montserrat SemiBold" pitchFamily="2" charset="0"/>
                        <a:cs typeface="Arial" panose="020B0604020202020204" pitchFamily="34" charset="0"/>
                      </a:endParaRPr>
                    </a:p>
                    <a:p>
                      <a:pPr algn="ctr"/>
                      <a:endParaRPr lang="es-MX" sz="1000" dirty="0">
                        <a:latin typeface="Montserrat SemiBold" pitchFamily="2" charset="0"/>
                        <a:cs typeface="Arial" panose="020B0604020202020204" pitchFamily="34" charset="0"/>
                      </a:endParaRPr>
                    </a:p>
                    <a:p>
                      <a:pPr algn="ctr"/>
                      <a:endParaRPr lang="es-MX" sz="1000" dirty="0">
                        <a:latin typeface="Montserrat SemiBold" pitchFamily="2" charset="0"/>
                        <a:cs typeface="Arial" panose="020B0604020202020204" pitchFamily="34" charset="0"/>
                      </a:endParaRPr>
                    </a:p>
                    <a:p>
                      <a:pPr algn="ctr"/>
                      <a:endParaRPr lang="es-MX" sz="1000" dirty="0">
                        <a:latin typeface="Montserrat SemiBold" pitchFamily="2" charset="0"/>
                        <a:cs typeface="Arial" panose="020B0604020202020204" pitchFamily="34" charset="0"/>
                      </a:endParaRPr>
                    </a:p>
                    <a:p>
                      <a:pPr algn="ctr"/>
                      <a:endParaRPr lang="es-MX" sz="1000" dirty="0">
                        <a:latin typeface="Montserrat SemiBold" pitchFamily="2" charset="0"/>
                        <a:cs typeface="Arial" panose="020B0604020202020204" pitchFamily="34" charset="0"/>
                      </a:endParaRPr>
                    </a:p>
                    <a:p>
                      <a:pPr algn="ctr"/>
                      <a:endParaRPr lang="es-MX" sz="1000" dirty="0">
                        <a:latin typeface="Montserrat SemiBold" pitchFamily="2" charset="0"/>
                        <a:cs typeface="Arial" panose="020B0604020202020204" pitchFamily="34" charset="0"/>
                      </a:endParaRPr>
                    </a:p>
                    <a:p>
                      <a:pPr algn="ctr"/>
                      <a:endParaRPr lang="es-MX" sz="1000" dirty="0">
                        <a:latin typeface="Montserrat SemiBold" pitchFamily="2" charset="0"/>
                        <a:cs typeface="Arial" panose="020B0604020202020204" pitchFamily="34" charset="0"/>
                      </a:endParaRPr>
                    </a:p>
                    <a:p>
                      <a:pPr algn="ctr"/>
                      <a:endParaRPr lang="es-MX" sz="1000" dirty="0">
                        <a:latin typeface="Montserrat SemiBold" pitchFamily="2" charset="0"/>
                        <a:cs typeface="Arial" panose="020B0604020202020204" pitchFamily="34" charset="0"/>
                      </a:endParaRPr>
                    </a:p>
                  </a:txBody>
                  <a:tcPr anchor="ctr">
                    <a:solidFill>
                      <a:schemeClr val="bg1">
                        <a:lumMod val="85000"/>
                      </a:schemeClr>
                    </a:solidFill>
                  </a:tcPr>
                </a:tc>
                <a:tc>
                  <a:txBody>
                    <a:bodyPr/>
                    <a:lstStyle/>
                    <a:p>
                      <a:pPr marL="68580" marR="60325" algn="just">
                        <a:lnSpc>
                          <a:spcPct val="107000"/>
                        </a:lnSpc>
                        <a:spcAft>
                          <a:spcPts val="0"/>
                        </a:spcAft>
                        <a:tabLst>
                          <a:tab pos="497205" algn="l"/>
                          <a:tab pos="606425" algn="l"/>
                          <a:tab pos="742315" algn="l"/>
                          <a:tab pos="1063625" algn="l"/>
                          <a:tab pos="1170305" algn="l"/>
                          <a:tab pos="1534795" algn="l"/>
                          <a:tab pos="1789430" algn="l"/>
                          <a:tab pos="1823085" algn="l"/>
                          <a:tab pos="1915795" algn="l"/>
                        </a:tabLst>
                      </a:pPr>
                      <a:r>
                        <a:rPr lang="es-MX" sz="1000" dirty="0">
                          <a:solidFill>
                            <a:srgbClr val="000000"/>
                          </a:solidFill>
                          <a:effectLst/>
                          <a:latin typeface="Montserrat Black" pitchFamily="2" charset="0"/>
                          <a:ea typeface="Bahnschrift" panose="020B0502040204020203" pitchFamily="34" charset="0"/>
                          <a:cs typeface="Arial" panose="020B0604020202020204" pitchFamily="34" charset="0"/>
                        </a:rPr>
                        <a:t>1.8</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Verificar el estado de conservación de los archivos de trámite, a través de la implementación de inspecciones físicas en las unidades administrativas productoras de la documentación del OGAIPO. </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marL="67945" marR="59690" indent="-1905" algn="ctr">
                        <a:lnSpc>
                          <a:spcPct val="107000"/>
                        </a:lnSpc>
                        <a:spcAft>
                          <a:spcPts val="0"/>
                        </a:spcAft>
                      </a:pP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Informe de resultados sobre la inspección realizada a las unidades administrativas.</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marL="67945" marR="59690" indent="-1905" algn="ctr">
                        <a:lnSpc>
                          <a:spcPct val="107000"/>
                        </a:lnSpc>
                        <a:spcAft>
                          <a:spcPts val="0"/>
                        </a:spcAft>
                      </a:pP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Informe</a:t>
                      </a:r>
                      <a:endParaRPr lang="es-MX" sz="1000" dirty="0">
                        <a:effectLst/>
                        <a:latin typeface="Montserrat SemiBold" pitchFamily="2" charset="0"/>
                        <a:ea typeface="Calibri" panose="020F0502020204030204" pitchFamily="34" charset="0"/>
                        <a:cs typeface="Arial" panose="020B0604020202020204" pitchFamily="34" charset="0"/>
                      </a:endParaRPr>
                    </a:p>
                    <a:p>
                      <a:pPr algn="ctr"/>
                      <a:r>
                        <a:rPr lang="es-MX" sz="1000" dirty="0">
                          <a:effectLst/>
                          <a:latin typeface="Montserrat SemiBold" pitchFamily="2" charset="0"/>
                          <a:ea typeface="Calibri" panose="020F0502020204030204" pitchFamily="34" charset="0"/>
                          <a:cs typeface="Arial" panose="020B0604020202020204" pitchFamily="34" charset="0"/>
                        </a:rPr>
                        <a:t> </a:t>
                      </a:r>
                    </a:p>
                    <a:p>
                      <a:pPr algn="ctr"/>
                      <a:r>
                        <a:rPr lang="es-MX" sz="1000" i="1" dirty="0">
                          <a:effectLst/>
                          <a:latin typeface="Montserrat Medium" pitchFamily="2" charset="0"/>
                          <a:ea typeface="Bahnschrift" panose="020B0502040204020203" pitchFamily="34" charset="0"/>
                          <a:cs typeface="Arial" panose="020B0604020202020204" pitchFamily="34" charset="0"/>
                        </a:rPr>
                        <a:t>Informe realizado/informes programados= 1</a:t>
                      </a:r>
                      <a:endParaRPr lang="es-MX" sz="1000" i="1" dirty="0">
                        <a:effectLst/>
                        <a:latin typeface="Montserrat Medium"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extLst>
                  <a:ext uri="{0D108BD9-81ED-4DB2-BD59-A6C34878D82A}">
                    <a16:rowId xmlns:a16="http://schemas.microsoft.com/office/drawing/2014/main" val="756736320"/>
                  </a:ext>
                </a:extLst>
              </a:tr>
              <a:tr h="1093510">
                <a:tc vMerge="1">
                  <a:txBody>
                    <a:bodyPr/>
                    <a:lstStyle/>
                    <a:p>
                      <a:endParaRPr lang="es-MX" dirty="0"/>
                    </a:p>
                  </a:txBody>
                  <a:tcPr/>
                </a:tc>
                <a:tc vMerge="1">
                  <a:txBody>
                    <a:bodyPr/>
                    <a:lstStyle/>
                    <a:p>
                      <a:endParaRPr lang="es-MX" dirty="0"/>
                    </a:p>
                  </a:txBody>
                  <a:tcPr/>
                </a:tc>
                <a:tc>
                  <a:txBody>
                    <a:bodyPr/>
                    <a:lstStyle/>
                    <a:p>
                      <a:pPr marL="68580" marR="60325" algn="just">
                        <a:lnSpc>
                          <a:spcPct val="107000"/>
                        </a:lnSpc>
                        <a:spcAft>
                          <a:spcPts val="0"/>
                        </a:spcAft>
                        <a:tabLst>
                          <a:tab pos="497205" algn="l"/>
                          <a:tab pos="606425" algn="l"/>
                          <a:tab pos="742315" algn="l"/>
                          <a:tab pos="1063625" algn="l"/>
                          <a:tab pos="1170305" algn="l"/>
                          <a:tab pos="1534795" algn="l"/>
                          <a:tab pos="1789430" algn="l"/>
                          <a:tab pos="1823085" algn="l"/>
                          <a:tab pos="1915795" algn="l"/>
                        </a:tabLst>
                      </a:pPr>
                      <a:r>
                        <a:rPr lang="es-MX" sz="1000" dirty="0">
                          <a:solidFill>
                            <a:srgbClr val="000000"/>
                          </a:solidFill>
                          <a:effectLst/>
                          <a:latin typeface="Montserrat Black" pitchFamily="2" charset="0"/>
                          <a:ea typeface="Bahnschrift" panose="020B0502040204020203" pitchFamily="34" charset="0"/>
                          <a:cs typeface="Arial" panose="020B0604020202020204" pitchFamily="34" charset="0"/>
                        </a:rPr>
                        <a:t>1.9</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Seguimiento al   procedimiento que permita la continuidad del ciclo vital de los expedientes producidos por fondos documentales anteriores.</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marL="67945" marR="59690" indent="-1905" algn="ctr">
                        <a:lnSpc>
                          <a:spcPct val="107000"/>
                        </a:lnSpc>
                        <a:spcAft>
                          <a:spcPts val="0"/>
                        </a:spcAft>
                      </a:pP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Informe de avance de la implementación del procedimiento</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marL="67945" marR="59690" indent="-1905" algn="ctr">
                        <a:lnSpc>
                          <a:spcPct val="107000"/>
                        </a:lnSpc>
                        <a:spcAft>
                          <a:spcPts val="0"/>
                        </a:spcAft>
                      </a:pP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Informe de avances al procedimiento</a:t>
                      </a:r>
                      <a:endParaRPr lang="es-MX" sz="1000" dirty="0">
                        <a:effectLst/>
                        <a:latin typeface="Montserrat SemiBold" pitchFamily="2" charset="0"/>
                        <a:ea typeface="Calibri" panose="020F0502020204030204" pitchFamily="34" charset="0"/>
                        <a:cs typeface="Arial" panose="020B0604020202020204" pitchFamily="34" charset="0"/>
                      </a:endParaRPr>
                    </a:p>
                    <a:p>
                      <a:pPr marR="59690" algn="ctr">
                        <a:lnSpc>
                          <a:spcPct val="107000"/>
                        </a:lnSpc>
                      </a:pP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a:t>
                      </a:r>
                      <a:endParaRPr lang="es-MX" sz="1000" dirty="0">
                        <a:effectLst/>
                        <a:latin typeface="Montserrat SemiBold" pitchFamily="2" charset="0"/>
                        <a:ea typeface="Calibri" panose="020F0502020204030204" pitchFamily="34" charset="0"/>
                        <a:cs typeface="Arial" panose="020B0604020202020204" pitchFamily="34" charset="0"/>
                      </a:endParaRPr>
                    </a:p>
                    <a:p>
                      <a:pPr marL="67945" marR="59690" indent="-1905" algn="ctr">
                        <a:lnSpc>
                          <a:spcPct val="107000"/>
                        </a:lnSpc>
                        <a:spcAft>
                          <a:spcPts val="0"/>
                        </a:spcAft>
                      </a:pPr>
                      <a:r>
                        <a:rPr lang="es-MX" sz="1000" i="1" dirty="0">
                          <a:solidFill>
                            <a:srgbClr val="000000"/>
                          </a:solidFill>
                          <a:effectLst/>
                          <a:latin typeface="Montserrat Medium" pitchFamily="2" charset="0"/>
                          <a:ea typeface="Bahnschrift" panose="020B0502040204020203" pitchFamily="34" charset="0"/>
                          <a:cs typeface="Arial" panose="020B0604020202020204" pitchFamily="34" charset="0"/>
                        </a:rPr>
                        <a:t>Informe realizado/informes programados= 1</a:t>
                      </a:r>
                      <a:endParaRPr lang="es-MX" sz="1000" i="1" dirty="0">
                        <a:effectLst/>
                        <a:latin typeface="Montserrat Medium"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extLst>
                  <a:ext uri="{0D108BD9-81ED-4DB2-BD59-A6C34878D82A}">
                    <a16:rowId xmlns:a16="http://schemas.microsoft.com/office/drawing/2014/main" val="1356786235"/>
                  </a:ext>
                </a:extLst>
              </a:tr>
            </a:tbl>
          </a:graphicData>
        </a:graphic>
      </p:graphicFrame>
    </p:spTree>
    <p:extLst>
      <p:ext uri="{BB962C8B-B14F-4D97-AF65-F5344CB8AC3E}">
        <p14:creationId xmlns:p14="http://schemas.microsoft.com/office/powerpoint/2010/main" val="18225282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BA06E754-F406-4658-B2FE-E1E0477C5FF8}"/>
              </a:ext>
            </a:extLst>
          </p:cNvPr>
          <p:cNvPicPr>
            <a:picLocks noChangeAspect="1"/>
          </p:cNvPicPr>
          <p:nvPr/>
        </p:nvPicPr>
        <p:blipFill>
          <a:blip r:embed="rId2"/>
          <a:stretch>
            <a:fillRect/>
          </a:stretch>
        </p:blipFill>
        <p:spPr>
          <a:xfrm>
            <a:off x="0" y="0"/>
            <a:ext cx="12192000" cy="6858000"/>
          </a:xfrm>
          <a:prstGeom prst="rect">
            <a:avLst/>
          </a:prstGeom>
        </p:spPr>
      </p:pic>
      <p:sp>
        <p:nvSpPr>
          <p:cNvPr id="6" name="Elipse 5">
            <a:extLst>
              <a:ext uri="{FF2B5EF4-FFF2-40B4-BE49-F238E27FC236}">
                <a16:creationId xmlns:a16="http://schemas.microsoft.com/office/drawing/2014/main" id="{EA04B853-4234-4F10-8C56-056EE7DEFAF5}"/>
              </a:ext>
            </a:extLst>
          </p:cNvPr>
          <p:cNvSpPr/>
          <p:nvPr/>
        </p:nvSpPr>
        <p:spPr>
          <a:xfrm>
            <a:off x="11250707" y="5916707"/>
            <a:ext cx="788894" cy="79785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rgbClr val="AB4592"/>
                </a:solidFill>
                <a:latin typeface="Montserrat Black" pitchFamily="2" charset="0"/>
              </a:rPr>
              <a:t>15</a:t>
            </a:r>
          </a:p>
        </p:txBody>
      </p:sp>
      <p:graphicFrame>
        <p:nvGraphicFramePr>
          <p:cNvPr id="9" name="Tabla 6">
            <a:extLst>
              <a:ext uri="{FF2B5EF4-FFF2-40B4-BE49-F238E27FC236}">
                <a16:creationId xmlns:a16="http://schemas.microsoft.com/office/drawing/2014/main" id="{10F8A257-3903-466B-B9B2-A19161ED2DE7}"/>
              </a:ext>
            </a:extLst>
          </p:cNvPr>
          <p:cNvGraphicFramePr>
            <a:graphicFrameLocks noGrp="1"/>
          </p:cNvGraphicFramePr>
          <p:nvPr>
            <p:extLst>
              <p:ext uri="{D42A27DB-BD31-4B8C-83A1-F6EECF244321}">
                <p14:modId xmlns:p14="http://schemas.microsoft.com/office/powerpoint/2010/main" val="235233184"/>
              </p:ext>
            </p:extLst>
          </p:nvPr>
        </p:nvGraphicFramePr>
        <p:xfrm>
          <a:off x="404660" y="1594962"/>
          <a:ext cx="11382680" cy="3668075"/>
        </p:xfrm>
        <a:graphic>
          <a:graphicData uri="http://schemas.openxmlformats.org/drawingml/2006/table">
            <a:tbl>
              <a:tblPr firstRow="1" bandRow="1">
                <a:tableStyleId>{073A0DAA-6AF3-43AB-8588-CEC1D06C72B9}</a:tableStyleId>
              </a:tblPr>
              <a:tblGrid>
                <a:gridCol w="1800000">
                  <a:extLst>
                    <a:ext uri="{9D8B030D-6E8A-4147-A177-3AD203B41FA5}">
                      <a16:colId xmlns:a16="http://schemas.microsoft.com/office/drawing/2014/main" val="2844157464"/>
                    </a:ext>
                  </a:extLst>
                </a:gridCol>
                <a:gridCol w="942680">
                  <a:extLst>
                    <a:ext uri="{9D8B030D-6E8A-4147-A177-3AD203B41FA5}">
                      <a16:colId xmlns:a16="http://schemas.microsoft.com/office/drawing/2014/main" val="1076177549"/>
                    </a:ext>
                  </a:extLst>
                </a:gridCol>
                <a:gridCol w="2880000">
                  <a:extLst>
                    <a:ext uri="{9D8B030D-6E8A-4147-A177-3AD203B41FA5}">
                      <a16:colId xmlns:a16="http://schemas.microsoft.com/office/drawing/2014/main" val="268711361"/>
                    </a:ext>
                  </a:extLst>
                </a:gridCol>
                <a:gridCol w="2880000">
                  <a:extLst>
                    <a:ext uri="{9D8B030D-6E8A-4147-A177-3AD203B41FA5}">
                      <a16:colId xmlns:a16="http://schemas.microsoft.com/office/drawing/2014/main" val="2811799430"/>
                    </a:ext>
                  </a:extLst>
                </a:gridCol>
                <a:gridCol w="2880000">
                  <a:extLst>
                    <a:ext uri="{9D8B030D-6E8A-4147-A177-3AD203B41FA5}">
                      <a16:colId xmlns:a16="http://schemas.microsoft.com/office/drawing/2014/main" val="3955761207"/>
                    </a:ext>
                  </a:extLst>
                </a:gridCol>
              </a:tblGrid>
              <a:tr h="260111">
                <a:tc>
                  <a:txBody>
                    <a:bodyPr/>
                    <a:lstStyle/>
                    <a:p>
                      <a:pPr marL="91440" marR="85090" algn="ctr">
                        <a:spcAft>
                          <a:spcPts val="0"/>
                        </a:spcAft>
                      </a:pPr>
                      <a:r>
                        <a:rPr lang="es-MX" sz="1200" b="1" dirty="0">
                          <a:solidFill>
                            <a:srgbClr val="FFFFFF"/>
                          </a:solidFill>
                          <a:effectLst/>
                          <a:latin typeface="Montserrat ExtraBold" pitchFamily="2" charset="0"/>
                          <a:ea typeface="Bahnschrift" panose="020B0502040204020203" pitchFamily="34" charset="0"/>
                          <a:cs typeface="Arial" panose="020B0604020202020204" pitchFamily="34" charset="0"/>
                        </a:rPr>
                        <a:t>Objetivos</a:t>
                      </a:r>
                      <a:endParaRPr lang="es-MX" sz="1200" dirty="0">
                        <a:effectLst/>
                        <a:latin typeface="Montserrat ExtraBold" pitchFamily="2" charset="0"/>
                        <a:ea typeface="Calibri" panose="020F0502020204030204" pitchFamily="34" charset="0"/>
                        <a:cs typeface="Arial" panose="020B0604020202020204" pitchFamily="34" charset="0"/>
                      </a:endParaRPr>
                    </a:p>
                  </a:txBody>
                  <a:tcPr marL="68580" marR="68580" marT="0" marB="0" anchor="ctr">
                    <a:solidFill>
                      <a:srgbClr val="67368C"/>
                    </a:solidFill>
                  </a:tcPr>
                </a:tc>
                <a:tc>
                  <a:txBody>
                    <a:bodyPr/>
                    <a:lstStyle/>
                    <a:p>
                      <a:pPr marL="92075" marR="131445" indent="2540" algn="ctr">
                        <a:spcAft>
                          <a:spcPts val="0"/>
                        </a:spcAft>
                      </a:pPr>
                      <a:r>
                        <a:rPr lang="es-MX" sz="1200" b="1" dirty="0">
                          <a:solidFill>
                            <a:srgbClr val="FFFFFF"/>
                          </a:solidFill>
                          <a:effectLst/>
                          <a:latin typeface="Montserrat ExtraBold" pitchFamily="2" charset="0"/>
                          <a:ea typeface="Bahnschrift" panose="020B0502040204020203" pitchFamily="34" charset="0"/>
                          <a:cs typeface="Arial" panose="020B0604020202020204" pitchFamily="34" charset="0"/>
                        </a:rPr>
                        <a:t>Nivel</a:t>
                      </a:r>
                      <a:endParaRPr lang="es-MX" sz="1200" dirty="0">
                        <a:effectLst/>
                        <a:latin typeface="Montserrat ExtraBold" pitchFamily="2" charset="0"/>
                        <a:ea typeface="Calibri" panose="020F0502020204030204" pitchFamily="34" charset="0"/>
                        <a:cs typeface="Arial" panose="020B0604020202020204" pitchFamily="34" charset="0"/>
                      </a:endParaRPr>
                    </a:p>
                  </a:txBody>
                  <a:tcPr marL="68580" marR="68580" marT="0" marB="0" anchor="ctr">
                    <a:solidFill>
                      <a:srgbClr val="67368C"/>
                    </a:solidFill>
                  </a:tcPr>
                </a:tc>
                <a:tc>
                  <a:txBody>
                    <a:bodyPr/>
                    <a:lstStyle/>
                    <a:p>
                      <a:pPr marL="309245" marR="87630" algn="ctr">
                        <a:spcAft>
                          <a:spcPts val="0"/>
                        </a:spcAft>
                      </a:pPr>
                      <a:r>
                        <a:rPr lang="es-MX" sz="1200" b="1" dirty="0">
                          <a:solidFill>
                            <a:srgbClr val="FFFFFF"/>
                          </a:solidFill>
                          <a:effectLst/>
                          <a:latin typeface="Montserrat ExtraBold" pitchFamily="2" charset="0"/>
                          <a:ea typeface="Bahnschrift" panose="020B0502040204020203" pitchFamily="34" charset="0"/>
                          <a:cs typeface="Arial" panose="020B0604020202020204" pitchFamily="34" charset="0"/>
                        </a:rPr>
                        <a:t>Actividades</a:t>
                      </a:r>
                      <a:endParaRPr lang="es-MX" sz="1200" dirty="0">
                        <a:effectLst/>
                        <a:latin typeface="Montserrat ExtraBold" pitchFamily="2" charset="0"/>
                        <a:ea typeface="Calibri" panose="020F0502020204030204" pitchFamily="34" charset="0"/>
                        <a:cs typeface="Arial" panose="020B0604020202020204" pitchFamily="34" charset="0"/>
                      </a:endParaRPr>
                    </a:p>
                  </a:txBody>
                  <a:tcPr marL="68580" marR="68580" marT="0" marB="0" anchor="ctr">
                    <a:solidFill>
                      <a:srgbClr val="67368C"/>
                    </a:solidFill>
                  </a:tcPr>
                </a:tc>
                <a:tc>
                  <a:txBody>
                    <a:bodyPr/>
                    <a:lstStyle/>
                    <a:p>
                      <a:pPr marL="182880" indent="-207645" algn="ctr">
                        <a:lnSpc>
                          <a:spcPct val="106000"/>
                        </a:lnSpc>
                      </a:pPr>
                      <a:r>
                        <a:rPr lang="es-MX" sz="1200" b="1" dirty="0">
                          <a:solidFill>
                            <a:srgbClr val="FFFFFF"/>
                          </a:solidFill>
                          <a:effectLst/>
                          <a:latin typeface="Montserrat ExtraBold" pitchFamily="2" charset="0"/>
                          <a:ea typeface="Bahnschrift" panose="020B0502040204020203" pitchFamily="34" charset="0"/>
                          <a:cs typeface="Arial" panose="020B0604020202020204" pitchFamily="34" charset="0"/>
                        </a:rPr>
                        <a:t>Entregables</a:t>
                      </a:r>
                      <a:endParaRPr lang="es-MX" sz="1200" dirty="0">
                        <a:effectLst/>
                        <a:latin typeface="Montserrat ExtraBold" pitchFamily="2" charset="0"/>
                        <a:ea typeface="Calibri" panose="020F0502020204030204" pitchFamily="34" charset="0"/>
                        <a:cs typeface="Arial" panose="020B0604020202020204" pitchFamily="34" charset="0"/>
                      </a:endParaRPr>
                    </a:p>
                  </a:txBody>
                  <a:tcPr marL="68580" marR="68580" marT="0" marB="0" anchor="ctr">
                    <a:solidFill>
                      <a:srgbClr val="67368C"/>
                    </a:solidFill>
                  </a:tcPr>
                </a:tc>
                <a:tc>
                  <a:txBody>
                    <a:bodyPr/>
                    <a:lstStyle/>
                    <a:p>
                      <a:pPr marL="86360" marR="92075" algn="ctr">
                        <a:lnSpc>
                          <a:spcPct val="106000"/>
                        </a:lnSpc>
                        <a:spcAft>
                          <a:spcPts val="0"/>
                        </a:spcAft>
                      </a:pPr>
                      <a:r>
                        <a:rPr lang="es-MX" sz="1200" b="1" dirty="0">
                          <a:solidFill>
                            <a:srgbClr val="FFFFFF"/>
                          </a:solidFill>
                          <a:effectLst/>
                          <a:latin typeface="Montserrat ExtraBold" pitchFamily="2" charset="0"/>
                          <a:ea typeface="Bahnschrift" panose="020B0502040204020203" pitchFamily="34" charset="0"/>
                          <a:cs typeface="Arial" panose="020B0604020202020204" pitchFamily="34" charset="0"/>
                        </a:rPr>
                        <a:t>Indicador de la actividad</a:t>
                      </a:r>
                      <a:endParaRPr lang="es-MX" sz="1200" dirty="0">
                        <a:effectLst/>
                        <a:latin typeface="Montserrat ExtraBold" pitchFamily="2" charset="0"/>
                        <a:ea typeface="Calibri" panose="020F0502020204030204" pitchFamily="34" charset="0"/>
                        <a:cs typeface="Arial" panose="020B0604020202020204" pitchFamily="34" charset="0"/>
                      </a:endParaRPr>
                    </a:p>
                  </a:txBody>
                  <a:tcPr marL="68580" marR="68580" marT="0" marB="0" anchor="ctr">
                    <a:solidFill>
                      <a:srgbClr val="67368C"/>
                    </a:solidFill>
                  </a:tcPr>
                </a:tc>
                <a:extLst>
                  <a:ext uri="{0D108BD9-81ED-4DB2-BD59-A6C34878D82A}">
                    <a16:rowId xmlns:a16="http://schemas.microsoft.com/office/drawing/2014/main" val="497924444"/>
                  </a:ext>
                </a:extLst>
              </a:tr>
              <a:tr h="1121964">
                <a:tc>
                  <a:txBody>
                    <a:bodyPr/>
                    <a:lstStyle/>
                    <a:p>
                      <a:pPr algn="just"/>
                      <a:endParaRPr lang="es-MX" sz="1000" dirty="0">
                        <a:latin typeface="Montserrat SemiBold" pitchFamily="2" charset="0"/>
                        <a:cs typeface="Arial" panose="020B0604020202020204" pitchFamily="34" charset="0"/>
                      </a:endParaRPr>
                    </a:p>
                  </a:txBody>
                  <a:tcPr anchor="ctr">
                    <a:solidFill>
                      <a:schemeClr val="bg1">
                        <a:lumMod val="85000"/>
                      </a:schemeClr>
                    </a:solidFill>
                  </a:tcPr>
                </a:tc>
                <a:tc>
                  <a:txBody>
                    <a:bodyPr/>
                    <a:lstStyle/>
                    <a:p>
                      <a:pPr algn="ctr"/>
                      <a:r>
                        <a:rPr lang="es-MX" sz="1000" dirty="0">
                          <a:latin typeface="Montserrat SemiBold" pitchFamily="2" charset="0"/>
                          <a:cs typeface="Arial" panose="020B0604020202020204" pitchFamily="34" charset="0"/>
                        </a:rPr>
                        <a:t>Normativo</a:t>
                      </a:r>
                    </a:p>
                  </a:txBody>
                  <a:tcPr anchor="ctr">
                    <a:solidFill>
                      <a:schemeClr val="bg1">
                        <a:lumMod val="85000"/>
                      </a:schemeClr>
                    </a:solidFill>
                  </a:tcPr>
                </a:tc>
                <a:tc>
                  <a:txBody>
                    <a:bodyPr/>
                    <a:lstStyle/>
                    <a:p>
                      <a:pPr marL="68580" marR="60325" algn="just">
                        <a:lnSpc>
                          <a:spcPct val="107000"/>
                        </a:lnSpc>
                        <a:spcAft>
                          <a:spcPts val="0"/>
                        </a:spcAft>
                      </a:pPr>
                      <a:r>
                        <a:rPr lang="es-MX" sz="1000" dirty="0">
                          <a:solidFill>
                            <a:srgbClr val="000000"/>
                          </a:solidFill>
                          <a:effectLst/>
                          <a:latin typeface="Montserrat Black" pitchFamily="2" charset="0"/>
                          <a:ea typeface="Bahnschrift" panose="020B0502040204020203" pitchFamily="34" charset="0"/>
                          <a:cs typeface="Arial" panose="020B0604020202020204" pitchFamily="34" charset="0"/>
                        </a:rPr>
                        <a:t>1.10</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Conclusión del Manual de Procedimientos en Gestión Documental y Administración de Archivos (Ahora Lineamientos para la Gestión Documental y Administración de Archivos).</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marL="92710" marR="89535" indent="635" algn="ctr">
                        <a:spcAft>
                          <a:spcPts val="0"/>
                        </a:spcAft>
                      </a:pP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Lineamientos para la Gestión Documental y Administración de Archivos.</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marR="87630" indent="1270" algn="ct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Lineamientos para la Gestión Documental y Administración de Archivos realizados</a:t>
                      </a:r>
                      <a:endParaRPr lang="es-MX" sz="1000" dirty="0">
                        <a:effectLst/>
                        <a:latin typeface="Montserrat SemiBold" pitchFamily="2" charset="0"/>
                        <a:ea typeface="Calibri" panose="020F0502020204030204" pitchFamily="34" charset="0"/>
                        <a:cs typeface="Arial" panose="020B0604020202020204" pitchFamily="34" charset="0"/>
                      </a:endParaRPr>
                    </a:p>
                    <a:p>
                      <a:pPr marR="87630" indent="1270" algn="ct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a:t>
                      </a:r>
                      <a:endParaRPr lang="es-MX" sz="1000" dirty="0">
                        <a:effectLst/>
                        <a:latin typeface="Montserrat SemiBold" pitchFamily="2" charset="0"/>
                        <a:ea typeface="Calibri" panose="020F0502020204030204" pitchFamily="34" charset="0"/>
                        <a:cs typeface="Arial" panose="020B0604020202020204" pitchFamily="34" charset="0"/>
                      </a:endParaRPr>
                    </a:p>
                    <a:p>
                      <a:pPr marR="87630" indent="1270" algn="ctr"/>
                      <a:r>
                        <a:rPr lang="es-MX" sz="1000" i="1" dirty="0">
                          <a:solidFill>
                            <a:srgbClr val="000000"/>
                          </a:solidFill>
                          <a:effectLst/>
                          <a:latin typeface="Montserrat Medium" pitchFamily="2" charset="0"/>
                          <a:ea typeface="Bahnschrift" panose="020B0502040204020203" pitchFamily="34" charset="0"/>
                          <a:cs typeface="Arial" panose="020B0604020202020204" pitchFamily="34" charset="0"/>
                        </a:rPr>
                        <a:t>Manuales elaborados/Manuales  programados=1 </a:t>
                      </a:r>
                      <a:endParaRPr lang="es-MX" sz="1000" i="1" dirty="0">
                        <a:effectLst/>
                        <a:latin typeface="Montserrat Medium"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extLst>
                  <a:ext uri="{0D108BD9-81ED-4DB2-BD59-A6C34878D82A}">
                    <a16:rowId xmlns:a16="http://schemas.microsoft.com/office/drawing/2014/main" val="756736320"/>
                  </a:ext>
                </a:extLst>
              </a:tr>
              <a:tr h="914400">
                <a:tc rowSpan="2">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MX" sz="1000" kern="1200" dirty="0">
                          <a:solidFill>
                            <a:schemeClr val="dk1"/>
                          </a:solidFill>
                          <a:effectLst/>
                          <a:latin typeface="Montserrat Black" pitchFamily="2" charset="0"/>
                          <a:ea typeface="+mn-ea"/>
                          <a:cs typeface="+mn-cs"/>
                        </a:rPr>
                        <a:t>2</a:t>
                      </a:r>
                      <a:r>
                        <a:rPr lang="es-MX" sz="1000" kern="1200" dirty="0">
                          <a:solidFill>
                            <a:schemeClr val="dk1"/>
                          </a:solidFill>
                          <a:effectLst/>
                          <a:latin typeface="Montserrat Black" pitchFamily="2" charset="0"/>
                          <a:ea typeface="+mn-ea"/>
                          <a:cs typeface="Arial" panose="020B0604020202020204" pitchFamily="34" charset="0"/>
                        </a:rPr>
                        <a:t>. </a:t>
                      </a:r>
                      <a:r>
                        <a:rPr lang="es-MX" sz="1000" kern="1200" dirty="0">
                          <a:solidFill>
                            <a:schemeClr val="dk1"/>
                          </a:solidFill>
                          <a:effectLst/>
                          <a:latin typeface="Montserrat SemiBold" pitchFamily="2" charset="0"/>
                          <a:ea typeface="+mn-ea"/>
                          <a:cs typeface="Arial" panose="020B0604020202020204" pitchFamily="34" charset="0"/>
                        </a:rPr>
                        <a:t>Fortalecer los conocimientos y las capacidades técnicas del personal que integra el Sistema Institucional de Archivos OGAIPO. </a:t>
                      </a:r>
                      <a:endParaRPr lang="es-MX" sz="1000" dirty="0">
                        <a:latin typeface="Montserrat SemiBold" pitchFamily="2" charset="0"/>
                        <a:cs typeface="Arial" panose="020B0604020202020204" pitchFamily="34" charset="0"/>
                      </a:endParaRPr>
                    </a:p>
                  </a:txBody>
                  <a:tcPr anchor="ctr">
                    <a:solidFill>
                      <a:schemeClr val="bg1">
                        <a:lumMod val="85000"/>
                      </a:schemeClr>
                    </a:solidFill>
                  </a:tcPr>
                </a:tc>
                <a:tc rowSpan="2">
                  <a:txBody>
                    <a:bodyPr/>
                    <a:lstStyle/>
                    <a:p>
                      <a:pPr algn="ctr"/>
                      <a:r>
                        <a:rPr lang="es-MX" sz="1000" dirty="0">
                          <a:latin typeface="Montserrat SemiBold" pitchFamily="2" charset="0"/>
                          <a:cs typeface="Arial" panose="020B0604020202020204" pitchFamily="34" charset="0"/>
                        </a:rPr>
                        <a:t>Estructural</a:t>
                      </a:r>
                    </a:p>
                  </a:txBody>
                  <a:tcPr anchor="ctr">
                    <a:solidFill>
                      <a:schemeClr val="bg1">
                        <a:lumMod val="85000"/>
                      </a:schemeClr>
                    </a:solidFill>
                  </a:tcPr>
                </a:tc>
                <a:tc>
                  <a:txBody>
                    <a:bodyPr/>
                    <a:lstStyle/>
                    <a:p>
                      <a:pPr marL="68580" marR="60960" algn="just">
                        <a:lnSpc>
                          <a:spcPct val="107000"/>
                        </a:lnSpc>
                        <a:spcAft>
                          <a:spcPts val="0"/>
                        </a:spcAft>
                        <a:tabLst>
                          <a:tab pos="1915795" algn="l"/>
                        </a:tabLst>
                      </a:pPr>
                      <a:r>
                        <a:rPr lang="es-MX" sz="1000" dirty="0">
                          <a:solidFill>
                            <a:srgbClr val="000000"/>
                          </a:solidFill>
                          <a:effectLst/>
                          <a:latin typeface="Montserrat Black" pitchFamily="2" charset="0"/>
                          <a:ea typeface="Bahnschrift" panose="020B0502040204020203" pitchFamily="34" charset="0"/>
                          <a:cs typeface="Arial" panose="020B0604020202020204" pitchFamily="34" charset="0"/>
                        </a:rPr>
                        <a:t>2.1 </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Elaborar el Programa de Capacitación en Gestión documental y</a:t>
                      </a:r>
                      <a:endParaRPr lang="es-MX" sz="1000" dirty="0">
                        <a:effectLst/>
                        <a:latin typeface="Montserrat SemiBold" pitchFamily="2" charset="0"/>
                        <a:ea typeface="Calibri" panose="020F0502020204030204" pitchFamily="34" charset="0"/>
                        <a:cs typeface="Arial" panose="020B0604020202020204" pitchFamily="34" charset="0"/>
                      </a:endParaRPr>
                    </a:p>
                    <a:p>
                      <a:pPr marL="68580" marR="60325" algn="just">
                        <a:lnSpc>
                          <a:spcPct val="107000"/>
                        </a:lnSpc>
                        <a:spcAft>
                          <a:spcPts val="0"/>
                        </a:spcAft>
                      </a:pP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Administración de Archivos.</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marL="92710" marR="89535" indent="635" algn="ctr">
                        <a:spcAft>
                          <a:spcPts val="0"/>
                        </a:spcAft>
                      </a:pP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Programa de Capacitación en Gestión documental y Administración de Archivos.</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marR="83820" algn="ct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Programas de Capacitación en Gestión documental y Administración de Archivos realizados</a:t>
                      </a:r>
                      <a:endParaRPr lang="es-MX" sz="1000" dirty="0">
                        <a:effectLst/>
                        <a:latin typeface="Montserrat SemiBold" pitchFamily="2" charset="0"/>
                        <a:ea typeface="Calibri" panose="020F0502020204030204" pitchFamily="34" charset="0"/>
                        <a:cs typeface="Arial" panose="020B0604020202020204" pitchFamily="34" charset="0"/>
                      </a:endParaRPr>
                    </a:p>
                    <a:p>
                      <a:pPr marR="83820" algn="ct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a:t>
                      </a:r>
                      <a:endParaRPr lang="es-MX" sz="1000" dirty="0">
                        <a:effectLst/>
                        <a:latin typeface="Montserrat SemiBold" pitchFamily="2" charset="0"/>
                        <a:ea typeface="Calibri" panose="020F0502020204030204" pitchFamily="34" charset="0"/>
                        <a:cs typeface="Arial" panose="020B0604020202020204" pitchFamily="34" charset="0"/>
                      </a:endParaRPr>
                    </a:p>
                    <a:p>
                      <a:pPr marR="83820" algn="ctr"/>
                      <a:r>
                        <a:rPr lang="es-MX" sz="1000" i="1" dirty="0">
                          <a:solidFill>
                            <a:srgbClr val="000000"/>
                          </a:solidFill>
                          <a:effectLst/>
                          <a:latin typeface="Montserrat Medium" pitchFamily="2" charset="0"/>
                          <a:ea typeface="Bahnschrift" panose="020B0502040204020203" pitchFamily="34" charset="0"/>
                          <a:cs typeface="Arial" panose="020B0604020202020204" pitchFamily="34" charset="0"/>
                        </a:rPr>
                        <a:t>Programas elaborados/Programas programados= 1</a:t>
                      </a:r>
                      <a:r>
                        <a:rPr lang="es-MX" sz="1000" i="1" dirty="0">
                          <a:solidFill>
                            <a:srgbClr val="000000"/>
                          </a:solidFill>
                          <a:effectLst/>
                          <a:latin typeface="Montserrat Medium" pitchFamily="2" charset="0"/>
                          <a:ea typeface="Arial MT"/>
                          <a:cs typeface="Arial" panose="020B0604020202020204" pitchFamily="34" charset="0"/>
                        </a:rPr>
                        <a:t>                   </a:t>
                      </a:r>
                      <a:endParaRPr lang="es-MX" sz="1000" i="1" dirty="0">
                        <a:effectLst/>
                        <a:latin typeface="Montserrat Medium"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extLst>
                  <a:ext uri="{0D108BD9-81ED-4DB2-BD59-A6C34878D82A}">
                    <a16:rowId xmlns:a16="http://schemas.microsoft.com/office/drawing/2014/main" val="1356786235"/>
                  </a:ext>
                </a:extLst>
              </a:tr>
              <a:tr h="1259363">
                <a:tc vMerge="1">
                  <a:txBody>
                    <a:bodyPr/>
                    <a:lstStyle/>
                    <a:p>
                      <a:pPr algn="just"/>
                      <a:endParaRPr lang="es-MX" sz="1600" dirty="0"/>
                    </a:p>
                  </a:txBody>
                  <a:tcPr/>
                </a:tc>
                <a:tc vMerge="1">
                  <a:txBody>
                    <a:bodyPr/>
                    <a:lstStyle/>
                    <a:p>
                      <a:endParaRPr lang="es-MX" sz="1600" dirty="0">
                        <a:latin typeface="Arial" panose="020B0604020202020204" pitchFamily="34" charset="0"/>
                        <a:cs typeface="Arial" panose="020B0604020202020204" pitchFamily="34" charset="0"/>
                      </a:endParaRPr>
                    </a:p>
                  </a:txBody>
                  <a:tcPr/>
                </a:tc>
                <a:tc>
                  <a:txBody>
                    <a:bodyPr/>
                    <a:lstStyle/>
                    <a:p>
                      <a:pPr marL="68580" marR="60325" algn="just">
                        <a:lnSpc>
                          <a:spcPct val="107000"/>
                        </a:lnSpc>
                        <a:spcAft>
                          <a:spcPts val="0"/>
                        </a:spcAft>
                      </a:pPr>
                      <a:r>
                        <a:rPr lang="es-MX" sz="1000" dirty="0">
                          <a:solidFill>
                            <a:srgbClr val="000000"/>
                          </a:solidFill>
                          <a:effectLst/>
                          <a:latin typeface="Montserrat Black" pitchFamily="2" charset="0"/>
                          <a:ea typeface="Bahnschrift" panose="020B0502040204020203" pitchFamily="34" charset="0"/>
                          <a:cs typeface="Arial" panose="020B0604020202020204" pitchFamily="34" charset="0"/>
                        </a:rPr>
                        <a:t>2.2 </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Coordinar la realización de la capacitación en línea “Uso del Sistema Automatizado para la Gestión de Archivos (SAGA)”.</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marL="90805" marR="83820" algn="ctr">
                        <a:spcAft>
                          <a:spcPts val="0"/>
                        </a:spcAft>
                      </a:pP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Constancias individuales por haber concluido satisfactoriamente la capacitación.</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marR="87630" indent="1270" algn="ct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Porcentaje de Responsables de Archivo de Trámite que concluyeron la capacitación</a:t>
                      </a:r>
                      <a:endParaRPr lang="es-MX" sz="1000" dirty="0">
                        <a:effectLst/>
                        <a:latin typeface="Montserrat SemiBold" pitchFamily="2" charset="0"/>
                        <a:ea typeface="Calibri" panose="020F0502020204030204" pitchFamily="34" charset="0"/>
                        <a:cs typeface="Arial" panose="020B0604020202020204" pitchFamily="34" charset="0"/>
                      </a:endParaRPr>
                    </a:p>
                    <a:p>
                      <a:pPr marR="87630" indent="1270" algn="ct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a:t>
                      </a:r>
                      <a:endParaRPr lang="es-MX" sz="1000" dirty="0">
                        <a:effectLst/>
                        <a:latin typeface="Montserrat SemiBold" pitchFamily="2" charset="0"/>
                        <a:ea typeface="Calibri" panose="020F0502020204030204" pitchFamily="34" charset="0"/>
                        <a:cs typeface="Arial" panose="020B0604020202020204" pitchFamily="34" charset="0"/>
                      </a:endParaRPr>
                    </a:p>
                    <a:p>
                      <a:pPr marR="87630" indent="1270" algn="ctr"/>
                      <a:r>
                        <a:rPr lang="es-MX" sz="1000" i="1" dirty="0">
                          <a:solidFill>
                            <a:srgbClr val="000000"/>
                          </a:solidFill>
                          <a:effectLst/>
                          <a:latin typeface="Montserrat Medium" pitchFamily="2" charset="0"/>
                          <a:ea typeface="Bahnschrift" panose="020B0502040204020203" pitchFamily="34" charset="0"/>
                          <a:cs typeface="Arial" panose="020B0604020202020204" pitchFamily="34" charset="0"/>
                        </a:rPr>
                        <a:t>Número de Responsables de Archivo de Trámite que concluyeron la capacitación curso/Número de Responsables de Archivo de Trámite x 100= 100%</a:t>
                      </a:r>
                      <a:endParaRPr lang="es-MX" sz="1000" i="1" dirty="0">
                        <a:effectLst/>
                        <a:latin typeface="Montserrat Medium"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extLst>
                  <a:ext uri="{0D108BD9-81ED-4DB2-BD59-A6C34878D82A}">
                    <a16:rowId xmlns:a16="http://schemas.microsoft.com/office/drawing/2014/main" val="3276705936"/>
                  </a:ext>
                </a:extLst>
              </a:tr>
            </a:tbl>
          </a:graphicData>
        </a:graphic>
      </p:graphicFrame>
    </p:spTree>
    <p:extLst>
      <p:ext uri="{BB962C8B-B14F-4D97-AF65-F5344CB8AC3E}">
        <p14:creationId xmlns:p14="http://schemas.microsoft.com/office/powerpoint/2010/main" val="37242999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BA06E754-F406-4658-B2FE-E1E0477C5FF8}"/>
              </a:ext>
            </a:extLst>
          </p:cNvPr>
          <p:cNvPicPr>
            <a:picLocks noChangeAspect="1"/>
          </p:cNvPicPr>
          <p:nvPr/>
        </p:nvPicPr>
        <p:blipFill>
          <a:blip r:embed="rId2"/>
          <a:stretch>
            <a:fillRect/>
          </a:stretch>
        </p:blipFill>
        <p:spPr>
          <a:xfrm>
            <a:off x="0" y="0"/>
            <a:ext cx="12192000" cy="6858000"/>
          </a:xfrm>
          <a:prstGeom prst="rect">
            <a:avLst/>
          </a:prstGeom>
        </p:spPr>
      </p:pic>
      <p:sp>
        <p:nvSpPr>
          <p:cNvPr id="6" name="Elipse 5">
            <a:extLst>
              <a:ext uri="{FF2B5EF4-FFF2-40B4-BE49-F238E27FC236}">
                <a16:creationId xmlns:a16="http://schemas.microsoft.com/office/drawing/2014/main" id="{EA04B853-4234-4F10-8C56-056EE7DEFAF5}"/>
              </a:ext>
            </a:extLst>
          </p:cNvPr>
          <p:cNvSpPr/>
          <p:nvPr/>
        </p:nvSpPr>
        <p:spPr>
          <a:xfrm>
            <a:off x="11250707" y="5916707"/>
            <a:ext cx="788894" cy="79785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rgbClr val="AB4592"/>
                </a:solidFill>
                <a:latin typeface="Montserrat Black" pitchFamily="2" charset="0"/>
              </a:rPr>
              <a:t>16</a:t>
            </a:r>
          </a:p>
        </p:txBody>
      </p:sp>
      <p:graphicFrame>
        <p:nvGraphicFramePr>
          <p:cNvPr id="8" name="Tabla 6">
            <a:extLst>
              <a:ext uri="{FF2B5EF4-FFF2-40B4-BE49-F238E27FC236}">
                <a16:creationId xmlns:a16="http://schemas.microsoft.com/office/drawing/2014/main" id="{686F871B-70E4-4630-BBB8-D0E3660A2755}"/>
              </a:ext>
            </a:extLst>
          </p:cNvPr>
          <p:cNvGraphicFramePr>
            <a:graphicFrameLocks noGrp="1"/>
          </p:cNvGraphicFramePr>
          <p:nvPr>
            <p:extLst>
              <p:ext uri="{D42A27DB-BD31-4B8C-83A1-F6EECF244321}">
                <p14:modId xmlns:p14="http://schemas.microsoft.com/office/powerpoint/2010/main" val="3356164274"/>
              </p:ext>
            </p:extLst>
          </p:nvPr>
        </p:nvGraphicFramePr>
        <p:xfrm>
          <a:off x="786000" y="1786656"/>
          <a:ext cx="10620000" cy="3284687"/>
        </p:xfrm>
        <a:graphic>
          <a:graphicData uri="http://schemas.openxmlformats.org/drawingml/2006/table">
            <a:tbl>
              <a:tblPr firstRow="1" bandRow="1">
                <a:tableStyleId>{073A0DAA-6AF3-43AB-8588-CEC1D06C72B9}</a:tableStyleId>
              </a:tblPr>
              <a:tblGrid>
                <a:gridCol w="1620000">
                  <a:extLst>
                    <a:ext uri="{9D8B030D-6E8A-4147-A177-3AD203B41FA5}">
                      <a16:colId xmlns:a16="http://schemas.microsoft.com/office/drawing/2014/main" val="2844157464"/>
                    </a:ext>
                  </a:extLst>
                </a:gridCol>
                <a:gridCol w="1620000">
                  <a:extLst>
                    <a:ext uri="{9D8B030D-6E8A-4147-A177-3AD203B41FA5}">
                      <a16:colId xmlns:a16="http://schemas.microsoft.com/office/drawing/2014/main" val="1076177549"/>
                    </a:ext>
                  </a:extLst>
                </a:gridCol>
                <a:gridCol w="2880000">
                  <a:extLst>
                    <a:ext uri="{9D8B030D-6E8A-4147-A177-3AD203B41FA5}">
                      <a16:colId xmlns:a16="http://schemas.microsoft.com/office/drawing/2014/main" val="268711361"/>
                    </a:ext>
                  </a:extLst>
                </a:gridCol>
                <a:gridCol w="1620000">
                  <a:extLst>
                    <a:ext uri="{9D8B030D-6E8A-4147-A177-3AD203B41FA5}">
                      <a16:colId xmlns:a16="http://schemas.microsoft.com/office/drawing/2014/main" val="2811799430"/>
                    </a:ext>
                  </a:extLst>
                </a:gridCol>
                <a:gridCol w="2880000">
                  <a:extLst>
                    <a:ext uri="{9D8B030D-6E8A-4147-A177-3AD203B41FA5}">
                      <a16:colId xmlns:a16="http://schemas.microsoft.com/office/drawing/2014/main" val="3955761207"/>
                    </a:ext>
                  </a:extLst>
                </a:gridCol>
              </a:tblGrid>
              <a:tr h="405366">
                <a:tc>
                  <a:txBody>
                    <a:bodyPr/>
                    <a:lstStyle/>
                    <a:p>
                      <a:pPr marL="91440" marR="85090" algn="ctr">
                        <a:spcAft>
                          <a:spcPts val="0"/>
                        </a:spcAft>
                      </a:pPr>
                      <a:r>
                        <a:rPr lang="es-MX" sz="1200" b="0" dirty="0">
                          <a:solidFill>
                            <a:srgbClr val="FFFFFF"/>
                          </a:solidFill>
                          <a:effectLst/>
                          <a:latin typeface="Montserrat ExtraBold" pitchFamily="2" charset="0"/>
                          <a:ea typeface="Bahnschrift" panose="020B0502040204020203" pitchFamily="34" charset="0"/>
                          <a:cs typeface="Arial" panose="020B0604020202020204" pitchFamily="34" charset="0"/>
                        </a:rPr>
                        <a:t>Objetivos</a:t>
                      </a:r>
                      <a:endParaRPr lang="es-MX" sz="1200" b="0" dirty="0">
                        <a:effectLst/>
                        <a:latin typeface="Montserrat ExtraBold" pitchFamily="2" charset="0"/>
                        <a:ea typeface="Calibri" panose="020F0502020204030204" pitchFamily="34" charset="0"/>
                        <a:cs typeface="Arial" panose="020B0604020202020204" pitchFamily="34" charset="0"/>
                      </a:endParaRPr>
                    </a:p>
                  </a:txBody>
                  <a:tcPr marL="68580" marR="68580" marT="0" marB="0" anchor="ctr">
                    <a:solidFill>
                      <a:srgbClr val="67368C"/>
                    </a:solidFill>
                  </a:tcPr>
                </a:tc>
                <a:tc>
                  <a:txBody>
                    <a:bodyPr/>
                    <a:lstStyle/>
                    <a:p>
                      <a:pPr marL="92075" marR="131445" indent="2540" algn="ctr">
                        <a:spcAft>
                          <a:spcPts val="0"/>
                        </a:spcAft>
                      </a:pPr>
                      <a:r>
                        <a:rPr lang="es-MX" sz="1200" b="0" dirty="0">
                          <a:solidFill>
                            <a:srgbClr val="FFFFFF"/>
                          </a:solidFill>
                          <a:effectLst/>
                          <a:latin typeface="Montserrat ExtraBold" pitchFamily="2" charset="0"/>
                          <a:ea typeface="Bahnschrift" panose="020B0502040204020203" pitchFamily="34" charset="0"/>
                          <a:cs typeface="Arial" panose="020B0604020202020204" pitchFamily="34" charset="0"/>
                        </a:rPr>
                        <a:t>Nivel</a:t>
                      </a:r>
                      <a:endParaRPr lang="es-MX" sz="1200" b="0" dirty="0">
                        <a:effectLst/>
                        <a:latin typeface="Montserrat ExtraBold" pitchFamily="2" charset="0"/>
                        <a:ea typeface="Calibri" panose="020F0502020204030204" pitchFamily="34" charset="0"/>
                        <a:cs typeface="Arial" panose="020B0604020202020204" pitchFamily="34" charset="0"/>
                      </a:endParaRPr>
                    </a:p>
                  </a:txBody>
                  <a:tcPr marL="68580" marR="68580" marT="0" marB="0" anchor="ctr">
                    <a:solidFill>
                      <a:srgbClr val="67368C"/>
                    </a:solidFill>
                  </a:tcPr>
                </a:tc>
                <a:tc>
                  <a:txBody>
                    <a:bodyPr/>
                    <a:lstStyle/>
                    <a:p>
                      <a:pPr marL="309245" marR="87630" algn="ctr">
                        <a:spcAft>
                          <a:spcPts val="0"/>
                        </a:spcAft>
                      </a:pPr>
                      <a:r>
                        <a:rPr lang="es-MX" sz="1200" b="0" dirty="0">
                          <a:solidFill>
                            <a:srgbClr val="FFFFFF"/>
                          </a:solidFill>
                          <a:effectLst/>
                          <a:latin typeface="Montserrat ExtraBold" pitchFamily="2" charset="0"/>
                          <a:ea typeface="Bahnschrift" panose="020B0502040204020203" pitchFamily="34" charset="0"/>
                          <a:cs typeface="Arial" panose="020B0604020202020204" pitchFamily="34" charset="0"/>
                        </a:rPr>
                        <a:t>Actividades</a:t>
                      </a:r>
                      <a:endParaRPr lang="es-MX" sz="1200" b="0" dirty="0">
                        <a:effectLst/>
                        <a:latin typeface="Montserrat ExtraBold" pitchFamily="2" charset="0"/>
                        <a:ea typeface="Calibri" panose="020F0502020204030204" pitchFamily="34" charset="0"/>
                        <a:cs typeface="Arial" panose="020B0604020202020204" pitchFamily="34" charset="0"/>
                      </a:endParaRPr>
                    </a:p>
                  </a:txBody>
                  <a:tcPr marL="68580" marR="68580" marT="0" marB="0" anchor="ctr">
                    <a:solidFill>
                      <a:srgbClr val="67368C"/>
                    </a:solidFill>
                  </a:tcPr>
                </a:tc>
                <a:tc>
                  <a:txBody>
                    <a:bodyPr/>
                    <a:lstStyle/>
                    <a:p>
                      <a:pPr marL="182880" indent="-207645" algn="ctr">
                        <a:lnSpc>
                          <a:spcPct val="106000"/>
                        </a:lnSpc>
                      </a:pPr>
                      <a:r>
                        <a:rPr lang="es-MX" sz="1200" b="0" dirty="0">
                          <a:solidFill>
                            <a:srgbClr val="FFFFFF"/>
                          </a:solidFill>
                          <a:effectLst/>
                          <a:latin typeface="Montserrat ExtraBold" pitchFamily="2" charset="0"/>
                          <a:ea typeface="Bahnschrift" panose="020B0502040204020203" pitchFamily="34" charset="0"/>
                          <a:cs typeface="Arial" panose="020B0604020202020204" pitchFamily="34" charset="0"/>
                        </a:rPr>
                        <a:t>Entregables</a:t>
                      </a:r>
                      <a:endParaRPr lang="es-MX" sz="1200" b="0" dirty="0">
                        <a:effectLst/>
                        <a:latin typeface="Montserrat ExtraBold" pitchFamily="2" charset="0"/>
                        <a:ea typeface="Calibri" panose="020F0502020204030204" pitchFamily="34" charset="0"/>
                        <a:cs typeface="Arial" panose="020B0604020202020204" pitchFamily="34" charset="0"/>
                      </a:endParaRPr>
                    </a:p>
                  </a:txBody>
                  <a:tcPr marL="68580" marR="68580" marT="0" marB="0" anchor="ctr">
                    <a:solidFill>
                      <a:srgbClr val="67368C"/>
                    </a:solidFill>
                  </a:tcPr>
                </a:tc>
                <a:tc>
                  <a:txBody>
                    <a:bodyPr/>
                    <a:lstStyle/>
                    <a:p>
                      <a:pPr marL="86360" marR="92075" algn="ctr">
                        <a:lnSpc>
                          <a:spcPct val="106000"/>
                        </a:lnSpc>
                        <a:spcAft>
                          <a:spcPts val="0"/>
                        </a:spcAft>
                      </a:pPr>
                      <a:r>
                        <a:rPr lang="es-MX" sz="1200" b="0" dirty="0">
                          <a:solidFill>
                            <a:srgbClr val="FFFFFF"/>
                          </a:solidFill>
                          <a:effectLst/>
                          <a:latin typeface="Montserrat ExtraBold" pitchFamily="2" charset="0"/>
                          <a:ea typeface="Bahnschrift" panose="020B0502040204020203" pitchFamily="34" charset="0"/>
                          <a:cs typeface="Arial" panose="020B0604020202020204" pitchFamily="34" charset="0"/>
                        </a:rPr>
                        <a:t>Indicador de la actividad</a:t>
                      </a:r>
                      <a:endParaRPr lang="es-MX" sz="1200" b="0" dirty="0">
                        <a:effectLst/>
                        <a:latin typeface="Montserrat ExtraBold" pitchFamily="2" charset="0"/>
                        <a:ea typeface="Calibri" panose="020F0502020204030204" pitchFamily="34" charset="0"/>
                        <a:cs typeface="Arial" panose="020B0604020202020204" pitchFamily="34" charset="0"/>
                      </a:endParaRPr>
                    </a:p>
                  </a:txBody>
                  <a:tcPr marL="68580" marR="68580" marT="0" marB="0" anchor="ctr">
                    <a:solidFill>
                      <a:srgbClr val="67368C"/>
                    </a:solidFill>
                  </a:tcPr>
                </a:tc>
                <a:extLst>
                  <a:ext uri="{0D108BD9-81ED-4DB2-BD59-A6C34878D82A}">
                    <a16:rowId xmlns:a16="http://schemas.microsoft.com/office/drawing/2014/main" val="497924444"/>
                  </a:ext>
                </a:extLst>
              </a:tr>
              <a:tr h="1507721">
                <a:tc rowSpan="2">
                  <a:txBody>
                    <a:bodyPr/>
                    <a:lstStyle/>
                    <a:p>
                      <a:pPr algn="ctr"/>
                      <a:endParaRPr lang="es-MX" sz="1000" dirty="0">
                        <a:latin typeface="Montserrat SemiBold" pitchFamily="2" charset="0"/>
                      </a:endParaRPr>
                    </a:p>
                  </a:txBody>
                  <a:tcPr anchor="ctr">
                    <a:solidFill>
                      <a:schemeClr val="bg1">
                        <a:lumMod val="85000"/>
                      </a:schemeClr>
                    </a:solidFill>
                  </a:tcPr>
                </a:tc>
                <a:tc rowSpan="2">
                  <a:txBody>
                    <a:bodyPr/>
                    <a:lstStyle/>
                    <a:p>
                      <a:pPr algn="ctr"/>
                      <a:endParaRPr lang="es-MX" sz="1000" dirty="0">
                        <a:latin typeface="Montserrat SemiBold" pitchFamily="2" charset="0"/>
                        <a:cs typeface="Arial" panose="020B0604020202020204" pitchFamily="34" charset="0"/>
                      </a:endParaRPr>
                    </a:p>
                    <a:p>
                      <a:pPr algn="ctr"/>
                      <a:endParaRPr lang="es-MX" sz="1000" dirty="0">
                        <a:latin typeface="Montserrat SemiBold" pitchFamily="2" charset="0"/>
                        <a:cs typeface="Arial" panose="020B0604020202020204" pitchFamily="34" charset="0"/>
                      </a:endParaRPr>
                    </a:p>
                    <a:p>
                      <a:pPr algn="ctr"/>
                      <a:endParaRPr lang="es-MX" sz="1000" dirty="0">
                        <a:latin typeface="Montserrat SemiBold" pitchFamily="2" charset="0"/>
                        <a:cs typeface="Arial" panose="020B0604020202020204" pitchFamily="34" charset="0"/>
                      </a:endParaRPr>
                    </a:p>
                    <a:p>
                      <a:pPr algn="ctr"/>
                      <a:endParaRPr lang="es-MX" sz="1000" dirty="0">
                        <a:latin typeface="Montserrat SemiBold" pitchFamily="2" charset="0"/>
                        <a:cs typeface="Arial" panose="020B0604020202020204" pitchFamily="34" charset="0"/>
                      </a:endParaRPr>
                    </a:p>
                    <a:p>
                      <a:pPr algn="ctr"/>
                      <a:endParaRPr lang="es-MX" sz="1000" dirty="0">
                        <a:latin typeface="Montserrat SemiBold" pitchFamily="2" charset="0"/>
                        <a:cs typeface="Arial" panose="020B0604020202020204" pitchFamily="34" charset="0"/>
                      </a:endParaRPr>
                    </a:p>
                    <a:p>
                      <a:pPr algn="ctr"/>
                      <a:endParaRPr lang="es-MX" sz="1000" dirty="0">
                        <a:latin typeface="Montserrat SemiBold" pitchFamily="2" charset="0"/>
                        <a:cs typeface="Arial" panose="020B0604020202020204" pitchFamily="34" charset="0"/>
                      </a:endParaRPr>
                    </a:p>
                    <a:p>
                      <a:pPr algn="ctr"/>
                      <a:endParaRPr lang="es-MX" sz="1000" dirty="0">
                        <a:latin typeface="Montserrat SemiBold" pitchFamily="2" charset="0"/>
                        <a:cs typeface="Arial" panose="020B0604020202020204" pitchFamily="34" charset="0"/>
                      </a:endParaRPr>
                    </a:p>
                    <a:p>
                      <a:pPr algn="ctr"/>
                      <a:endParaRPr lang="es-MX" sz="1000" dirty="0">
                        <a:latin typeface="Montserrat SemiBold" pitchFamily="2" charset="0"/>
                        <a:cs typeface="Arial" panose="020B0604020202020204" pitchFamily="34" charset="0"/>
                      </a:endParaRPr>
                    </a:p>
                    <a:p>
                      <a:pPr algn="ctr"/>
                      <a:endParaRPr lang="es-MX" sz="1000" dirty="0">
                        <a:latin typeface="Montserrat SemiBold" pitchFamily="2" charset="0"/>
                        <a:cs typeface="Arial" panose="020B0604020202020204" pitchFamily="34" charset="0"/>
                      </a:endParaRPr>
                    </a:p>
                  </a:txBody>
                  <a:tcPr anchor="ctr">
                    <a:solidFill>
                      <a:schemeClr val="bg1">
                        <a:lumMod val="85000"/>
                      </a:schemeClr>
                    </a:solidFill>
                  </a:tcPr>
                </a:tc>
                <a:tc>
                  <a:txBody>
                    <a:bodyPr/>
                    <a:lstStyle/>
                    <a:p>
                      <a:pPr marL="68580" marR="87630" algn="just">
                        <a:spcAft>
                          <a:spcPts val="0"/>
                        </a:spcAft>
                      </a:pPr>
                      <a:r>
                        <a:rPr lang="es-MX" sz="1000" dirty="0">
                          <a:solidFill>
                            <a:srgbClr val="000000"/>
                          </a:solidFill>
                          <a:effectLst/>
                          <a:latin typeface="Montserrat Black" pitchFamily="2" charset="0"/>
                          <a:ea typeface="Bahnschrift" panose="020B0502040204020203" pitchFamily="34" charset="0"/>
                          <a:cs typeface="Arial" panose="020B0604020202020204" pitchFamily="34" charset="0"/>
                        </a:rPr>
                        <a:t>2.3</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Realización de la capacitación de manera presencial “Procedimiento para la integración y organización de expedientes en los Archivos de Trámite”.  </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marL="92710" algn="ctr"/>
                      <a:r>
                        <a:rPr lang="es-MX" sz="1000" dirty="0">
                          <a:effectLst/>
                          <a:latin typeface="Montserrat SemiBold" pitchFamily="2" charset="0"/>
                          <a:ea typeface="Bahnschrift" panose="020B0502040204020203" pitchFamily="34" charset="0"/>
                          <a:cs typeface="Arial" panose="020B0604020202020204" pitchFamily="34" charset="0"/>
                        </a:rPr>
                        <a:t>Constancias individuales por haber concluido  satisfactoriamente la capacitación</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marR="87630" indent="1270" algn="ct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Porcentaje de Responsables de Archivo de Trámite que concluyeron la capacitación</a:t>
                      </a:r>
                      <a:endParaRPr lang="es-MX" sz="1000" dirty="0">
                        <a:effectLst/>
                        <a:latin typeface="Montserrat SemiBold" pitchFamily="2" charset="0"/>
                        <a:ea typeface="Calibri" panose="020F0502020204030204" pitchFamily="34" charset="0"/>
                        <a:cs typeface="Arial" panose="020B0604020202020204" pitchFamily="34" charset="0"/>
                      </a:endParaRPr>
                    </a:p>
                    <a:p>
                      <a:pPr marR="87630" indent="1270" algn="ct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a:t>
                      </a:r>
                      <a:endParaRPr lang="es-MX" sz="1000" dirty="0">
                        <a:effectLst/>
                        <a:latin typeface="Montserrat SemiBold" pitchFamily="2" charset="0"/>
                        <a:ea typeface="Calibri" panose="020F0502020204030204" pitchFamily="34" charset="0"/>
                        <a:cs typeface="Arial" panose="020B0604020202020204" pitchFamily="34" charset="0"/>
                      </a:endParaRPr>
                    </a:p>
                    <a:p>
                      <a:pPr marR="87630" indent="1270" algn="ctr"/>
                      <a:r>
                        <a:rPr lang="es-MX" sz="1000" i="1" dirty="0">
                          <a:effectLst/>
                          <a:latin typeface="Montserrat Medium" pitchFamily="2" charset="0"/>
                          <a:ea typeface="Bahnschrift" panose="020B0502040204020203" pitchFamily="34" charset="0"/>
                          <a:cs typeface="Arial" panose="020B0604020202020204" pitchFamily="34" charset="0"/>
                        </a:rPr>
                        <a:t>Número de Responsables de Archivo de Trámite que concluyeron la capacitación curso/Número de Responsables de Archivo de Trámite x 100= 100%</a:t>
                      </a:r>
                      <a:endParaRPr lang="es-MX" sz="1000" i="1" dirty="0">
                        <a:effectLst/>
                        <a:latin typeface="Montserrat Medium"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extLst>
                  <a:ext uri="{0D108BD9-81ED-4DB2-BD59-A6C34878D82A}">
                    <a16:rowId xmlns:a16="http://schemas.microsoft.com/office/drawing/2014/main" val="756736320"/>
                  </a:ext>
                </a:extLst>
              </a:tr>
              <a:tr h="1370848">
                <a:tc vMerge="1">
                  <a:txBody>
                    <a:bodyPr/>
                    <a:lstStyle/>
                    <a:p>
                      <a:endParaRPr lang="es-MX" dirty="0"/>
                    </a:p>
                  </a:txBody>
                  <a:tcPr/>
                </a:tc>
                <a:tc vMerge="1">
                  <a:txBody>
                    <a:bodyPr/>
                    <a:lstStyle/>
                    <a:p>
                      <a:endParaRPr lang="es-MX" dirty="0"/>
                    </a:p>
                  </a:txBody>
                  <a:tcPr/>
                </a:tc>
                <a:tc>
                  <a:txBody>
                    <a:bodyPr/>
                    <a:lstStyle/>
                    <a:p>
                      <a:pPr marL="68580" marR="60325" algn="just">
                        <a:lnSpc>
                          <a:spcPct val="107000"/>
                        </a:lnSpc>
                        <a:spcAft>
                          <a:spcPts val="0"/>
                        </a:spcAft>
                      </a:pPr>
                      <a:r>
                        <a:rPr lang="es-MX" sz="1000" dirty="0">
                          <a:solidFill>
                            <a:srgbClr val="000000"/>
                          </a:solidFill>
                          <a:effectLst/>
                          <a:latin typeface="Montserrat Black" pitchFamily="2" charset="0"/>
                          <a:ea typeface="Bahnschrift" panose="020B0502040204020203" pitchFamily="34" charset="0"/>
                          <a:cs typeface="Arial" panose="020B0604020202020204" pitchFamily="34" charset="0"/>
                        </a:rPr>
                        <a:t>2.4</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Realización de la capacitación de manera presencial “Procedimiento para la eliminación de documentación de comprobación administrativa inmediata”.  </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marL="90805" marR="83820" algn="ctr">
                        <a:spcAft>
                          <a:spcPts val="0"/>
                        </a:spcAft>
                      </a:pP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Constancias individuales por haber concluido  satisfactoriamente la capacitación</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marR="87630" indent="1270" algn="ct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Porcentaje de Responsables de Archivo de Trámite que concluyeron la capacitación</a:t>
                      </a:r>
                      <a:endParaRPr lang="es-MX" sz="1000" dirty="0">
                        <a:effectLst/>
                        <a:latin typeface="Montserrat SemiBold" pitchFamily="2" charset="0"/>
                        <a:ea typeface="Calibri" panose="020F0502020204030204" pitchFamily="34" charset="0"/>
                        <a:cs typeface="Arial" panose="020B0604020202020204" pitchFamily="34" charset="0"/>
                      </a:endParaRPr>
                    </a:p>
                    <a:p>
                      <a:pPr marR="87630" indent="1270" algn="ct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a:t>
                      </a:r>
                    </a:p>
                    <a:p>
                      <a:pPr marR="87630" indent="1270" algn="ctr"/>
                      <a:r>
                        <a:rPr lang="es-MX" sz="1000" i="1" dirty="0">
                          <a:solidFill>
                            <a:srgbClr val="000000"/>
                          </a:solidFill>
                          <a:effectLst/>
                          <a:latin typeface="Montserrat Medium" pitchFamily="2" charset="0"/>
                          <a:ea typeface="Bahnschrift" panose="020B0502040204020203" pitchFamily="34" charset="0"/>
                          <a:cs typeface="Arial" panose="020B0604020202020204" pitchFamily="34" charset="0"/>
                        </a:rPr>
                        <a:t>Número de Responsables de Archivo de Trámite que concluyeron la capacitación curso/Número de Responsables de Archivo de Trámite x 100= 100%</a:t>
                      </a:r>
                      <a:endParaRPr lang="es-MX" sz="1000" i="1" dirty="0">
                        <a:effectLst/>
                        <a:latin typeface="Montserrat Medium"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extLst>
                  <a:ext uri="{0D108BD9-81ED-4DB2-BD59-A6C34878D82A}">
                    <a16:rowId xmlns:a16="http://schemas.microsoft.com/office/drawing/2014/main" val="1356786235"/>
                  </a:ext>
                </a:extLst>
              </a:tr>
            </a:tbl>
          </a:graphicData>
        </a:graphic>
      </p:graphicFrame>
    </p:spTree>
    <p:extLst>
      <p:ext uri="{BB962C8B-B14F-4D97-AF65-F5344CB8AC3E}">
        <p14:creationId xmlns:p14="http://schemas.microsoft.com/office/powerpoint/2010/main" val="38345933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BA06E754-F406-4658-B2FE-E1E0477C5FF8}"/>
              </a:ext>
            </a:extLst>
          </p:cNvPr>
          <p:cNvPicPr>
            <a:picLocks noChangeAspect="1"/>
          </p:cNvPicPr>
          <p:nvPr/>
        </p:nvPicPr>
        <p:blipFill>
          <a:blip r:embed="rId2"/>
          <a:stretch>
            <a:fillRect/>
          </a:stretch>
        </p:blipFill>
        <p:spPr>
          <a:xfrm>
            <a:off x="0" y="0"/>
            <a:ext cx="12192000" cy="6858000"/>
          </a:xfrm>
          <a:prstGeom prst="rect">
            <a:avLst/>
          </a:prstGeom>
        </p:spPr>
      </p:pic>
      <p:sp>
        <p:nvSpPr>
          <p:cNvPr id="6" name="Elipse 5">
            <a:extLst>
              <a:ext uri="{FF2B5EF4-FFF2-40B4-BE49-F238E27FC236}">
                <a16:creationId xmlns:a16="http://schemas.microsoft.com/office/drawing/2014/main" id="{EA04B853-4234-4F10-8C56-056EE7DEFAF5}"/>
              </a:ext>
            </a:extLst>
          </p:cNvPr>
          <p:cNvSpPr/>
          <p:nvPr/>
        </p:nvSpPr>
        <p:spPr>
          <a:xfrm>
            <a:off x="11250707" y="5916707"/>
            <a:ext cx="788894" cy="79785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rgbClr val="AB4592"/>
                </a:solidFill>
                <a:latin typeface="Montserrat Black" pitchFamily="2" charset="0"/>
              </a:rPr>
              <a:t>17</a:t>
            </a:r>
          </a:p>
        </p:txBody>
      </p:sp>
      <p:graphicFrame>
        <p:nvGraphicFramePr>
          <p:cNvPr id="9" name="Tabla 6">
            <a:extLst>
              <a:ext uri="{FF2B5EF4-FFF2-40B4-BE49-F238E27FC236}">
                <a16:creationId xmlns:a16="http://schemas.microsoft.com/office/drawing/2014/main" id="{0C08F957-915D-44F5-B6E7-36B30EA3A97A}"/>
              </a:ext>
            </a:extLst>
          </p:cNvPr>
          <p:cNvGraphicFramePr>
            <a:graphicFrameLocks noGrp="1"/>
          </p:cNvGraphicFramePr>
          <p:nvPr>
            <p:extLst>
              <p:ext uri="{D42A27DB-BD31-4B8C-83A1-F6EECF244321}">
                <p14:modId xmlns:p14="http://schemas.microsoft.com/office/powerpoint/2010/main" val="4277347691"/>
              </p:ext>
            </p:extLst>
          </p:nvPr>
        </p:nvGraphicFramePr>
        <p:xfrm>
          <a:off x="540716" y="1670901"/>
          <a:ext cx="11104438" cy="3516198"/>
        </p:xfrm>
        <a:graphic>
          <a:graphicData uri="http://schemas.openxmlformats.org/drawingml/2006/table">
            <a:tbl>
              <a:tblPr firstRow="1" bandRow="1">
                <a:tableStyleId>{073A0DAA-6AF3-43AB-8588-CEC1D06C72B9}</a:tableStyleId>
              </a:tblPr>
              <a:tblGrid>
                <a:gridCol w="1260000">
                  <a:extLst>
                    <a:ext uri="{9D8B030D-6E8A-4147-A177-3AD203B41FA5}">
                      <a16:colId xmlns:a16="http://schemas.microsoft.com/office/drawing/2014/main" val="2844157464"/>
                    </a:ext>
                  </a:extLst>
                </a:gridCol>
                <a:gridCol w="1260000">
                  <a:extLst>
                    <a:ext uri="{9D8B030D-6E8A-4147-A177-3AD203B41FA5}">
                      <a16:colId xmlns:a16="http://schemas.microsoft.com/office/drawing/2014/main" val="1076177549"/>
                    </a:ext>
                  </a:extLst>
                </a:gridCol>
                <a:gridCol w="1980000">
                  <a:extLst>
                    <a:ext uri="{9D8B030D-6E8A-4147-A177-3AD203B41FA5}">
                      <a16:colId xmlns:a16="http://schemas.microsoft.com/office/drawing/2014/main" val="268711361"/>
                    </a:ext>
                  </a:extLst>
                </a:gridCol>
                <a:gridCol w="1980000">
                  <a:extLst>
                    <a:ext uri="{9D8B030D-6E8A-4147-A177-3AD203B41FA5}">
                      <a16:colId xmlns:a16="http://schemas.microsoft.com/office/drawing/2014/main" val="2811799430"/>
                    </a:ext>
                  </a:extLst>
                </a:gridCol>
                <a:gridCol w="4624438">
                  <a:extLst>
                    <a:ext uri="{9D8B030D-6E8A-4147-A177-3AD203B41FA5}">
                      <a16:colId xmlns:a16="http://schemas.microsoft.com/office/drawing/2014/main" val="3955761207"/>
                    </a:ext>
                  </a:extLst>
                </a:gridCol>
              </a:tblGrid>
              <a:tr h="405366">
                <a:tc>
                  <a:txBody>
                    <a:bodyPr/>
                    <a:lstStyle/>
                    <a:p>
                      <a:pPr marL="91440" marR="85090" algn="ctr">
                        <a:spcAft>
                          <a:spcPts val="0"/>
                        </a:spcAft>
                      </a:pPr>
                      <a:r>
                        <a:rPr lang="es-MX" sz="1200" b="1" dirty="0">
                          <a:solidFill>
                            <a:srgbClr val="FFFFFF"/>
                          </a:solidFill>
                          <a:effectLst/>
                          <a:latin typeface="Montserrat ExtraBold" pitchFamily="2" charset="0"/>
                          <a:ea typeface="Bahnschrift" panose="020B0502040204020203" pitchFamily="34" charset="0"/>
                          <a:cs typeface="Arial" panose="020B0604020202020204" pitchFamily="34" charset="0"/>
                        </a:rPr>
                        <a:t>Objetivos</a:t>
                      </a:r>
                      <a:endParaRPr lang="es-MX" sz="1200" dirty="0">
                        <a:effectLst/>
                        <a:latin typeface="Montserrat ExtraBold" pitchFamily="2" charset="0"/>
                        <a:ea typeface="Calibri" panose="020F0502020204030204" pitchFamily="34" charset="0"/>
                        <a:cs typeface="Arial" panose="020B0604020202020204" pitchFamily="34" charset="0"/>
                      </a:endParaRPr>
                    </a:p>
                  </a:txBody>
                  <a:tcPr marL="68580" marR="68580" marT="0" marB="0" anchor="ctr">
                    <a:solidFill>
                      <a:srgbClr val="67368C"/>
                    </a:solidFill>
                  </a:tcPr>
                </a:tc>
                <a:tc>
                  <a:txBody>
                    <a:bodyPr/>
                    <a:lstStyle/>
                    <a:p>
                      <a:pPr marL="92075" marR="131445" indent="2540" algn="ctr">
                        <a:spcAft>
                          <a:spcPts val="0"/>
                        </a:spcAft>
                      </a:pPr>
                      <a:r>
                        <a:rPr lang="es-MX" sz="1200" b="1" dirty="0">
                          <a:solidFill>
                            <a:srgbClr val="FFFFFF"/>
                          </a:solidFill>
                          <a:effectLst/>
                          <a:latin typeface="Montserrat ExtraBold" pitchFamily="2" charset="0"/>
                          <a:ea typeface="Bahnschrift" panose="020B0502040204020203" pitchFamily="34" charset="0"/>
                          <a:cs typeface="Arial" panose="020B0604020202020204" pitchFamily="34" charset="0"/>
                        </a:rPr>
                        <a:t>Nivel</a:t>
                      </a:r>
                      <a:endParaRPr lang="es-MX" sz="1200" dirty="0">
                        <a:effectLst/>
                        <a:latin typeface="Montserrat ExtraBold" pitchFamily="2" charset="0"/>
                        <a:ea typeface="Calibri" panose="020F0502020204030204" pitchFamily="34" charset="0"/>
                        <a:cs typeface="Arial" panose="020B0604020202020204" pitchFamily="34" charset="0"/>
                      </a:endParaRPr>
                    </a:p>
                  </a:txBody>
                  <a:tcPr marL="68580" marR="68580" marT="0" marB="0" anchor="ctr">
                    <a:solidFill>
                      <a:srgbClr val="67368C"/>
                    </a:solidFill>
                  </a:tcPr>
                </a:tc>
                <a:tc>
                  <a:txBody>
                    <a:bodyPr/>
                    <a:lstStyle/>
                    <a:p>
                      <a:pPr marL="309245" marR="87630" algn="ctr">
                        <a:spcAft>
                          <a:spcPts val="0"/>
                        </a:spcAft>
                      </a:pPr>
                      <a:r>
                        <a:rPr lang="es-MX" sz="1200" b="1" dirty="0">
                          <a:solidFill>
                            <a:srgbClr val="FFFFFF"/>
                          </a:solidFill>
                          <a:effectLst/>
                          <a:latin typeface="Montserrat ExtraBold" pitchFamily="2" charset="0"/>
                          <a:ea typeface="Bahnschrift" panose="020B0502040204020203" pitchFamily="34" charset="0"/>
                          <a:cs typeface="Arial" panose="020B0604020202020204" pitchFamily="34" charset="0"/>
                        </a:rPr>
                        <a:t>Actividades</a:t>
                      </a:r>
                      <a:endParaRPr lang="es-MX" sz="1200" dirty="0">
                        <a:effectLst/>
                        <a:latin typeface="Montserrat ExtraBold" pitchFamily="2" charset="0"/>
                        <a:ea typeface="Calibri" panose="020F0502020204030204" pitchFamily="34" charset="0"/>
                        <a:cs typeface="Arial" panose="020B0604020202020204" pitchFamily="34" charset="0"/>
                      </a:endParaRPr>
                    </a:p>
                  </a:txBody>
                  <a:tcPr marL="68580" marR="68580" marT="0" marB="0" anchor="ctr">
                    <a:solidFill>
                      <a:srgbClr val="67368C"/>
                    </a:solidFill>
                  </a:tcPr>
                </a:tc>
                <a:tc>
                  <a:txBody>
                    <a:bodyPr/>
                    <a:lstStyle/>
                    <a:p>
                      <a:pPr marL="182880" indent="-207645" algn="ctr">
                        <a:lnSpc>
                          <a:spcPct val="106000"/>
                        </a:lnSpc>
                      </a:pPr>
                      <a:r>
                        <a:rPr lang="es-MX" sz="1200" b="1" dirty="0">
                          <a:solidFill>
                            <a:srgbClr val="FFFFFF"/>
                          </a:solidFill>
                          <a:effectLst/>
                          <a:latin typeface="Montserrat ExtraBold" pitchFamily="2" charset="0"/>
                          <a:ea typeface="Bahnschrift" panose="020B0502040204020203" pitchFamily="34" charset="0"/>
                          <a:cs typeface="Arial" panose="020B0604020202020204" pitchFamily="34" charset="0"/>
                        </a:rPr>
                        <a:t>Entregables</a:t>
                      </a:r>
                      <a:endParaRPr lang="es-MX" sz="1200" dirty="0">
                        <a:effectLst/>
                        <a:latin typeface="Montserrat ExtraBold" pitchFamily="2" charset="0"/>
                        <a:ea typeface="Calibri" panose="020F0502020204030204" pitchFamily="34" charset="0"/>
                        <a:cs typeface="Arial" panose="020B0604020202020204" pitchFamily="34" charset="0"/>
                      </a:endParaRPr>
                    </a:p>
                  </a:txBody>
                  <a:tcPr marL="68580" marR="68580" marT="0" marB="0" anchor="ctr">
                    <a:solidFill>
                      <a:srgbClr val="67368C"/>
                    </a:solidFill>
                  </a:tcPr>
                </a:tc>
                <a:tc>
                  <a:txBody>
                    <a:bodyPr/>
                    <a:lstStyle/>
                    <a:p>
                      <a:pPr marL="86360" marR="92075" algn="ctr">
                        <a:lnSpc>
                          <a:spcPct val="106000"/>
                        </a:lnSpc>
                        <a:spcAft>
                          <a:spcPts val="0"/>
                        </a:spcAft>
                      </a:pPr>
                      <a:r>
                        <a:rPr lang="es-MX" sz="1200" b="1" dirty="0">
                          <a:solidFill>
                            <a:srgbClr val="FFFFFF"/>
                          </a:solidFill>
                          <a:effectLst/>
                          <a:latin typeface="Montserrat ExtraBold" pitchFamily="2" charset="0"/>
                          <a:ea typeface="Bahnschrift" panose="020B0502040204020203" pitchFamily="34" charset="0"/>
                          <a:cs typeface="Arial" panose="020B0604020202020204" pitchFamily="34" charset="0"/>
                        </a:rPr>
                        <a:t>Indicador de la actividad</a:t>
                      </a:r>
                      <a:endParaRPr lang="es-MX" sz="1200" dirty="0">
                        <a:effectLst/>
                        <a:latin typeface="Montserrat ExtraBold" pitchFamily="2" charset="0"/>
                        <a:ea typeface="Calibri" panose="020F0502020204030204" pitchFamily="34" charset="0"/>
                        <a:cs typeface="Arial" panose="020B0604020202020204" pitchFamily="34" charset="0"/>
                      </a:endParaRPr>
                    </a:p>
                  </a:txBody>
                  <a:tcPr marL="68580" marR="68580" marT="0" marB="0" anchor="ctr">
                    <a:solidFill>
                      <a:srgbClr val="67368C"/>
                    </a:solidFill>
                  </a:tcPr>
                </a:tc>
                <a:extLst>
                  <a:ext uri="{0D108BD9-81ED-4DB2-BD59-A6C34878D82A}">
                    <a16:rowId xmlns:a16="http://schemas.microsoft.com/office/drawing/2014/main" val="497924444"/>
                  </a:ext>
                </a:extLst>
              </a:tr>
              <a:tr h="1025475">
                <a:tc rowSpan="3">
                  <a:txBody>
                    <a:bodyPr/>
                    <a:lstStyle/>
                    <a:p>
                      <a:pPr algn="ctr"/>
                      <a:endParaRPr lang="es-MX" sz="1000" dirty="0">
                        <a:latin typeface="Montserrat SemiBold" pitchFamily="2" charset="0"/>
                      </a:endParaRPr>
                    </a:p>
                  </a:txBody>
                  <a:tcPr anchor="ctr">
                    <a:solidFill>
                      <a:schemeClr val="bg1">
                        <a:lumMod val="85000"/>
                      </a:schemeClr>
                    </a:solidFill>
                  </a:tcPr>
                </a:tc>
                <a:tc rowSpan="3">
                  <a:txBody>
                    <a:bodyPr/>
                    <a:lstStyle/>
                    <a:p>
                      <a:pPr algn="ctr"/>
                      <a:endParaRPr lang="es-MX" sz="1000" dirty="0">
                        <a:latin typeface="Montserrat SemiBold" pitchFamily="2" charset="0"/>
                        <a:cs typeface="Arial" panose="020B0604020202020204" pitchFamily="34" charset="0"/>
                      </a:endParaRPr>
                    </a:p>
                    <a:p>
                      <a:pPr algn="ctr"/>
                      <a:endParaRPr lang="es-MX" sz="1000" dirty="0">
                        <a:latin typeface="Montserrat SemiBold" pitchFamily="2" charset="0"/>
                        <a:cs typeface="Arial" panose="020B0604020202020204" pitchFamily="34" charset="0"/>
                      </a:endParaRPr>
                    </a:p>
                    <a:p>
                      <a:pPr algn="ctr"/>
                      <a:endParaRPr lang="es-MX" sz="1000" dirty="0">
                        <a:latin typeface="Montserrat SemiBold" pitchFamily="2" charset="0"/>
                        <a:cs typeface="Arial" panose="020B0604020202020204" pitchFamily="34" charset="0"/>
                      </a:endParaRPr>
                    </a:p>
                    <a:p>
                      <a:pPr algn="ctr"/>
                      <a:endParaRPr lang="es-MX" sz="1000" dirty="0">
                        <a:latin typeface="Montserrat SemiBold" pitchFamily="2" charset="0"/>
                        <a:cs typeface="Arial" panose="020B0604020202020204" pitchFamily="34" charset="0"/>
                      </a:endParaRPr>
                    </a:p>
                    <a:p>
                      <a:pPr algn="ctr"/>
                      <a:endParaRPr lang="es-MX" sz="1000" dirty="0">
                        <a:latin typeface="Montserrat SemiBold" pitchFamily="2" charset="0"/>
                        <a:cs typeface="Arial" panose="020B0604020202020204" pitchFamily="34" charset="0"/>
                      </a:endParaRPr>
                    </a:p>
                    <a:p>
                      <a:pPr algn="ctr"/>
                      <a:endParaRPr lang="es-MX" sz="1000" dirty="0">
                        <a:latin typeface="Montserrat SemiBold" pitchFamily="2" charset="0"/>
                        <a:cs typeface="Arial" panose="020B0604020202020204" pitchFamily="34" charset="0"/>
                      </a:endParaRPr>
                    </a:p>
                    <a:p>
                      <a:pPr algn="ctr"/>
                      <a:endParaRPr lang="es-MX" sz="1000" dirty="0">
                        <a:latin typeface="Montserrat SemiBold" pitchFamily="2" charset="0"/>
                        <a:cs typeface="Arial" panose="020B0604020202020204" pitchFamily="34" charset="0"/>
                      </a:endParaRPr>
                    </a:p>
                    <a:p>
                      <a:pPr algn="ctr"/>
                      <a:endParaRPr lang="es-MX" sz="1000" dirty="0">
                        <a:latin typeface="Montserrat SemiBold" pitchFamily="2" charset="0"/>
                        <a:cs typeface="Arial" panose="020B0604020202020204" pitchFamily="34" charset="0"/>
                      </a:endParaRPr>
                    </a:p>
                    <a:p>
                      <a:pPr algn="ctr"/>
                      <a:endParaRPr lang="es-MX" sz="1000" dirty="0">
                        <a:latin typeface="Montserrat SemiBold" pitchFamily="2" charset="0"/>
                        <a:cs typeface="Arial" panose="020B0604020202020204" pitchFamily="34" charset="0"/>
                      </a:endParaRPr>
                    </a:p>
                  </a:txBody>
                  <a:tcPr anchor="ctr">
                    <a:solidFill>
                      <a:schemeClr val="bg1">
                        <a:lumMod val="85000"/>
                      </a:schemeClr>
                    </a:solidFill>
                  </a:tcPr>
                </a:tc>
                <a:tc>
                  <a:txBody>
                    <a:bodyPr/>
                    <a:lstStyle/>
                    <a:p>
                      <a:pPr marL="68580" marR="60325" algn="just">
                        <a:lnSpc>
                          <a:spcPct val="107000"/>
                        </a:lnSpc>
                        <a:spcAft>
                          <a:spcPts val="0"/>
                        </a:spcAft>
                      </a:pPr>
                      <a:r>
                        <a:rPr lang="es-MX" sz="1000" dirty="0">
                          <a:solidFill>
                            <a:srgbClr val="000000"/>
                          </a:solidFill>
                          <a:effectLst/>
                          <a:latin typeface="Montserrat Black" pitchFamily="2" charset="0"/>
                          <a:ea typeface="Bahnschrift" panose="020B0502040204020203" pitchFamily="34" charset="0"/>
                          <a:cs typeface="Arial" panose="020B0604020202020204" pitchFamily="34" charset="0"/>
                        </a:rPr>
                        <a:t>2.5</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Realización de la capacitación de manera presencial “Procedimiento para la transferencia primaria”  </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marL="92710" algn="ctr"/>
                      <a:r>
                        <a:rPr lang="es-MX" sz="1000" dirty="0">
                          <a:effectLst/>
                          <a:latin typeface="Montserrat SemiBold" pitchFamily="2" charset="0"/>
                          <a:ea typeface="Bahnschrift" panose="020B0502040204020203" pitchFamily="34" charset="0"/>
                          <a:cs typeface="Arial" panose="020B0604020202020204" pitchFamily="34" charset="0"/>
                        </a:rPr>
                        <a:t>Constancias individuales por haber concluido  satisfactoriamente la capacitación</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marR="87630" indent="1270" algn="ct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Porcentaje de Responsables de Archivo de Trámite que concluyeron la capacitación</a:t>
                      </a:r>
                      <a:endParaRPr lang="es-MX" sz="1000" dirty="0">
                        <a:effectLst/>
                        <a:latin typeface="Montserrat SemiBold" pitchFamily="2" charset="0"/>
                        <a:ea typeface="Calibri" panose="020F0502020204030204" pitchFamily="34" charset="0"/>
                        <a:cs typeface="Arial" panose="020B0604020202020204" pitchFamily="34" charset="0"/>
                      </a:endParaRPr>
                    </a:p>
                    <a:p>
                      <a:pPr marR="87630" indent="1270" algn="ct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a:t>
                      </a:r>
                      <a:endParaRPr lang="es-MX" sz="1000" dirty="0">
                        <a:effectLst/>
                        <a:latin typeface="Montserrat SemiBold" pitchFamily="2" charset="0"/>
                        <a:ea typeface="Calibri" panose="020F0502020204030204" pitchFamily="34" charset="0"/>
                        <a:cs typeface="Arial" panose="020B0604020202020204" pitchFamily="34" charset="0"/>
                      </a:endParaRPr>
                    </a:p>
                    <a:p>
                      <a:pPr marR="87630" indent="1270" algn="ctr"/>
                      <a:r>
                        <a:rPr lang="es-MX" sz="1000" i="1" dirty="0">
                          <a:effectLst/>
                          <a:latin typeface="Montserrat Medium" pitchFamily="2" charset="0"/>
                          <a:ea typeface="Bahnschrift" panose="020B0502040204020203" pitchFamily="34" charset="0"/>
                          <a:cs typeface="Arial" panose="020B0604020202020204" pitchFamily="34" charset="0"/>
                        </a:rPr>
                        <a:t>Número de Responsables de Archivo de Trámite que concluyeron la capacitación curso/Número de Responsables de Archivo de Trámite x 100= 100%</a:t>
                      </a:r>
                      <a:endParaRPr lang="es-MX" sz="1000" i="1" dirty="0">
                        <a:effectLst/>
                        <a:latin typeface="Montserrat Medium"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extLst>
                  <a:ext uri="{0D108BD9-81ED-4DB2-BD59-A6C34878D82A}">
                    <a16:rowId xmlns:a16="http://schemas.microsoft.com/office/drawing/2014/main" val="756736320"/>
                  </a:ext>
                </a:extLst>
              </a:tr>
              <a:tr h="1086116">
                <a:tc vMerge="1">
                  <a:txBody>
                    <a:bodyPr/>
                    <a:lstStyle/>
                    <a:p>
                      <a:endParaRPr lang="es-MX" dirty="0"/>
                    </a:p>
                  </a:txBody>
                  <a:tcPr/>
                </a:tc>
                <a:tc vMerge="1">
                  <a:txBody>
                    <a:bodyPr/>
                    <a:lstStyle/>
                    <a:p>
                      <a:endParaRPr lang="es-MX" dirty="0"/>
                    </a:p>
                  </a:txBody>
                  <a:tcPr/>
                </a:tc>
                <a:tc>
                  <a:txBody>
                    <a:bodyPr/>
                    <a:lstStyle/>
                    <a:p>
                      <a:pPr marL="68580" marR="60325" algn="just">
                        <a:lnSpc>
                          <a:spcPct val="107000"/>
                        </a:lnSpc>
                        <a:spcAft>
                          <a:spcPts val="0"/>
                        </a:spcAft>
                      </a:pPr>
                      <a:r>
                        <a:rPr lang="es-MX" sz="1000" dirty="0">
                          <a:solidFill>
                            <a:srgbClr val="000000"/>
                          </a:solidFill>
                          <a:effectLst/>
                          <a:latin typeface="Montserrat Black" pitchFamily="2" charset="0"/>
                          <a:ea typeface="Bahnschrift" panose="020B0502040204020203" pitchFamily="34" charset="0"/>
                          <a:cs typeface="Arial" panose="020B0604020202020204" pitchFamily="34" charset="0"/>
                        </a:rPr>
                        <a:t>2.6</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Realización de la capacitación de manera presencial “Procedimiento de valoración documental”.  </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marL="90805" marR="83820" algn="ctr">
                        <a:spcAft>
                          <a:spcPts val="0"/>
                        </a:spcAft>
                      </a:pP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Constancias individuales por haber concluido  satisfactoriamente la capacitación</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marR="87630" indent="1270" algn="ct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Porcentaje de Responsables de Archivo de Trámite que concluyeron la capacitación</a:t>
                      </a:r>
                      <a:r>
                        <a:rPr lang="es-MX" sz="1000" dirty="0">
                          <a:solidFill>
                            <a:schemeClr val="dk1"/>
                          </a:solidFill>
                          <a:effectLst/>
                          <a:latin typeface="Montserrat SemiBold" pitchFamily="2" charset="0"/>
                          <a:ea typeface="Calibri" panose="020F0502020204030204" pitchFamily="34" charset="0"/>
                          <a:cs typeface="Arial" panose="020B0604020202020204" pitchFamily="34" charset="0"/>
                        </a:rPr>
                        <a:t>.</a:t>
                      </a:r>
                    </a:p>
                    <a:p>
                      <a:pPr marR="87630" indent="1270" algn="ctr"/>
                      <a:endParaRPr lang="es-MX" sz="1000" dirty="0">
                        <a:solidFill>
                          <a:schemeClr val="dk1"/>
                        </a:solidFill>
                        <a:effectLst/>
                        <a:latin typeface="Montserrat SemiBold" pitchFamily="2" charset="0"/>
                        <a:ea typeface="Calibri" panose="020F0502020204030204" pitchFamily="34" charset="0"/>
                        <a:cs typeface="Arial" panose="020B0604020202020204" pitchFamily="34" charset="0"/>
                      </a:endParaRPr>
                    </a:p>
                    <a:p>
                      <a:pPr marR="87630" indent="1270" algn="ctr"/>
                      <a:r>
                        <a:rPr lang="es-MX" sz="1000" i="1" dirty="0">
                          <a:solidFill>
                            <a:srgbClr val="000000"/>
                          </a:solidFill>
                          <a:effectLst/>
                          <a:latin typeface="Montserrat Medium" pitchFamily="2" charset="0"/>
                          <a:ea typeface="Bahnschrift" panose="020B0502040204020203" pitchFamily="34" charset="0"/>
                          <a:cs typeface="Arial" panose="020B0604020202020204" pitchFamily="34" charset="0"/>
                        </a:rPr>
                        <a:t>Número de Responsables de Archivo de Trámite que concluyeron la capacitación curso/Número de Responsables de Archivo de Trámite x 100= 100%</a:t>
                      </a:r>
                      <a:endParaRPr lang="es-MX" sz="1000" i="1" dirty="0">
                        <a:effectLst/>
                        <a:latin typeface="Montserrat Medium"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extLst>
                  <a:ext uri="{0D108BD9-81ED-4DB2-BD59-A6C34878D82A}">
                    <a16:rowId xmlns:a16="http://schemas.microsoft.com/office/drawing/2014/main" val="1356786235"/>
                  </a:ext>
                </a:extLst>
              </a:tr>
              <a:tr h="999241">
                <a:tc vMerge="1">
                  <a:txBody>
                    <a:bodyPr/>
                    <a:lstStyle/>
                    <a:p>
                      <a:pPr algn="just"/>
                      <a:endParaRPr lang="es-MX" sz="1600" dirty="0"/>
                    </a:p>
                  </a:txBody>
                  <a:tcPr/>
                </a:tc>
                <a:tc vMerge="1">
                  <a:txBody>
                    <a:bodyPr/>
                    <a:lstStyle/>
                    <a:p>
                      <a:endParaRPr lang="es-MX" sz="1600" dirty="0">
                        <a:latin typeface="Arial" panose="020B0604020202020204" pitchFamily="34" charset="0"/>
                        <a:cs typeface="Arial" panose="020B0604020202020204" pitchFamily="34" charset="0"/>
                      </a:endParaRPr>
                    </a:p>
                  </a:txBody>
                  <a:tcPr/>
                </a:tc>
                <a:tc>
                  <a:txBody>
                    <a:bodyPr/>
                    <a:lstStyle/>
                    <a:p>
                      <a:pPr marL="68580" marR="60325" algn="just">
                        <a:lnSpc>
                          <a:spcPct val="107000"/>
                        </a:lnSpc>
                        <a:spcAft>
                          <a:spcPts val="0"/>
                        </a:spcAft>
                      </a:pPr>
                      <a:r>
                        <a:rPr lang="es-MX" sz="1000" dirty="0">
                          <a:solidFill>
                            <a:srgbClr val="000000"/>
                          </a:solidFill>
                          <a:effectLst/>
                          <a:latin typeface="Montserrat Black" pitchFamily="2" charset="0"/>
                          <a:ea typeface="Bahnschrift" panose="020B0502040204020203" pitchFamily="34" charset="0"/>
                          <a:cs typeface="Arial" panose="020B0604020202020204" pitchFamily="34" charset="0"/>
                        </a:rPr>
                        <a:t>2.7</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Realización de la capacitación de manera presencial “Procedimiento de baja documental”.  </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marL="90805" marR="83820" algn="ctr">
                        <a:spcAft>
                          <a:spcPts val="0"/>
                        </a:spcAft>
                      </a:pP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Constancias individuales por haber concluido  satisfactoriamente la capacitación</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marR="87630" indent="1270" algn="ct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Porcentaje de Responsables de Archivo de Trámite que concluyeron la capacitación</a:t>
                      </a:r>
                      <a:r>
                        <a:rPr lang="es-MX" sz="1000" dirty="0">
                          <a:solidFill>
                            <a:schemeClr val="dk1"/>
                          </a:solidFill>
                          <a:effectLst/>
                          <a:latin typeface="Montserrat SemiBold" pitchFamily="2" charset="0"/>
                          <a:ea typeface="Calibri" panose="020F0502020204030204" pitchFamily="34" charset="0"/>
                          <a:cs typeface="Arial" panose="020B0604020202020204" pitchFamily="34" charset="0"/>
                        </a:rPr>
                        <a:t>.</a:t>
                      </a:r>
                    </a:p>
                    <a:p>
                      <a:pPr marR="87630" indent="1270" algn="ctr"/>
                      <a:endParaRPr lang="es-MX" sz="1000" dirty="0">
                        <a:solidFill>
                          <a:schemeClr val="dk1"/>
                        </a:solidFill>
                        <a:effectLst/>
                        <a:latin typeface="Montserrat SemiBold" pitchFamily="2" charset="0"/>
                        <a:ea typeface="Calibri" panose="020F0502020204030204" pitchFamily="34" charset="0"/>
                        <a:cs typeface="Arial" panose="020B0604020202020204" pitchFamily="34" charset="0"/>
                      </a:endParaRPr>
                    </a:p>
                    <a:p>
                      <a:pPr marR="87630" indent="1270" algn="ctr"/>
                      <a:r>
                        <a:rPr lang="es-MX" sz="1000" i="1" dirty="0">
                          <a:solidFill>
                            <a:srgbClr val="000000"/>
                          </a:solidFill>
                          <a:effectLst/>
                          <a:latin typeface="Montserrat Medium" pitchFamily="2" charset="0"/>
                          <a:ea typeface="Bahnschrift" panose="020B0502040204020203" pitchFamily="34" charset="0"/>
                          <a:cs typeface="Arial" panose="020B0604020202020204" pitchFamily="34" charset="0"/>
                        </a:rPr>
                        <a:t>Número de Responsables de Archivo de Trámite que concluyeron la capacitación curso/Número de Responsables de Archivo de Trámite x 100= 100%</a:t>
                      </a:r>
                      <a:endParaRPr lang="es-MX" sz="1000" i="1" dirty="0">
                        <a:effectLst/>
                        <a:latin typeface="Montserrat Medium"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extLst>
                  <a:ext uri="{0D108BD9-81ED-4DB2-BD59-A6C34878D82A}">
                    <a16:rowId xmlns:a16="http://schemas.microsoft.com/office/drawing/2014/main" val="256892791"/>
                  </a:ext>
                </a:extLst>
              </a:tr>
            </a:tbl>
          </a:graphicData>
        </a:graphic>
      </p:graphicFrame>
    </p:spTree>
    <p:extLst>
      <p:ext uri="{BB962C8B-B14F-4D97-AF65-F5344CB8AC3E}">
        <p14:creationId xmlns:p14="http://schemas.microsoft.com/office/powerpoint/2010/main" val="200879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BA06E754-F406-4658-B2FE-E1E0477C5FF8}"/>
              </a:ext>
            </a:extLst>
          </p:cNvPr>
          <p:cNvPicPr>
            <a:picLocks noChangeAspect="1"/>
          </p:cNvPicPr>
          <p:nvPr/>
        </p:nvPicPr>
        <p:blipFill>
          <a:blip r:embed="rId2"/>
          <a:stretch>
            <a:fillRect/>
          </a:stretch>
        </p:blipFill>
        <p:spPr>
          <a:xfrm>
            <a:off x="0" y="0"/>
            <a:ext cx="12192000" cy="6858000"/>
          </a:xfrm>
          <a:prstGeom prst="rect">
            <a:avLst/>
          </a:prstGeom>
        </p:spPr>
      </p:pic>
      <p:sp>
        <p:nvSpPr>
          <p:cNvPr id="3" name="Marcador de contenido 2">
            <a:extLst>
              <a:ext uri="{FF2B5EF4-FFF2-40B4-BE49-F238E27FC236}">
                <a16:creationId xmlns:a16="http://schemas.microsoft.com/office/drawing/2014/main" id="{353CFDAC-C827-4EA0-AEEB-80D1BEBB7059}"/>
              </a:ext>
            </a:extLst>
          </p:cNvPr>
          <p:cNvSpPr>
            <a:spLocks noGrp="1"/>
          </p:cNvSpPr>
          <p:nvPr>
            <p:ph idx="1"/>
          </p:nvPr>
        </p:nvSpPr>
        <p:spPr>
          <a:xfrm>
            <a:off x="517712" y="1558272"/>
            <a:ext cx="11156576" cy="3004301"/>
          </a:xfrm>
        </p:spPr>
        <p:txBody>
          <a:bodyPr>
            <a:normAutofit/>
          </a:bodyPr>
          <a:lstStyle/>
          <a:p>
            <a:pPr marL="0" indent="0">
              <a:buNone/>
            </a:pPr>
            <a:r>
              <a:rPr lang="es-MX" sz="1800" dirty="0">
                <a:solidFill>
                  <a:srgbClr val="AB4592"/>
                </a:solidFill>
                <a:latin typeface="Montserrat Black" pitchFamily="2" charset="0"/>
              </a:rPr>
              <a:t>4.1. Alcance.</a:t>
            </a:r>
          </a:p>
          <a:p>
            <a:pPr algn="just">
              <a:lnSpc>
                <a:spcPct val="150000"/>
              </a:lnSpc>
            </a:pPr>
            <a:r>
              <a:rPr lang="es-ES" sz="1400" dirty="0">
                <a:effectLst/>
                <a:latin typeface="Montserrat SemiBold" pitchFamily="2" charset="0"/>
                <a:ea typeface="Calibri" panose="020F0502020204030204" pitchFamily="34" charset="0"/>
                <a:cs typeface="Times New Roman" panose="02020603050405020304" pitchFamily="18" charset="0"/>
              </a:rPr>
              <a:t>El Programa es de aplicación a todas las instancias que integran el Sistema Institucional de Archivos, considera sus necesidades y define objetivos y actividades tendientes a mejorar su funcionamiento en las etapas de producción, organización, acceso y consulta, valoración y conservación. </a:t>
            </a:r>
            <a:endParaRPr lang="es-ES" sz="1400" dirty="0">
              <a:latin typeface="Montserrat SemiBold" pitchFamily="2" charset="0"/>
              <a:ea typeface="Calibri" panose="020F0502020204030204" pitchFamily="34" charset="0"/>
              <a:cs typeface="Times New Roman" panose="02020603050405020304" pitchFamily="18" charset="0"/>
            </a:endParaRPr>
          </a:p>
          <a:p>
            <a:pPr marL="0" indent="0" algn="just">
              <a:lnSpc>
                <a:spcPct val="150000"/>
              </a:lnSpc>
              <a:buNone/>
            </a:pPr>
            <a:r>
              <a:rPr lang="es-MX" sz="1800" dirty="0">
                <a:solidFill>
                  <a:srgbClr val="AB4592"/>
                </a:solidFill>
                <a:latin typeface="Montserrat Black" pitchFamily="2" charset="0"/>
              </a:rPr>
              <a:t>4.2. Recursos.</a:t>
            </a:r>
            <a:endParaRPr lang="es-ES" sz="1800" dirty="0">
              <a:solidFill>
                <a:srgbClr val="AB4592"/>
              </a:solidFill>
              <a:effectLst/>
              <a:latin typeface="Montserrat Black" pitchFamily="2" charset="0"/>
              <a:ea typeface="Calibri" panose="020F0502020204030204" pitchFamily="34" charset="0"/>
              <a:cs typeface="Times New Roman" panose="02020603050405020304" pitchFamily="18" charset="0"/>
            </a:endParaRPr>
          </a:p>
          <a:p>
            <a:pPr algn="just">
              <a:lnSpc>
                <a:spcPct val="150000"/>
              </a:lnSpc>
            </a:pPr>
            <a:r>
              <a:rPr lang="es-ES" sz="1400" dirty="0">
                <a:effectLst/>
                <a:latin typeface="Montserrat SemiBold" pitchFamily="2" charset="0"/>
                <a:ea typeface="Calibri" panose="020F0502020204030204" pitchFamily="34" charset="0"/>
                <a:cs typeface="Times New Roman" panose="02020603050405020304" pitchFamily="18" charset="0"/>
              </a:rPr>
              <a:t>Los recursos humanos con los que cuenta el Área Coordinadora de Archivos para llevar a cabo las actividades arriba descritas, y que le permita alcanzar los objetivos establecidos en el presente Programa son los siguientes.</a:t>
            </a:r>
          </a:p>
        </p:txBody>
      </p:sp>
      <p:sp>
        <p:nvSpPr>
          <p:cNvPr id="6" name="Elipse 5">
            <a:extLst>
              <a:ext uri="{FF2B5EF4-FFF2-40B4-BE49-F238E27FC236}">
                <a16:creationId xmlns:a16="http://schemas.microsoft.com/office/drawing/2014/main" id="{EA04B853-4234-4F10-8C56-056EE7DEFAF5}"/>
              </a:ext>
            </a:extLst>
          </p:cNvPr>
          <p:cNvSpPr/>
          <p:nvPr/>
        </p:nvSpPr>
        <p:spPr>
          <a:xfrm>
            <a:off x="11250707" y="5916707"/>
            <a:ext cx="788894" cy="79785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rgbClr val="AB4592"/>
                </a:solidFill>
                <a:latin typeface="Montserrat Black" pitchFamily="2" charset="0"/>
              </a:rPr>
              <a:t>18</a:t>
            </a:r>
          </a:p>
        </p:txBody>
      </p:sp>
    </p:spTree>
    <p:extLst>
      <p:ext uri="{BB962C8B-B14F-4D97-AF65-F5344CB8AC3E}">
        <p14:creationId xmlns:p14="http://schemas.microsoft.com/office/powerpoint/2010/main" val="18196498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BA06E754-F406-4658-B2FE-E1E0477C5FF8}"/>
              </a:ext>
            </a:extLst>
          </p:cNvPr>
          <p:cNvPicPr>
            <a:picLocks noChangeAspect="1"/>
          </p:cNvPicPr>
          <p:nvPr/>
        </p:nvPicPr>
        <p:blipFill>
          <a:blip r:embed="rId2"/>
          <a:stretch>
            <a:fillRect/>
          </a:stretch>
        </p:blipFill>
        <p:spPr>
          <a:xfrm>
            <a:off x="0" y="0"/>
            <a:ext cx="12192000" cy="6858000"/>
          </a:xfrm>
          <a:prstGeom prst="rect">
            <a:avLst/>
          </a:prstGeom>
        </p:spPr>
      </p:pic>
      <p:sp>
        <p:nvSpPr>
          <p:cNvPr id="6" name="Elipse 5">
            <a:extLst>
              <a:ext uri="{FF2B5EF4-FFF2-40B4-BE49-F238E27FC236}">
                <a16:creationId xmlns:a16="http://schemas.microsoft.com/office/drawing/2014/main" id="{EA04B853-4234-4F10-8C56-056EE7DEFAF5}"/>
              </a:ext>
            </a:extLst>
          </p:cNvPr>
          <p:cNvSpPr/>
          <p:nvPr/>
        </p:nvSpPr>
        <p:spPr>
          <a:xfrm>
            <a:off x="11250707" y="5916707"/>
            <a:ext cx="788894" cy="79785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rgbClr val="AB4592"/>
                </a:solidFill>
                <a:latin typeface="Montserrat Black" pitchFamily="2" charset="0"/>
              </a:rPr>
              <a:t>19</a:t>
            </a:r>
          </a:p>
        </p:txBody>
      </p:sp>
      <p:graphicFrame>
        <p:nvGraphicFramePr>
          <p:cNvPr id="8" name="Tabla 2">
            <a:extLst>
              <a:ext uri="{FF2B5EF4-FFF2-40B4-BE49-F238E27FC236}">
                <a16:creationId xmlns:a16="http://schemas.microsoft.com/office/drawing/2014/main" id="{A260FBAC-31D7-4558-840B-C6DAA5E57157}"/>
              </a:ext>
            </a:extLst>
          </p:cNvPr>
          <p:cNvGraphicFramePr>
            <a:graphicFrameLocks noGrp="1"/>
          </p:cNvGraphicFramePr>
          <p:nvPr>
            <p:extLst>
              <p:ext uri="{D42A27DB-BD31-4B8C-83A1-F6EECF244321}">
                <p14:modId xmlns:p14="http://schemas.microsoft.com/office/powerpoint/2010/main" val="4938091"/>
              </p:ext>
            </p:extLst>
          </p:nvPr>
        </p:nvGraphicFramePr>
        <p:xfrm>
          <a:off x="609862" y="1627540"/>
          <a:ext cx="10972276" cy="3602920"/>
        </p:xfrm>
        <a:graphic>
          <a:graphicData uri="http://schemas.openxmlformats.org/drawingml/2006/table">
            <a:tbl>
              <a:tblPr firstRow="1" bandRow="1">
                <a:tableStyleId>{073A0DAA-6AF3-43AB-8588-CEC1D06C72B9}</a:tableStyleId>
              </a:tblPr>
              <a:tblGrid>
                <a:gridCol w="6616276">
                  <a:extLst>
                    <a:ext uri="{9D8B030D-6E8A-4147-A177-3AD203B41FA5}">
                      <a16:colId xmlns:a16="http://schemas.microsoft.com/office/drawing/2014/main" val="4126369471"/>
                    </a:ext>
                  </a:extLst>
                </a:gridCol>
                <a:gridCol w="2556000">
                  <a:extLst>
                    <a:ext uri="{9D8B030D-6E8A-4147-A177-3AD203B41FA5}">
                      <a16:colId xmlns:a16="http://schemas.microsoft.com/office/drawing/2014/main" val="957159235"/>
                    </a:ext>
                  </a:extLst>
                </a:gridCol>
                <a:gridCol w="1800000">
                  <a:extLst>
                    <a:ext uri="{9D8B030D-6E8A-4147-A177-3AD203B41FA5}">
                      <a16:colId xmlns:a16="http://schemas.microsoft.com/office/drawing/2014/main" val="3485660990"/>
                    </a:ext>
                  </a:extLst>
                </a:gridCol>
              </a:tblGrid>
              <a:tr h="370840">
                <a:tc gridSpan="3">
                  <a:txBody>
                    <a:bodyPr/>
                    <a:lstStyle/>
                    <a:p>
                      <a:pPr algn="ctr"/>
                      <a:r>
                        <a:rPr lang="es-MX" sz="1200" b="1" kern="1200" dirty="0">
                          <a:solidFill>
                            <a:schemeClr val="lt1"/>
                          </a:solidFill>
                          <a:effectLst/>
                          <a:latin typeface="Montserrat ExtraBold" pitchFamily="2" charset="0"/>
                          <a:ea typeface="+mn-ea"/>
                          <a:cs typeface="Arial" panose="020B0604020202020204" pitchFamily="34" charset="0"/>
                        </a:rPr>
                        <a:t>Objetivo 1: Actualizar los instrumentos de control y consulta archivística, así como los procedimientos y políticas de gestión documental y administración de archivos del Órgano Garante de Acceso a la Información Pública, Transparencia, Protección de Datos Personales y Buen Gobierno del Estado de Oaxaca.</a:t>
                      </a:r>
                      <a:endParaRPr lang="es-MX" sz="1200" dirty="0">
                        <a:latin typeface="Montserrat ExtraBold" pitchFamily="2" charset="0"/>
                        <a:cs typeface="Arial" panose="020B0604020202020204" pitchFamily="34" charset="0"/>
                      </a:endParaRPr>
                    </a:p>
                  </a:txBody>
                  <a:tcPr anchor="ctr">
                    <a:solidFill>
                      <a:srgbClr val="67368C"/>
                    </a:solidFill>
                  </a:tcPr>
                </a:tc>
                <a:tc hMerge="1">
                  <a:txBody>
                    <a:bodyPr/>
                    <a:lstStyle/>
                    <a:p>
                      <a:endParaRPr lang="es-MX"/>
                    </a:p>
                  </a:txBody>
                  <a:tcPr>
                    <a:solidFill>
                      <a:srgbClr val="002060"/>
                    </a:solidFill>
                  </a:tcPr>
                </a:tc>
                <a:tc hMerge="1">
                  <a:txBody>
                    <a:bodyPr/>
                    <a:lstStyle/>
                    <a:p>
                      <a:endParaRPr lang="es-MX" dirty="0"/>
                    </a:p>
                  </a:txBody>
                  <a:tcPr>
                    <a:solidFill>
                      <a:srgbClr val="002060"/>
                    </a:solidFill>
                  </a:tcPr>
                </a:tc>
                <a:extLst>
                  <a:ext uri="{0D108BD9-81ED-4DB2-BD59-A6C34878D82A}">
                    <a16:rowId xmlns:a16="http://schemas.microsoft.com/office/drawing/2014/main" val="352562221"/>
                  </a:ext>
                </a:extLst>
              </a:tr>
              <a:tr h="370840">
                <a:tc>
                  <a:txBody>
                    <a:bodyPr/>
                    <a:lstStyle/>
                    <a:p>
                      <a:pPr marL="0" marR="1031875" indent="0" algn="ctr">
                        <a:lnSpc>
                          <a:spcPct val="114000"/>
                        </a:lnSpc>
                        <a:spcAft>
                          <a:spcPts val="0"/>
                        </a:spcAft>
                      </a:pPr>
                      <a:r>
                        <a:rPr lang="es-MX" sz="1200" b="1" dirty="0">
                          <a:solidFill>
                            <a:srgbClr val="FFFFFF"/>
                          </a:solidFill>
                          <a:effectLst/>
                          <a:latin typeface="Montserrat ExtraBold" pitchFamily="2" charset="0"/>
                          <a:ea typeface="Bahnschrift" panose="020B0502040204020203" pitchFamily="34" charset="0"/>
                          <a:cs typeface="Arial" panose="020B0604020202020204" pitchFamily="34" charset="0"/>
                        </a:rPr>
                        <a:t>Actividad</a:t>
                      </a:r>
                      <a:endParaRPr lang="es-MX" sz="1200" dirty="0">
                        <a:effectLst/>
                        <a:latin typeface="Montserrat ExtraBold" pitchFamily="2" charset="0"/>
                        <a:ea typeface="Calibri" panose="020F0502020204030204" pitchFamily="34" charset="0"/>
                        <a:cs typeface="Arial" panose="020B0604020202020204" pitchFamily="34" charset="0"/>
                      </a:endParaRPr>
                    </a:p>
                  </a:txBody>
                  <a:tcPr marL="68580" marR="68580" marT="0" marB="0" anchor="ctr">
                    <a:solidFill>
                      <a:srgbClr val="67368C"/>
                    </a:solidFill>
                  </a:tcPr>
                </a:tc>
                <a:tc>
                  <a:txBody>
                    <a:bodyPr/>
                    <a:lstStyle/>
                    <a:p>
                      <a:pPr marL="0" indent="0" algn="ctr">
                        <a:lnSpc>
                          <a:spcPct val="114000"/>
                        </a:lnSpc>
                      </a:pPr>
                      <a:r>
                        <a:rPr lang="es-MX" sz="1200" b="1" dirty="0">
                          <a:solidFill>
                            <a:srgbClr val="FFFFFF"/>
                          </a:solidFill>
                          <a:effectLst/>
                          <a:latin typeface="Montserrat ExtraBold" pitchFamily="2" charset="0"/>
                          <a:ea typeface="Bahnschrift" panose="020B0502040204020203" pitchFamily="34" charset="0"/>
                          <a:cs typeface="Arial" panose="020B0604020202020204" pitchFamily="34" charset="0"/>
                        </a:rPr>
                        <a:t>Personal</a:t>
                      </a:r>
                      <a:r>
                        <a:rPr lang="es-MX" sz="1200" b="0" dirty="0">
                          <a:solidFill>
                            <a:schemeClr val="dk1"/>
                          </a:solidFill>
                          <a:effectLst/>
                          <a:latin typeface="Montserrat ExtraBold" pitchFamily="2" charset="0"/>
                          <a:ea typeface="Calibri" panose="020F0502020204030204" pitchFamily="34" charset="0"/>
                          <a:cs typeface="Arial" panose="020B0604020202020204" pitchFamily="34" charset="0"/>
                        </a:rPr>
                        <a:t> </a:t>
                      </a:r>
                      <a:r>
                        <a:rPr lang="es-MX" sz="1200" b="1" dirty="0">
                          <a:solidFill>
                            <a:srgbClr val="FFFFFF"/>
                          </a:solidFill>
                          <a:effectLst/>
                          <a:latin typeface="Montserrat ExtraBold" pitchFamily="2" charset="0"/>
                          <a:ea typeface="Bahnschrift" panose="020B0502040204020203" pitchFamily="34" charset="0"/>
                          <a:cs typeface="Arial" panose="020B0604020202020204" pitchFamily="34" charset="0"/>
                        </a:rPr>
                        <a:t>asignado</a:t>
                      </a:r>
                      <a:endParaRPr lang="es-MX" sz="1200" dirty="0">
                        <a:effectLst/>
                        <a:latin typeface="Montserrat ExtraBold" pitchFamily="2" charset="0"/>
                        <a:ea typeface="Calibri" panose="020F0502020204030204" pitchFamily="34" charset="0"/>
                        <a:cs typeface="Arial" panose="020B0604020202020204" pitchFamily="34" charset="0"/>
                      </a:endParaRPr>
                    </a:p>
                  </a:txBody>
                  <a:tcPr marL="68580" marR="68580" marT="0" marB="0" anchor="ctr">
                    <a:solidFill>
                      <a:srgbClr val="67368C"/>
                    </a:solidFill>
                  </a:tcPr>
                </a:tc>
                <a:tc>
                  <a:txBody>
                    <a:bodyPr/>
                    <a:lstStyle/>
                    <a:p>
                      <a:pPr marL="0" indent="0" algn="ctr">
                        <a:lnSpc>
                          <a:spcPct val="114000"/>
                        </a:lnSpc>
                      </a:pPr>
                      <a:r>
                        <a:rPr lang="es-MX" sz="1200" b="1" dirty="0">
                          <a:solidFill>
                            <a:srgbClr val="FFFFFF"/>
                          </a:solidFill>
                          <a:effectLst/>
                          <a:latin typeface="Montserrat ExtraBold" pitchFamily="2" charset="0"/>
                          <a:ea typeface="Bahnschrift" panose="020B0502040204020203" pitchFamily="34" charset="0"/>
                          <a:cs typeface="Arial" panose="020B0604020202020204" pitchFamily="34" charset="0"/>
                        </a:rPr>
                        <a:t>Jornada laboral</a:t>
                      </a:r>
                      <a:endParaRPr lang="es-MX" sz="1200" dirty="0">
                        <a:effectLst/>
                        <a:latin typeface="Montserrat ExtraBold" pitchFamily="2" charset="0"/>
                        <a:ea typeface="Calibri" panose="020F0502020204030204" pitchFamily="34" charset="0"/>
                        <a:cs typeface="Arial" panose="020B0604020202020204" pitchFamily="34" charset="0"/>
                      </a:endParaRPr>
                    </a:p>
                  </a:txBody>
                  <a:tcPr marL="68580" marR="68580" marT="0" marB="0" anchor="ctr">
                    <a:solidFill>
                      <a:srgbClr val="67368C"/>
                    </a:solidFill>
                  </a:tcPr>
                </a:tc>
                <a:extLst>
                  <a:ext uri="{0D108BD9-81ED-4DB2-BD59-A6C34878D82A}">
                    <a16:rowId xmlns:a16="http://schemas.microsoft.com/office/drawing/2014/main" val="1254452796"/>
                  </a:ext>
                </a:extLst>
              </a:tr>
              <a:tr h="648000">
                <a:tc>
                  <a:txBody>
                    <a:bodyPr/>
                    <a:lstStyle/>
                    <a:p>
                      <a:pPr marL="68580" marR="60325" algn="just">
                        <a:lnSpc>
                          <a:spcPct val="107000"/>
                        </a:lnSpc>
                        <a:spcAft>
                          <a:spcPts val="0"/>
                        </a:spcAft>
                      </a:pPr>
                      <a:r>
                        <a:rPr lang="es-MX" sz="1000" dirty="0">
                          <a:solidFill>
                            <a:srgbClr val="000000"/>
                          </a:solidFill>
                          <a:effectLst/>
                          <a:latin typeface="Montserrat Black" pitchFamily="2" charset="0"/>
                          <a:ea typeface="Bahnschrift" panose="020B0502040204020203" pitchFamily="34" charset="0"/>
                          <a:cs typeface="Arial" panose="020B0604020202020204" pitchFamily="34" charset="0"/>
                        </a:rPr>
                        <a:t>1.1</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Coordinar la actualización del Cuadro General de Clasificación Archivística del Órgano Garante de Acceso a la Información Pública,  Transparencia, Protección de    Datos    Personales y Buen Gobierno del Estado de Oaxaca.</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marR="185420" algn="ctr">
                        <a:lnSpc>
                          <a:spcPct val="115000"/>
                        </a:lnSpc>
                      </a:pP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3 personas del servicio público</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marL="286385" marR="82550" indent="-187960" algn="ctr">
                        <a:lnSpc>
                          <a:spcPct val="115000"/>
                        </a:lnSpc>
                        <a:spcAft>
                          <a:spcPts val="0"/>
                        </a:spcAft>
                      </a:pP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Horario de</a:t>
                      </a:r>
                    </a:p>
                    <a:p>
                      <a:pPr marL="286385" marR="82550" indent="-187960" algn="ctr">
                        <a:lnSpc>
                          <a:spcPct val="115000"/>
                        </a:lnSpc>
                        <a:spcAft>
                          <a:spcPts val="0"/>
                        </a:spcAft>
                      </a:pP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9:00 a 17:00 horas</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extLst>
                  <a:ext uri="{0D108BD9-81ED-4DB2-BD59-A6C34878D82A}">
                    <a16:rowId xmlns:a16="http://schemas.microsoft.com/office/drawing/2014/main" val="2968793490"/>
                  </a:ext>
                </a:extLst>
              </a:tr>
              <a:tr h="648000">
                <a:tc>
                  <a:txBody>
                    <a:bodyPr/>
                    <a:lstStyle/>
                    <a:p>
                      <a:pPr marL="68580" marR="60325" algn="just">
                        <a:lnSpc>
                          <a:spcPct val="107000"/>
                        </a:lnSpc>
                        <a:spcAft>
                          <a:spcPts val="0"/>
                        </a:spcAft>
                      </a:pPr>
                      <a:r>
                        <a:rPr lang="es-MX" sz="1000" dirty="0">
                          <a:solidFill>
                            <a:srgbClr val="000000"/>
                          </a:solidFill>
                          <a:effectLst/>
                          <a:latin typeface="Montserrat Black" pitchFamily="2" charset="0"/>
                          <a:ea typeface="Bahnschrift" panose="020B0502040204020203" pitchFamily="34" charset="0"/>
                          <a:cs typeface="Arial" panose="020B0604020202020204" pitchFamily="34" charset="0"/>
                        </a:rPr>
                        <a:t>1.2</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Coordinar la actualización del Catálogo de Disposición Documental del Órgano Garante de Acceso a la Información Pública, Transparencia, Protección de Datos Personales y Buen Gobierno del Estado  de Oaxaca.</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marR="185420" algn="ctr">
                        <a:lnSpc>
                          <a:spcPct val="115000"/>
                        </a:lnSpc>
                      </a:pP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3 personas del servicio público</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marL="286385" marR="82550" indent="-187960" algn="ctr">
                        <a:lnSpc>
                          <a:spcPct val="115000"/>
                        </a:lnSpc>
                        <a:spcAft>
                          <a:spcPts val="0"/>
                        </a:spcAft>
                      </a:pP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Horario de</a:t>
                      </a:r>
                    </a:p>
                    <a:p>
                      <a:pPr marL="286385" marR="82550" indent="-187960" algn="ctr">
                        <a:lnSpc>
                          <a:spcPct val="115000"/>
                        </a:lnSpc>
                        <a:spcAft>
                          <a:spcPts val="0"/>
                        </a:spcAft>
                      </a:pP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9:00 a 17:00 horas</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extLst>
                  <a:ext uri="{0D108BD9-81ED-4DB2-BD59-A6C34878D82A}">
                    <a16:rowId xmlns:a16="http://schemas.microsoft.com/office/drawing/2014/main" val="4193689858"/>
                  </a:ext>
                </a:extLst>
              </a:tr>
              <a:tr h="648000">
                <a:tc>
                  <a:txBody>
                    <a:bodyPr/>
                    <a:lstStyle/>
                    <a:p>
                      <a:pPr marL="68580" marR="59690" algn="just">
                        <a:lnSpc>
                          <a:spcPct val="107000"/>
                        </a:lnSpc>
                        <a:spcAft>
                          <a:spcPts val="0"/>
                        </a:spcAft>
                        <a:tabLst>
                          <a:tab pos="1769110" algn="l"/>
                        </a:tabLst>
                      </a:pPr>
                      <a:r>
                        <a:rPr lang="es-MX" sz="1000" dirty="0">
                          <a:solidFill>
                            <a:srgbClr val="000000"/>
                          </a:solidFill>
                          <a:effectLst/>
                          <a:latin typeface="Montserrat Black" pitchFamily="2" charset="0"/>
                          <a:ea typeface="Bahnschrift" panose="020B0502040204020203" pitchFamily="34" charset="0"/>
                          <a:cs typeface="Arial" panose="020B0604020202020204" pitchFamily="34" charset="0"/>
                        </a:rPr>
                        <a:t>1.3</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Coordinar la elaboración y publicación de la Guía de Archivo Documental 2024 del Órgano Garante de Acceso a la Información Pública, Transparencia, Protección de Datos Personales y Buen Gobierno del Estado de Oaxaca.</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marR="185420" algn="ctr">
                        <a:lnSpc>
                          <a:spcPct val="115000"/>
                        </a:lnSpc>
                      </a:pP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3 personas del servicio público</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marL="286385" marR="82550" indent="-187960" algn="ctr">
                        <a:lnSpc>
                          <a:spcPct val="115000"/>
                        </a:lnSpc>
                        <a:spcAft>
                          <a:spcPts val="0"/>
                        </a:spcAft>
                      </a:pP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Horario de</a:t>
                      </a:r>
                    </a:p>
                    <a:p>
                      <a:pPr marL="286385" marR="82550" indent="-187960" algn="ctr">
                        <a:lnSpc>
                          <a:spcPct val="115000"/>
                        </a:lnSpc>
                        <a:spcAft>
                          <a:spcPts val="0"/>
                        </a:spcAft>
                      </a:pP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9:00 a 17:00 horas</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extLst>
                  <a:ext uri="{0D108BD9-81ED-4DB2-BD59-A6C34878D82A}">
                    <a16:rowId xmlns:a16="http://schemas.microsoft.com/office/drawing/2014/main" val="1952712072"/>
                  </a:ext>
                </a:extLst>
              </a:tr>
              <a:tr h="648000">
                <a:tc>
                  <a:txBody>
                    <a:bodyPr/>
                    <a:lstStyle/>
                    <a:p>
                      <a:pPr marL="68580" marR="60960" algn="just">
                        <a:lnSpc>
                          <a:spcPct val="107000"/>
                        </a:lnSpc>
                        <a:spcAft>
                          <a:spcPts val="0"/>
                        </a:spcAft>
                        <a:tabLst>
                          <a:tab pos="1570990" algn="l"/>
                          <a:tab pos="2192655" algn="l"/>
                        </a:tabLst>
                      </a:pPr>
                      <a:r>
                        <a:rPr lang="es-MX" sz="1000" dirty="0">
                          <a:solidFill>
                            <a:srgbClr val="000000"/>
                          </a:solidFill>
                          <a:effectLst/>
                          <a:latin typeface="Montserrat Black" pitchFamily="2" charset="0"/>
                          <a:ea typeface="Bahnschrift" panose="020B0502040204020203" pitchFamily="34" charset="0"/>
                          <a:cs typeface="Arial" panose="020B0604020202020204" pitchFamily="34" charset="0"/>
                        </a:rPr>
                        <a:t>1.4</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Coordinar la elaboración del Inventario General por Expediente 2024 del Órgano Garante de Acceso a la Información Pública, Transparencia, Protección de Datos Personales y Buen Gobierno del Estado de Oaxaca.</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marR="185420" algn="ctr">
                        <a:lnSpc>
                          <a:spcPct val="115000"/>
                        </a:lnSpc>
                      </a:pP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3 personas del servicio público</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marL="286385" marR="82550" indent="-187960" algn="ctr">
                        <a:lnSpc>
                          <a:spcPct val="115000"/>
                        </a:lnSpc>
                        <a:spcAft>
                          <a:spcPts val="0"/>
                        </a:spcAft>
                      </a:pP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Horario de</a:t>
                      </a:r>
                    </a:p>
                    <a:p>
                      <a:pPr marL="286385" marR="82550" indent="-187960" algn="ctr">
                        <a:lnSpc>
                          <a:spcPct val="115000"/>
                        </a:lnSpc>
                        <a:spcAft>
                          <a:spcPts val="0"/>
                        </a:spcAft>
                      </a:pP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9:00 a 17:00 horas</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extLst>
                  <a:ext uri="{0D108BD9-81ED-4DB2-BD59-A6C34878D82A}">
                    <a16:rowId xmlns:a16="http://schemas.microsoft.com/office/drawing/2014/main" val="3345125489"/>
                  </a:ext>
                </a:extLst>
              </a:tr>
            </a:tbl>
          </a:graphicData>
        </a:graphic>
      </p:graphicFrame>
    </p:spTree>
    <p:extLst>
      <p:ext uri="{BB962C8B-B14F-4D97-AF65-F5344CB8AC3E}">
        <p14:creationId xmlns:p14="http://schemas.microsoft.com/office/powerpoint/2010/main" val="3735683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a:extLst>
              <a:ext uri="{FF2B5EF4-FFF2-40B4-BE49-F238E27FC236}">
                <a16:creationId xmlns:a16="http://schemas.microsoft.com/office/drawing/2014/main" id="{3295448F-DF48-4DDA-A065-E831DDB83608}"/>
              </a:ext>
            </a:extLst>
          </p:cNvPr>
          <p:cNvPicPr>
            <a:picLocks noChangeAspect="1"/>
          </p:cNvPicPr>
          <p:nvPr/>
        </p:nvPicPr>
        <p:blipFill>
          <a:blip r:embed="rId2"/>
          <a:stretch>
            <a:fillRect/>
          </a:stretch>
        </p:blipFill>
        <p:spPr>
          <a:xfrm>
            <a:off x="0" y="0"/>
            <a:ext cx="12192000" cy="6858000"/>
          </a:xfrm>
          <a:prstGeom prst="rect">
            <a:avLst/>
          </a:prstGeom>
        </p:spPr>
      </p:pic>
      <p:graphicFrame>
        <p:nvGraphicFramePr>
          <p:cNvPr id="7" name="Tabla 7">
            <a:extLst>
              <a:ext uri="{FF2B5EF4-FFF2-40B4-BE49-F238E27FC236}">
                <a16:creationId xmlns:a16="http://schemas.microsoft.com/office/drawing/2014/main" id="{FFAE4703-0D39-46FE-A047-75F624C53F91}"/>
              </a:ext>
            </a:extLst>
          </p:cNvPr>
          <p:cNvGraphicFramePr>
            <a:graphicFrameLocks noGrp="1"/>
          </p:cNvGraphicFramePr>
          <p:nvPr>
            <p:extLst>
              <p:ext uri="{D42A27DB-BD31-4B8C-83A1-F6EECF244321}">
                <p14:modId xmlns:p14="http://schemas.microsoft.com/office/powerpoint/2010/main" val="3317766700"/>
              </p:ext>
            </p:extLst>
          </p:nvPr>
        </p:nvGraphicFramePr>
        <p:xfrm>
          <a:off x="2032000" y="1203960"/>
          <a:ext cx="8128000" cy="4450080"/>
        </p:xfrm>
        <a:graphic>
          <a:graphicData uri="http://schemas.openxmlformats.org/drawingml/2006/table">
            <a:tbl>
              <a:tblPr firstRow="1" bandRow="1">
                <a:tableStyleId>{5C22544A-7EE6-4342-B048-85BDC9FD1C3A}</a:tableStyleId>
              </a:tblPr>
              <a:tblGrid>
                <a:gridCol w="6878918">
                  <a:extLst>
                    <a:ext uri="{9D8B030D-6E8A-4147-A177-3AD203B41FA5}">
                      <a16:colId xmlns:a16="http://schemas.microsoft.com/office/drawing/2014/main" val="1639890281"/>
                    </a:ext>
                  </a:extLst>
                </a:gridCol>
                <a:gridCol w="1249082">
                  <a:extLst>
                    <a:ext uri="{9D8B030D-6E8A-4147-A177-3AD203B41FA5}">
                      <a16:colId xmlns:a16="http://schemas.microsoft.com/office/drawing/2014/main" val="3693150413"/>
                    </a:ext>
                  </a:extLst>
                </a:gridCol>
              </a:tblGrid>
              <a:tr h="370840">
                <a:tc>
                  <a:txBody>
                    <a:bodyPr/>
                    <a:lstStyle/>
                    <a:p>
                      <a:pPr algn="just"/>
                      <a:r>
                        <a:rPr lang="es-MX" dirty="0">
                          <a:solidFill>
                            <a:srgbClr val="233873"/>
                          </a:solidFill>
                          <a:latin typeface="Montserrat Black" pitchFamily="2" charset="0"/>
                        </a:rPr>
                        <a:t>ÍNDICE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endParaRPr lang="es-MX" dirty="0">
                        <a:solidFill>
                          <a:srgbClr val="233873"/>
                        </a:solidFill>
                        <a:latin typeface="Montserrat Black" pitchFamily="2"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28678491"/>
                  </a:ext>
                </a:extLst>
              </a:tr>
              <a:tr h="370840">
                <a:tc>
                  <a:txBody>
                    <a:bodyPr/>
                    <a:lstStyle/>
                    <a:p>
                      <a:pPr algn="just"/>
                      <a:r>
                        <a:rPr lang="es-MX" sz="1800" dirty="0">
                          <a:solidFill>
                            <a:srgbClr val="233873"/>
                          </a:solidFill>
                          <a:effectLst/>
                          <a:latin typeface="Montserrat SemiBold" pitchFamily="2" charset="0"/>
                          <a:ea typeface="Bahnschrift" panose="020B0502040204020203" pitchFamily="34" charset="0"/>
                          <a:cs typeface="Arial" panose="020B0604020202020204" pitchFamily="34" charset="0"/>
                        </a:rPr>
                        <a:t>Marco de referencia. ………………………………………………………………..</a:t>
                      </a:r>
                      <a:endParaRPr lang="es-MX" dirty="0">
                        <a:solidFill>
                          <a:srgbClr val="233873"/>
                        </a:solidFill>
                        <a:latin typeface="Montserrat SemiBold" pitchFamily="2"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r>
                        <a:rPr lang="es-MX" dirty="0">
                          <a:solidFill>
                            <a:srgbClr val="233873"/>
                          </a:solidFill>
                          <a:latin typeface="Montserrat Black" pitchFamily="2" charset="0"/>
                        </a:rPr>
                        <a:t>Pág. 3</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6312129"/>
                  </a:ext>
                </a:extLst>
              </a:tr>
              <a:tr h="370840">
                <a:tc>
                  <a:txBody>
                    <a:bodyPr/>
                    <a:lstStyle/>
                    <a:p>
                      <a:pPr algn="just"/>
                      <a:r>
                        <a:rPr lang="es-MX" sz="1800" dirty="0">
                          <a:solidFill>
                            <a:srgbClr val="002060"/>
                          </a:solidFill>
                          <a:effectLst/>
                          <a:latin typeface="Montserrat SemiBold" pitchFamily="2" charset="0"/>
                          <a:ea typeface="Bahnschrift" panose="020B0502040204020203" pitchFamily="34" charset="0"/>
                          <a:cs typeface="Arial" panose="020B0604020202020204" pitchFamily="34" charset="0"/>
                        </a:rPr>
                        <a:t>Justificación. ……………………………………………………………………………..</a:t>
                      </a:r>
                      <a:endParaRPr lang="es-MX" dirty="0">
                        <a:solidFill>
                          <a:srgbClr val="233873"/>
                        </a:solidFill>
                        <a:latin typeface="Montserrat SemiBold" pitchFamily="2"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MX" dirty="0">
                          <a:solidFill>
                            <a:srgbClr val="233873"/>
                          </a:solidFill>
                          <a:latin typeface="Montserrat Black" pitchFamily="2" charset="0"/>
                        </a:rPr>
                        <a:t>Pág. 7</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88262808"/>
                  </a:ext>
                </a:extLst>
              </a:tr>
              <a:tr h="370840">
                <a:tc>
                  <a:txBody>
                    <a:bodyPr/>
                    <a:lstStyle/>
                    <a:p>
                      <a:pPr algn="just"/>
                      <a:r>
                        <a:rPr lang="es-MX" sz="1800" dirty="0">
                          <a:solidFill>
                            <a:srgbClr val="002060"/>
                          </a:solidFill>
                          <a:effectLst/>
                          <a:latin typeface="Montserrat SemiBold" pitchFamily="2" charset="0"/>
                          <a:ea typeface="Bahnschrift" panose="020B0502040204020203" pitchFamily="34" charset="0"/>
                          <a:cs typeface="Arial" panose="020B0604020202020204" pitchFamily="34" charset="0"/>
                        </a:rPr>
                        <a:t>Objetivos. ……………………………………………………………………………………</a:t>
                      </a:r>
                      <a:endParaRPr lang="es-MX" dirty="0">
                        <a:solidFill>
                          <a:srgbClr val="233873"/>
                        </a:solidFill>
                        <a:latin typeface="Montserrat SemiBold" pitchFamily="2"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MX" dirty="0">
                          <a:solidFill>
                            <a:srgbClr val="233873"/>
                          </a:solidFill>
                          <a:latin typeface="Montserrat Black" pitchFamily="2" charset="0"/>
                        </a:rPr>
                        <a:t>Pág. 10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83772447"/>
                  </a:ext>
                </a:extLst>
              </a:tr>
              <a:tr h="370840">
                <a:tc>
                  <a:txBody>
                    <a:bodyPr/>
                    <a:lstStyle/>
                    <a:p>
                      <a:pPr algn="just"/>
                      <a:r>
                        <a:rPr lang="es-MX" sz="1800" dirty="0">
                          <a:solidFill>
                            <a:srgbClr val="002060"/>
                          </a:solidFill>
                          <a:effectLst/>
                          <a:latin typeface="Montserrat SemiBold" pitchFamily="2" charset="0"/>
                          <a:ea typeface="Bahnschrift" panose="020B0502040204020203" pitchFamily="34" charset="0"/>
                          <a:cs typeface="Arial" panose="020B0604020202020204" pitchFamily="34" charset="0"/>
                        </a:rPr>
                        <a:t>Planeación. ………………………………………………………………………………..</a:t>
                      </a:r>
                      <a:endParaRPr lang="es-MX" dirty="0">
                        <a:solidFill>
                          <a:srgbClr val="233873"/>
                        </a:solidFill>
                        <a:latin typeface="Montserrat SemiBold" pitchFamily="2"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r>
                        <a:rPr lang="es-MX" sz="1800" dirty="0">
                          <a:solidFill>
                            <a:srgbClr val="002060"/>
                          </a:solidFill>
                          <a:effectLst/>
                          <a:latin typeface="Montserrat Black" pitchFamily="2" charset="0"/>
                          <a:ea typeface="Bahnschrift" panose="020B0502040204020203" pitchFamily="34" charset="0"/>
                          <a:cs typeface="Arial" panose="020B0604020202020204" pitchFamily="34" charset="0"/>
                        </a:rPr>
                        <a:t>Pág. 11</a:t>
                      </a:r>
                      <a:endParaRPr lang="es-MX" dirty="0">
                        <a:solidFill>
                          <a:srgbClr val="233873"/>
                        </a:solidFill>
                        <a:latin typeface="Montserrat Black" pitchFamily="2"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14312050"/>
                  </a:ext>
                </a:extLst>
              </a:tr>
              <a:tr h="370840">
                <a:tc>
                  <a:txBody>
                    <a:bodyPr/>
                    <a:lstStyle/>
                    <a:p>
                      <a:pPr algn="just"/>
                      <a:r>
                        <a:rPr lang="es-MX" sz="1800" dirty="0">
                          <a:solidFill>
                            <a:srgbClr val="002060"/>
                          </a:solidFill>
                          <a:effectLst/>
                          <a:latin typeface="Montserrat SemiBold" pitchFamily="2" charset="0"/>
                          <a:ea typeface="Bahnschrift" panose="020B0502040204020203" pitchFamily="34" charset="0"/>
                          <a:cs typeface="Arial" panose="020B0604020202020204" pitchFamily="34" charset="0"/>
                        </a:rPr>
                        <a:t>Alcance y Recursos. …………………………………………………………………</a:t>
                      </a:r>
                      <a:endParaRPr lang="es-MX" dirty="0">
                        <a:solidFill>
                          <a:srgbClr val="233873"/>
                        </a:solidFill>
                        <a:latin typeface="Montserrat SemiBold" pitchFamily="2"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r>
                        <a:rPr lang="es-MX" sz="1800" dirty="0">
                          <a:solidFill>
                            <a:srgbClr val="002060"/>
                          </a:solidFill>
                          <a:effectLst/>
                          <a:latin typeface="Montserrat Black" pitchFamily="2" charset="0"/>
                          <a:ea typeface="Bahnschrift" panose="020B0502040204020203" pitchFamily="34" charset="0"/>
                          <a:cs typeface="Arial" panose="020B0604020202020204" pitchFamily="34" charset="0"/>
                        </a:rPr>
                        <a:t>Pág. 18</a:t>
                      </a:r>
                      <a:endParaRPr lang="es-MX" dirty="0">
                        <a:solidFill>
                          <a:srgbClr val="233873"/>
                        </a:solidFill>
                        <a:latin typeface="Montserrat Black" pitchFamily="2"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23309027"/>
                  </a:ext>
                </a:extLst>
              </a:tr>
              <a:tr h="370840">
                <a:tc>
                  <a:txBody>
                    <a:bodyPr/>
                    <a:lstStyle/>
                    <a:p>
                      <a:pPr algn="just"/>
                      <a:r>
                        <a:rPr lang="es-MX" sz="1800" dirty="0">
                          <a:solidFill>
                            <a:srgbClr val="002060"/>
                          </a:solidFill>
                          <a:effectLst/>
                          <a:latin typeface="Montserrat SemiBold" pitchFamily="2" charset="0"/>
                          <a:ea typeface="Bahnschrift" panose="020B0502040204020203" pitchFamily="34" charset="0"/>
                          <a:cs typeface="Arial" panose="020B0604020202020204" pitchFamily="34" charset="0"/>
                        </a:rPr>
                        <a:t>Cronograma de actividades. ………………………………………………….</a:t>
                      </a:r>
                      <a:endParaRPr lang="es-MX" dirty="0">
                        <a:solidFill>
                          <a:srgbClr val="233873"/>
                        </a:solidFill>
                        <a:latin typeface="Montserrat SemiBold" pitchFamily="2"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r>
                        <a:rPr lang="es-MX" sz="1800" dirty="0">
                          <a:solidFill>
                            <a:srgbClr val="002060"/>
                          </a:solidFill>
                          <a:effectLst/>
                          <a:latin typeface="Montserrat Black" pitchFamily="2" charset="0"/>
                          <a:ea typeface="Bahnschrift" panose="020B0502040204020203" pitchFamily="34" charset="0"/>
                          <a:cs typeface="Arial" panose="020B0604020202020204" pitchFamily="34" charset="0"/>
                        </a:rPr>
                        <a:t>Pág. </a:t>
                      </a:r>
                      <a:r>
                        <a:rPr lang="es-MX" sz="1800" dirty="0">
                          <a:solidFill>
                            <a:srgbClr val="002060"/>
                          </a:solidFill>
                          <a:latin typeface="Montserrat Black" pitchFamily="2" charset="0"/>
                          <a:ea typeface="Bahnschrift" panose="020B0502040204020203" pitchFamily="34" charset="0"/>
                          <a:cs typeface="Arial" panose="020B0604020202020204" pitchFamily="34" charset="0"/>
                        </a:rPr>
                        <a:t>23</a:t>
                      </a:r>
                      <a:r>
                        <a:rPr lang="es-MX" sz="1800" dirty="0">
                          <a:solidFill>
                            <a:srgbClr val="002060"/>
                          </a:solidFill>
                          <a:effectLst/>
                          <a:latin typeface="Montserrat Black" pitchFamily="2" charset="0"/>
                          <a:ea typeface="Bahnschrift" panose="020B0502040204020203" pitchFamily="34" charset="0"/>
                          <a:cs typeface="Arial" panose="020B0604020202020204" pitchFamily="34" charset="0"/>
                        </a:rPr>
                        <a:t> </a:t>
                      </a:r>
                      <a:endParaRPr lang="es-MX" dirty="0">
                        <a:solidFill>
                          <a:srgbClr val="233873"/>
                        </a:solidFill>
                        <a:latin typeface="Montserrat Black" pitchFamily="2"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99722490"/>
                  </a:ext>
                </a:extLst>
              </a:tr>
              <a:tr h="370840">
                <a:tc>
                  <a:txBody>
                    <a:bodyPr/>
                    <a:lstStyle/>
                    <a:p>
                      <a:pPr algn="just"/>
                      <a:r>
                        <a:rPr lang="es-MX" sz="1800" dirty="0">
                          <a:solidFill>
                            <a:srgbClr val="002060"/>
                          </a:solidFill>
                          <a:effectLst/>
                          <a:latin typeface="Montserrat SemiBold" pitchFamily="2" charset="0"/>
                          <a:ea typeface="Bahnschrift" panose="020B0502040204020203" pitchFamily="34" charset="0"/>
                          <a:cs typeface="Arial" panose="020B0604020202020204" pitchFamily="34" charset="0"/>
                        </a:rPr>
                        <a:t>Gestión de riesgos. …………………………………………………………………..</a:t>
                      </a:r>
                      <a:endParaRPr lang="es-MX" dirty="0">
                        <a:solidFill>
                          <a:srgbClr val="233873"/>
                        </a:solidFill>
                        <a:latin typeface="Montserrat SemiBold" pitchFamily="2"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r>
                        <a:rPr lang="es-MX" sz="1800" dirty="0">
                          <a:solidFill>
                            <a:srgbClr val="002060"/>
                          </a:solidFill>
                          <a:effectLst/>
                          <a:latin typeface="Montserrat Black" pitchFamily="2" charset="0"/>
                          <a:ea typeface="Bahnschrift" panose="020B0502040204020203" pitchFamily="34" charset="0"/>
                          <a:cs typeface="Arial" panose="020B0604020202020204" pitchFamily="34" charset="0"/>
                        </a:rPr>
                        <a:t>Pág. 25</a:t>
                      </a:r>
                      <a:endParaRPr lang="es-MX" dirty="0">
                        <a:solidFill>
                          <a:srgbClr val="233873"/>
                        </a:solidFill>
                        <a:latin typeface="Montserrat Black" pitchFamily="2"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63134214"/>
                  </a:ext>
                </a:extLst>
              </a:tr>
              <a:tr h="370840">
                <a:tc>
                  <a:txBody>
                    <a:bodyPr/>
                    <a:lstStyle/>
                    <a:p>
                      <a:pPr algn="just"/>
                      <a:r>
                        <a:rPr lang="es-MX" sz="1800" dirty="0">
                          <a:solidFill>
                            <a:srgbClr val="002060"/>
                          </a:solidFill>
                          <a:effectLst/>
                          <a:latin typeface="Montserrat SemiBold" pitchFamily="2" charset="0"/>
                          <a:ea typeface="Bahnschrift" panose="020B0502040204020203" pitchFamily="34" charset="0"/>
                          <a:cs typeface="Arial" panose="020B0604020202020204" pitchFamily="34" charset="0"/>
                        </a:rPr>
                        <a:t>Planificar las comunicaciones. ……………………………………………...</a:t>
                      </a:r>
                      <a:endParaRPr lang="es-MX" dirty="0">
                        <a:solidFill>
                          <a:srgbClr val="233873"/>
                        </a:solidFill>
                        <a:latin typeface="Montserrat SemiBold" pitchFamily="2"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MX" sz="1800" dirty="0">
                          <a:solidFill>
                            <a:srgbClr val="002060"/>
                          </a:solidFill>
                          <a:effectLst/>
                          <a:latin typeface="Montserrat Black" pitchFamily="2" charset="0"/>
                          <a:ea typeface="Bahnschrift" panose="020B0502040204020203" pitchFamily="34" charset="0"/>
                          <a:cs typeface="Arial" panose="020B0604020202020204" pitchFamily="34" charset="0"/>
                        </a:rPr>
                        <a:t>Pág. 33</a:t>
                      </a:r>
                      <a:endParaRPr lang="es-MX" dirty="0">
                        <a:solidFill>
                          <a:srgbClr val="233873"/>
                        </a:solidFill>
                        <a:latin typeface="Montserrat Black" pitchFamily="2"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30090303"/>
                  </a:ext>
                </a:extLst>
              </a:tr>
              <a:tr h="370840">
                <a:tc>
                  <a:txBody>
                    <a:bodyPr/>
                    <a:lstStyle/>
                    <a:p>
                      <a:pPr algn="just"/>
                      <a:r>
                        <a:rPr lang="es-MX" sz="1800" dirty="0">
                          <a:solidFill>
                            <a:srgbClr val="002060"/>
                          </a:solidFill>
                          <a:effectLst/>
                          <a:latin typeface="Montserrat SemiBold" pitchFamily="2" charset="0"/>
                          <a:ea typeface="Bahnschrift" panose="020B0502040204020203" pitchFamily="34" charset="0"/>
                          <a:cs typeface="Arial" panose="020B0604020202020204" pitchFamily="34" charset="0"/>
                        </a:rPr>
                        <a:t>Reportes de avances. ………………………………………………………………</a:t>
                      </a:r>
                      <a:endParaRPr lang="es-MX" dirty="0">
                        <a:solidFill>
                          <a:srgbClr val="233873"/>
                        </a:solidFill>
                        <a:latin typeface="Montserrat SemiBold" pitchFamily="2"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r>
                        <a:rPr lang="es-MX" sz="1800" dirty="0">
                          <a:solidFill>
                            <a:srgbClr val="002060"/>
                          </a:solidFill>
                          <a:effectLst/>
                          <a:latin typeface="Montserrat Black" pitchFamily="2" charset="0"/>
                          <a:ea typeface="Bahnschrift" panose="020B0502040204020203" pitchFamily="34" charset="0"/>
                          <a:cs typeface="Arial" panose="020B0604020202020204" pitchFamily="34" charset="0"/>
                        </a:rPr>
                        <a:t>Pág. 33</a:t>
                      </a:r>
                      <a:endParaRPr lang="es-MX" dirty="0">
                        <a:solidFill>
                          <a:srgbClr val="233873"/>
                        </a:solidFill>
                        <a:latin typeface="Montserrat Black" pitchFamily="2"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41730494"/>
                  </a:ext>
                </a:extLst>
              </a:tr>
              <a:tr h="370840">
                <a:tc>
                  <a:txBody>
                    <a:bodyPr/>
                    <a:lstStyle/>
                    <a:p>
                      <a:pPr algn="just"/>
                      <a:r>
                        <a:rPr lang="es-MX" sz="1800" dirty="0">
                          <a:solidFill>
                            <a:srgbClr val="002060"/>
                          </a:solidFill>
                          <a:effectLst/>
                          <a:latin typeface="Montserrat SemiBold" pitchFamily="2" charset="0"/>
                          <a:ea typeface="Bahnschrift" panose="020B0502040204020203" pitchFamily="34" charset="0"/>
                          <a:cs typeface="Arial" panose="020B0604020202020204" pitchFamily="34" charset="0"/>
                        </a:rPr>
                        <a:t>Control de cambios. ………………………………………………………………...</a:t>
                      </a:r>
                      <a:endParaRPr lang="es-MX" dirty="0">
                        <a:solidFill>
                          <a:srgbClr val="233873"/>
                        </a:solidFill>
                        <a:latin typeface="Montserrat SemiBold" pitchFamily="2"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r>
                        <a:rPr lang="es-MX" sz="1800" dirty="0">
                          <a:solidFill>
                            <a:srgbClr val="002060"/>
                          </a:solidFill>
                          <a:effectLst/>
                          <a:latin typeface="Montserrat Black" pitchFamily="2" charset="0"/>
                          <a:ea typeface="Bahnschrift" panose="020B0502040204020203" pitchFamily="34" charset="0"/>
                          <a:cs typeface="Arial" panose="020B0604020202020204" pitchFamily="34" charset="0"/>
                        </a:rPr>
                        <a:t>Pág. 33</a:t>
                      </a:r>
                      <a:endParaRPr lang="es-MX" dirty="0">
                        <a:solidFill>
                          <a:srgbClr val="233873"/>
                        </a:solidFill>
                        <a:latin typeface="Montserrat Black" pitchFamily="2"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92594495"/>
                  </a:ext>
                </a:extLst>
              </a:tr>
              <a:tr h="370840">
                <a:tc>
                  <a:txBody>
                    <a:bodyPr/>
                    <a:lstStyle/>
                    <a:p>
                      <a:pPr algn="just"/>
                      <a:r>
                        <a:rPr lang="es-MX" sz="1800" dirty="0">
                          <a:solidFill>
                            <a:srgbClr val="002060"/>
                          </a:solidFill>
                          <a:effectLst/>
                          <a:latin typeface="Montserrat SemiBold" pitchFamily="2" charset="0"/>
                          <a:ea typeface="Bahnschrift" panose="020B0502040204020203" pitchFamily="34" charset="0"/>
                          <a:cs typeface="Arial" panose="020B0604020202020204" pitchFamily="34" charset="0"/>
                        </a:rPr>
                        <a:t>Hoja de cierre. ……………………………………………………………………………</a:t>
                      </a:r>
                      <a:endParaRPr lang="es-MX" dirty="0">
                        <a:solidFill>
                          <a:srgbClr val="233873"/>
                        </a:solidFill>
                        <a:latin typeface="Montserrat SemiBold" pitchFamily="2"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just"/>
                      <a:r>
                        <a:rPr lang="es-MX" sz="1800" dirty="0">
                          <a:solidFill>
                            <a:srgbClr val="002060"/>
                          </a:solidFill>
                          <a:effectLst/>
                          <a:latin typeface="Montserrat Black" pitchFamily="2" charset="0"/>
                          <a:ea typeface="Bahnschrift" panose="020B0502040204020203" pitchFamily="34" charset="0"/>
                          <a:cs typeface="Arial" panose="020B0604020202020204" pitchFamily="34" charset="0"/>
                        </a:rPr>
                        <a:t>Pág. 34</a:t>
                      </a:r>
                      <a:endParaRPr lang="es-MX" dirty="0">
                        <a:solidFill>
                          <a:srgbClr val="233873"/>
                        </a:solidFill>
                        <a:latin typeface="Montserrat Black" pitchFamily="2"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10179022"/>
                  </a:ext>
                </a:extLst>
              </a:tr>
            </a:tbl>
          </a:graphicData>
        </a:graphic>
      </p:graphicFrame>
      <p:sp>
        <p:nvSpPr>
          <p:cNvPr id="10" name="Elipse 9">
            <a:extLst>
              <a:ext uri="{FF2B5EF4-FFF2-40B4-BE49-F238E27FC236}">
                <a16:creationId xmlns:a16="http://schemas.microsoft.com/office/drawing/2014/main" id="{B4921415-AC13-4517-BB8D-539F9C3B4B5A}"/>
              </a:ext>
            </a:extLst>
          </p:cNvPr>
          <p:cNvSpPr/>
          <p:nvPr/>
        </p:nvSpPr>
        <p:spPr>
          <a:xfrm>
            <a:off x="11250707" y="5916707"/>
            <a:ext cx="788894" cy="79785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rgbClr val="AB4592"/>
                </a:solidFill>
                <a:latin typeface="Montserrat Black" pitchFamily="2" charset="0"/>
              </a:rPr>
              <a:t>2</a:t>
            </a:r>
          </a:p>
        </p:txBody>
      </p:sp>
    </p:spTree>
    <p:extLst>
      <p:ext uri="{BB962C8B-B14F-4D97-AF65-F5344CB8AC3E}">
        <p14:creationId xmlns:p14="http://schemas.microsoft.com/office/powerpoint/2010/main" val="26048454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BA06E754-F406-4658-B2FE-E1E0477C5FF8}"/>
              </a:ext>
            </a:extLst>
          </p:cNvPr>
          <p:cNvPicPr>
            <a:picLocks noChangeAspect="1"/>
          </p:cNvPicPr>
          <p:nvPr/>
        </p:nvPicPr>
        <p:blipFill>
          <a:blip r:embed="rId2"/>
          <a:stretch>
            <a:fillRect/>
          </a:stretch>
        </p:blipFill>
        <p:spPr>
          <a:xfrm>
            <a:off x="0" y="0"/>
            <a:ext cx="12192000" cy="6858000"/>
          </a:xfrm>
          <a:prstGeom prst="rect">
            <a:avLst/>
          </a:prstGeom>
        </p:spPr>
      </p:pic>
      <p:sp>
        <p:nvSpPr>
          <p:cNvPr id="6" name="Elipse 5">
            <a:extLst>
              <a:ext uri="{FF2B5EF4-FFF2-40B4-BE49-F238E27FC236}">
                <a16:creationId xmlns:a16="http://schemas.microsoft.com/office/drawing/2014/main" id="{EA04B853-4234-4F10-8C56-056EE7DEFAF5}"/>
              </a:ext>
            </a:extLst>
          </p:cNvPr>
          <p:cNvSpPr/>
          <p:nvPr/>
        </p:nvSpPr>
        <p:spPr>
          <a:xfrm>
            <a:off x="11250707" y="5916707"/>
            <a:ext cx="788894" cy="79785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rgbClr val="AB4592"/>
                </a:solidFill>
                <a:latin typeface="Montserrat Black" pitchFamily="2" charset="0"/>
              </a:rPr>
              <a:t>20</a:t>
            </a:r>
          </a:p>
        </p:txBody>
      </p:sp>
      <p:graphicFrame>
        <p:nvGraphicFramePr>
          <p:cNvPr id="9" name="Tabla 2">
            <a:extLst>
              <a:ext uri="{FF2B5EF4-FFF2-40B4-BE49-F238E27FC236}">
                <a16:creationId xmlns:a16="http://schemas.microsoft.com/office/drawing/2014/main" id="{70123065-7673-4AA2-9CB0-E1CDAB57C4C9}"/>
              </a:ext>
            </a:extLst>
          </p:cNvPr>
          <p:cNvGraphicFramePr>
            <a:graphicFrameLocks noGrp="1"/>
          </p:cNvGraphicFramePr>
          <p:nvPr>
            <p:extLst>
              <p:ext uri="{D42A27DB-BD31-4B8C-83A1-F6EECF244321}">
                <p14:modId xmlns:p14="http://schemas.microsoft.com/office/powerpoint/2010/main" val="1463123985"/>
              </p:ext>
            </p:extLst>
          </p:nvPr>
        </p:nvGraphicFramePr>
        <p:xfrm>
          <a:off x="721447" y="1555131"/>
          <a:ext cx="10749106" cy="3747737"/>
        </p:xfrm>
        <a:graphic>
          <a:graphicData uri="http://schemas.openxmlformats.org/drawingml/2006/table">
            <a:tbl>
              <a:tblPr firstRow="1" bandRow="1">
                <a:tableStyleId>{073A0DAA-6AF3-43AB-8588-CEC1D06C72B9}</a:tableStyleId>
              </a:tblPr>
              <a:tblGrid>
                <a:gridCol w="6069106">
                  <a:extLst>
                    <a:ext uri="{9D8B030D-6E8A-4147-A177-3AD203B41FA5}">
                      <a16:colId xmlns:a16="http://schemas.microsoft.com/office/drawing/2014/main" val="4126369471"/>
                    </a:ext>
                  </a:extLst>
                </a:gridCol>
                <a:gridCol w="2340000">
                  <a:extLst>
                    <a:ext uri="{9D8B030D-6E8A-4147-A177-3AD203B41FA5}">
                      <a16:colId xmlns:a16="http://schemas.microsoft.com/office/drawing/2014/main" val="957159235"/>
                    </a:ext>
                  </a:extLst>
                </a:gridCol>
                <a:gridCol w="2340000">
                  <a:extLst>
                    <a:ext uri="{9D8B030D-6E8A-4147-A177-3AD203B41FA5}">
                      <a16:colId xmlns:a16="http://schemas.microsoft.com/office/drawing/2014/main" val="3485660990"/>
                    </a:ext>
                  </a:extLst>
                </a:gridCol>
              </a:tblGrid>
              <a:tr h="425495">
                <a:tc>
                  <a:txBody>
                    <a:bodyPr/>
                    <a:lstStyle/>
                    <a:p>
                      <a:pPr marL="0" marR="1031875" indent="0" algn="ctr">
                        <a:lnSpc>
                          <a:spcPct val="114000"/>
                        </a:lnSpc>
                        <a:spcAft>
                          <a:spcPts val="0"/>
                        </a:spcAft>
                      </a:pPr>
                      <a:r>
                        <a:rPr lang="es-MX" sz="1200" b="1" dirty="0">
                          <a:solidFill>
                            <a:srgbClr val="FFFFFF"/>
                          </a:solidFill>
                          <a:effectLst/>
                          <a:latin typeface="Montserrat ExtraBold" pitchFamily="2" charset="0"/>
                          <a:ea typeface="Bahnschrift" panose="020B0502040204020203" pitchFamily="34" charset="0"/>
                          <a:cs typeface="Arial" panose="020B0604020202020204" pitchFamily="34" charset="0"/>
                        </a:rPr>
                        <a:t>Actividad</a:t>
                      </a:r>
                      <a:endParaRPr lang="es-MX" sz="1200" dirty="0">
                        <a:effectLst/>
                        <a:latin typeface="Montserrat ExtraBold" pitchFamily="2" charset="0"/>
                        <a:ea typeface="Calibri" panose="020F0502020204030204" pitchFamily="34" charset="0"/>
                        <a:cs typeface="Arial" panose="020B0604020202020204" pitchFamily="34" charset="0"/>
                      </a:endParaRPr>
                    </a:p>
                  </a:txBody>
                  <a:tcPr marL="68580" marR="68580" marT="0" marB="0" anchor="ctr">
                    <a:solidFill>
                      <a:srgbClr val="67368C"/>
                    </a:solidFill>
                  </a:tcPr>
                </a:tc>
                <a:tc>
                  <a:txBody>
                    <a:bodyPr/>
                    <a:lstStyle/>
                    <a:p>
                      <a:pPr marL="0" indent="0" algn="ctr">
                        <a:lnSpc>
                          <a:spcPct val="114000"/>
                        </a:lnSpc>
                      </a:pPr>
                      <a:r>
                        <a:rPr lang="es-MX" sz="1200" b="1" dirty="0">
                          <a:solidFill>
                            <a:srgbClr val="FFFFFF"/>
                          </a:solidFill>
                          <a:effectLst/>
                          <a:latin typeface="Montserrat ExtraBold" pitchFamily="2" charset="0"/>
                          <a:ea typeface="Bahnschrift" panose="020B0502040204020203" pitchFamily="34" charset="0"/>
                          <a:cs typeface="Arial" panose="020B0604020202020204" pitchFamily="34" charset="0"/>
                        </a:rPr>
                        <a:t>Personal</a:t>
                      </a:r>
                      <a:r>
                        <a:rPr lang="es-MX" sz="1200" b="0" dirty="0">
                          <a:solidFill>
                            <a:schemeClr val="dk1"/>
                          </a:solidFill>
                          <a:effectLst/>
                          <a:latin typeface="Montserrat ExtraBold" pitchFamily="2" charset="0"/>
                          <a:ea typeface="Calibri" panose="020F0502020204030204" pitchFamily="34" charset="0"/>
                          <a:cs typeface="Arial" panose="020B0604020202020204" pitchFamily="34" charset="0"/>
                        </a:rPr>
                        <a:t> </a:t>
                      </a:r>
                      <a:r>
                        <a:rPr lang="es-MX" sz="1200" b="1" dirty="0">
                          <a:solidFill>
                            <a:srgbClr val="FFFFFF"/>
                          </a:solidFill>
                          <a:effectLst/>
                          <a:latin typeface="Montserrat ExtraBold" pitchFamily="2" charset="0"/>
                          <a:ea typeface="Bahnschrift" panose="020B0502040204020203" pitchFamily="34" charset="0"/>
                          <a:cs typeface="Arial" panose="020B0604020202020204" pitchFamily="34" charset="0"/>
                        </a:rPr>
                        <a:t>asignado</a:t>
                      </a:r>
                      <a:endParaRPr lang="es-MX" sz="1200" dirty="0">
                        <a:effectLst/>
                        <a:latin typeface="Montserrat ExtraBold" pitchFamily="2" charset="0"/>
                        <a:ea typeface="Calibri" panose="020F0502020204030204" pitchFamily="34" charset="0"/>
                        <a:cs typeface="Arial" panose="020B0604020202020204" pitchFamily="34" charset="0"/>
                      </a:endParaRPr>
                    </a:p>
                  </a:txBody>
                  <a:tcPr marL="68580" marR="68580" marT="0" marB="0" anchor="ctr">
                    <a:solidFill>
                      <a:srgbClr val="67368C"/>
                    </a:solidFill>
                  </a:tcPr>
                </a:tc>
                <a:tc>
                  <a:txBody>
                    <a:bodyPr/>
                    <a:lstStyle/>
                    <a:p>
                      <a:pPr marL="0" indent="0" algn="ctr">
                        <a:lnSpc>
                          <a:spcPct val="114000"/>
                        </a:lnSpc>
                      </a:pPr>
                      <a:r>
                        <a:rPr lang="es-MX" sz="1200" b="1" dirty="0">
                          <a:solidFill>
                            <a:srgbClr val="FFFFFF"/>
                          </a:solidFill>
                          <a:effectLst/>
                          <a:latin typeface="Montserrat ExtraBold" pitchFamily="2" charset="0"/>
                          <a:ea typeface="Bahnschrift" panose="020B0502040204020203" pitchFamily="34" charset="0"/>
                          <a:cs typeface="Arial" panose="020B0604020202020204" pitchFamily="34" charset="0"/>
                        </a:rPr>
                        <a:t>Jornada laboral</a:t>
                      </a:r>
                      <a:endParaRPr lang="es-MX" sz="1200" dirty="0">
                        <a:effectLst/>
                        <a:latin typeface="Montserrat ExtraBold" pitchFamily="2" charset="0"/>
                        <a:ea typeface="Calibri" panose="020F0502020204030204" pitchFamily="34" charset="0"/>
                        <a:cs typeface="Arial" panose="020B0604020202020204" pitchFamily="34" charset="0"/>
                      </a:endParaRPr>
                    </a:p>
                  </a:txBody>
                  <a:tcPr marL="68580" marR="68580" marT="0" marB="0" anchor="ctr">
                    <a:solidFill>
                      <a:srgbClr val="67368C"/>
                    </a:solidFill>
                  </a:tcPr>
                </a:tc>
                <a:extLst>
                  <a:ext uri="{0D108BD9-81ED-4DB2-BD59-A6C34878D82A}">
                    <a16:rowId xmlns:a16="http://schemas.microsoft.com/office/drawing/2014/main" val="352562221"/>
                  </a:ext>
                </a:extLst>
              </a:tr>
              <a:tr h="553707">
                <a:tc>
                  <a:txBody>
                    <a:bodyPr/>
                    <a:lstStyle/>
                    <a:p>
                      <a:pPr marL="68580" marR="60960" algn="just">
                        <a:lnSpc>
                          <a:spcPct val="107000"/>
                        </a:lnSpc>
                        <a:spcAft>
                          <a:spcPts val="0"/>
                        </a:spcAft>
                        <a:tabLst>
                          <a:tab pos="1570990" algn="l"/>
                          <a:tab pos="2192655" algn="l"/>
                        </a:tabLst>
                      </a:pPr>
                      <a:r>
                        <a:rPr lang="es-MX" sz="1000" dirty="0">
                          <a:solidFill>
                            <a:srgbClr val="000000"/>
                          </a:solidFill>
                          <a:effectLst/>
                          <a:latin typeface="Montserrat Black" pitchFamily="2" charset="0"/>
                          <a:ea typeface="Bahnschrift" panose="020B0502040204020203" pitchFamily="34" charset="0"/>
                          <a:cs typeface="Arial" panose="020B0604020202020204" pitchFamily="34" charset="0"/>
                        </a:rPr>
                        <a:t>1.5</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Elaboración del  Programa Anual de Desarrollo Archivístico (PADA) 2025 del OGAIPO.</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marR="185420" algn="ctr">
                        <a:lnSpc>
                          <a:spcPct val="115000"/>
                        </a:lnSpc>
                      </a:pP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1 persona del servicio público</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marL="286385" marR="82550" indent="-187960" algn="ctr">
                        <a:lnSpc>
                          <a:spcPct val="115000"/>
                        </a:lnSpc>
                        <a:spcAft>
                          <a:spcPts val="0"/>
                        </a:spcAft>
                      </a:pP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Horario de 9:00 a 17:00 horas</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extLst>
                  <a:ext uri="{0D108BD9-81ED-4DB2-BD59-A6C34878D82A}">
                    <a16:rowId xmlns:a16="http://schemas.microsoft.com/office/drawing/2014/main" val="2968793490"/>
                  </a:ext>
                </a:extLst>
              </a:tr>
              <a:tr h="553707">
                <a:tc>
                  <a:txBody>
                    <a:bodyPr/>
                    <a:lstStyle/>
                    <a:p>
                      <a:pPr marL="68580" marR="60960" algn="just">
                        <a:lnSpc>
                          <a:spcPct val="107000"/>
                        </a:lnSpc>
                        <a:spcAft>
                          <a:spcPts val="0"/>
                        </a:spcAft>
                        <a:tabLst>
                          <a:tab pos="1570990" algn="l"/>
                          <a:tab pos="2192655" algn="l"/>
                        </a:tabLst>
                      </a:pPr>
                      <a:r>
                        <a:rPr lang="es-MX" sz="1000" dirty="0">
                          <a:solidFill>
                            <a:srgbClr val="000000"/>
                          </a:solidFill>
                          <a:effectLst/>
                          <a:latin typeface="Montserrat Black" pitchFamily="2" charset="0"/>
                          <a:ea typeface="Bahnschrift" panose="020B0502040204020203" pitchFamily="34" charset="0"/>
                          <a:cs typeface="Arial" panose="020B0604020202020204" pitchFamily="34" charset="0"/>
                        </a:rPr>
                        <a:t>1.6</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Elaboración y publicación del Informe de Cumplimiento al  Programa Anual de Desarrollo Archivístico (PADA) 2024 del OGAIPO.</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marR="185420" algn="ctr">
                        <a:lnSpc>
                          <a:spcPct val="115000"/>
                        </a:lnSpc>
                      </a:pP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1 persona del servicio público</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marL="286385" marR="82550" indent="-187960" algn="ctr">
                        <a:lnSpc>
                          <a:spcPct val="115000"/>
                        </a:lnSpc>
                        <a:spcAft>
                          <a:spcPts val="0"/>
                        </a:spcAft>
                      </a:pP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Horario de 9:00 a 17:00 horas</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extLst>
                  <a:ext uri="{0D108BD9-81ED-4DB2-BD59-A6C34878D82A}">
                    <a16:rowId xmlns:a16="http://schemas.microsoft.com/office/drawing/2014/main" val="4193689858"/>
                  </a:ext>
                </a:extLst>
              </a:tr>
              <a:tr h="553707">
                <a:tc>
                  <a:txBody>
                    <a:bodyPr/>
                    <a:lstStyle/>
                    <a:p>
                      <a:pPr marL="68580" marR="60960" algn="just">
                        <a:lnSpc>
                          <a:spcPct val="107000"/>
                        </a:lnSpc>
                        <a:spcAft>
                          <a:spcPts val="0"/>
                        </a:spcAft>
                        <a:tabLst>
                          <a:tab pos="1570990" algn="l"/>
                          <a:tab pos="2192655" algn="l"/>
                        </a:tabLst>
                      </a:pPr>
                      <a:r>
                        <a:rPr lang="es-MX" sz="1000" dirty="0">
                          <a:solidFill>
                            <a:srgbClr val="000000"/>
                          </a:solidFill>
                          <a:effectLst/>
                          <a:latin typeface="Montserrat Black" pitchFamily="2" charset="0"/>
                          <a:ea typeface="Bahnschrift" panose="020B0502040204020203" pitchFamily="34" charset="0"/>
                          <a:cs typeface="Arial" panose="020B0604020202020204" pitchFamily="34" charset="0"/>
                        </a:rPr>
                        <a:t>1.7</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Refrendo del Órgano Garante de Acceso a la Información Pública, Transparencia, Protección de Datos Personales y Buen Gobierno del Estado de Oaxaca al Registro Nacional de Archivos.</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marR="185420" algn="ctr">
                        <a:lnSpc>
                          <a:spcPct val="115000"/>
                        </a:lnSpc>
                      </a:pP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1 persona del servicio público</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marL="286385" marR="82550" indent="-187960" algn="ctr">
                        <a:lnSpc>
                          <a:spcPct val="115000"/>
                        </a:lnSpc>
                        <a:spcAft>
                          <a:spcPts val="0"/>
                        </a:spcAft>
                      </a:pP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Horario de 9:00 a 17:00 horas</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extLst>
                  <a:ext uri="{0D108BD9-81ED-4DB2-BD59-A6C34878D82A}">
                    <a16:rowId xmlns:a16="http://schemas.microsoft.com/office/drawing/2014/main" val="1952712072"/>
                  </a:ext>
                </a:extLst>
              </a:tr>
              <a:tr h="553707">
                <a:tc>
                  <a:txBody>
                    <a:bodyPr/>
                    <a:lstStyle/>
                    <a:p>
                      <a:pPr marL="68580" marR="60960" algn="just">
                        <a:lnSpc>
                          <a:spcPct val="107000"/>
                        </a:lnSpc>
                        <a:spcAft>
                          <a:spcPts val="0"/>
                        </a:spcAft>
                        <a:tabLst>
                          <a:tab pos="1570990" algn="l"/>
                          <a:tab pos="2192655" algn="l"/>
                        </a:tabLst>
                      </a:pPr>
                      <a:r>
                        <a:rPr lang="es-MX" sz="1000" dirty="0">
                          <a:solidFill>
                            <a:srgbClr val="000000"/>
                          </a:solidFill>
                          <a:effectLst/>
                          <a:latin typeface="Montserrat Black" pitchFamily="2" charset="0"/>
                          <a:ea typeface="Bahnschrift" panose="020B0502040204020203" pitchFamily="34" charset="0"/>
                          <a:cs typeface="Arial" panose="020B0604020202020204" pitchFamily="34" charset="0"/>
                        </a:rPr>
                        <a:t>1.8</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Verificar el estado de conservación de los archivos de trámite, a través de la implementación de inspecciones físicas en las unidades administrativas productoras de la documentación del OGAIPO.</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marR="185420" algn="ctr">
                        <a:lnSpc>
                          <a:spcPct val="115000"/>
                        </a:lnSpc>
                      </a:pP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2 personas del servicio público</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marL="286385" marR="82550" indent="-187960" algn="ctr">
                        <a:lnSpc>
                          <a:spcPct val="115000"/>
                        </a:lnSpc>
                        <a:spcAft>
                          <a:spcPts val="0"/>
                        </a:spcAft>
                      </a:pP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Horario de 9:00 a 17:00 horas</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extLst>
                  <a:ext uri="{0D108BD9-81ED-4DB2-BD59-A6C34878D82A}">
                    <a16:rowId xmlns:a16="http://schemas.microsoft.com/office/drawing/2014/main" val="3345125489"/>
                  </a:ext>
                </a:extLst>
              </a:tr>
              <a:tr h="553707">
                <a:tc>
                  <a:txBody>
                    <a:bodyPr/>
                    <a:lstStyle/>
                    <a:p>
                      <a:pPr marL="68580" marR="60960" algn="just">
                        <a:lnSpc>
                          <a:spcPct val="107000"/>
                        </a:lnSpc>
                        <a:spcAft>
                          <a:spcPts val="0"/>
                        </a:spcAft>
                        <a:tabLst>
                          <a:tab pos="1570990" algn="l"/>
                          <a:tab pos="2192655" algn="l"/>
                        </a:tabLst>
                      </a:pPr>
                      <a:r>
                        <a:rPr lang="es-MX" sz="1000" dirty="0">
                          <a:solidFill>
                            <a:srgbClr val="000000"/>
                          </a:solidFill>
                          <a:effectLst/>
                          <a:latin typeface="Montserrat Black" pitchFamily="2" charset="0"/>
                          <a:ea typeface="Bahnschrift" panose="020B0502040204020203" pitchFamily="34" charset="0"/>
                          <a:cs typeface="Arial" panose="020B0604020202020204" pitchFamily="34" charset="0"/>
                        </a:rPr>
                        <a:t>1.9</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Seguimiento al   procedimiento que permita la continuidad del ciclo vital de los expedientes producidos por fondos documentales anteriores.</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marR="185420" algn="ctr">
                        <a:lnSpc>
                          <a:spcPct val="115000"/>
                        </a:lnSpc>
                      </a:pP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3 personas del servicio público</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marL="286385" marR="82550" indent="-187960" algn="ctr">
                        <a:lnSpc>
                          <a:spcPct val="115000"/>
                        </a:lnSpc>
                        <a:spcAft>
                          <a:spcPts val="0"/>
                        </a:spcAft>
                      </a:pP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Horario de 9:00 a 17:00 horas</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extLst>
                  <a:ext uri="{0D108BD9-81ED-4DB2-BD59-A6C34878D82A}">
                    <a16:rowId xmlns:a16="http://schemas.microsoft.com/office/drawing/2014/main" val="950714499"/>
                  </a:ext>
                </a:extLst>
              </a:tr>
              <a:tr h="553707">
                <a:tc>
                  <a:txBody>
                    <a:bodyPr/>
                    <a:lstStyle/>
                    <a:p>
                      <a:pPr marL="68580" marR="60960" algn="just">
                        <a:lnSpc>
                          <a:spcPct val="107000"/>
                        </a:lnSpc>
                        <a:spcAft>
                          <a:spcPts val="0"/>
                        </a:spcAft>
                        <a:tabLst>
                          <a:tab pos="1570990" algn="l"/>
                          <a:tab pos="2192655" algn="l"/>
                        </a:tabLst>
                      </a:pPr>
                      <a:r>
                        <a:rPr lang="es-MX" sz="1000" dirty="0">
                          <a:solidFill>
                            <a:srgbClr val="000000"/>
                          </a:solidFill>
                          <a:effectLst/>
                          <a:latin typeface="Montserrat Black" pitchFamily="2" charset="0"/>
                          <a:ea typeface="Bahnschrift" panose="020B0502040204020203" pitchFamily="34" charset="0"/>
                          <a:cs typeface="Arial" panose="020B0604020202020204" pitchFamily="34" charset="0"/>
                        </a:rPr>
                        <a:t>1.10</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Conclusión del Manual de Procedimientos en Gestión Documental y  Administración de Archivos (Ahora Lineamientos para la Gestión Documental y Administración de Archivos).</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marR="185420" algn="ctr">
                        <a:lnSpc>
                          <a:spcPct val="115000"/>
                        </a:lnSpc>
                      </a:pP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2 personas del servicio público</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marL="286385" marR="82550" indent="-187960" algn="ctr">
                        <a:lnSpc>
                          <a:spcPct val="115000"/>
                        </a:lnSpc>
                        <a:spcAft>
                          <a:spcPts val="0"/>
                        </a:spcAft>
                      </a:pP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Horario de 9:00 a 17:00 horas</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extLst>
                  <a:ext uri="{0D108BD9-81ED-4DB2-BD59-A6C34878D82A}">
                    <a16:rowId xmlns:a16="http://schemas.microsoft.com/office/drawing/2014/main" val="650783286"/>
                  </a:ext>
                </a:extLst>
              </a:tr>
            </a:tbl>
          </a:graphicData>
        </a:graphic>
      </p:graphicFrame>
    </p:spTree>
    <p:extLst>
      <p:ext uri="{BB962C8B-B14F-4D97-AF65-F5344CB8AC3E}">
        <p14:creationId xmlns:p14="http://schemas.microsoft.com/office/powerpoint/2010/main" val="5926451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BA06E754-F406-4658-B2FE-E1E0477C5FF8}"/>
              </a:ext>
            </a:extLst>
          </p:cNvPr>
          <p:cNvPicPr>
            <a:picLocks noChangeAspect="1"/>
          </p:cNvPicPr>
          <p:nvPr/>
        </p:nvPicPr>
        <p:blipFill>
          <a:blip r:embed="rId2"/>
          <a:stretch>
            <a:fillRect/>
          </a:stretch>
        </p:blipFill>
        <p:spPr>
          <a:xfrm>
            <a:off x="0" y="0"/>
            <a:ext cx="12192000" cy="6858000"/>
          </a:xfrm>
          <a:prstGeom prst="rect">
            <a:avLst/>
          </a:prstGeom>
        </p:spPr>
      </p:pic>
      <p:sp>
        <p:nvSpPr>
          <p:cNvPr id="6" name="Elipse 5">
            <a:extLst>
              <a:ext uri="{FF2B5EF4-FFF2-40B4-BE49-F238E27FC236}">
                <a16:creationId xmlns:a16="http://schemas.microsoft.com/office/drawing/2014/main" id="{EA04B853-4234-4F10-8C56-056EE7DEFAF5}"/>
              </a:ext>
            </a:extLst>
          </p:cNvPr>
          <p:cNvSpPr/>
          <p:nvPr/>
        </p:nvSpPr>
        <p:spPr>
          <a:xfrm>
            <a:off x="11250707" y="5916707"/>
            <a:ext cx="788894" cy="79785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rgbClr val="AB4592"/>
                </a:solidFill>
                <a:latin typeface="Montserrat Black" pitchFamily="2" charset="0"/>
              </a:rPr>
              <a:t>21</a:t>
            </a:r>
          </a:p>
        </p:txBody>
      </p:sp>
      <p:graphicFrame>
        <p:nvGraphicFramePr>
          <p:cNvPr id="5" name="Tabla 2">
            <a:extLst>
              <a:ext uri="{FF2B5EF4-FFF2-40B4-BE49-F238E27FC236}">
                <a16:creationId xmlns:a16="http://schemas.microsoft.com/office/drawing/2014/main" id="{2F6165F8-1E6E-4340-A955-AF1B2E1BD594}"/>
              </a:ext>
            </a:extLst>
          </p:cNvPr>
          <p:cNvGraphicFramePr>
            <a:graphicFrameLocks noGrp="1"/>
          </p:cNvGraphicFramePr>
          <p:nvPr>
            <p:extLst>
              <p:ext uri="{D42A27DB-BD31-4B8C-83A1-F6EECF244321}">
                <p14:modId xmlns:p14="http://schemas.microsoft.com/office/powerpoint/2010/main" val="825324123"/>
              </p:ext>
            </p:extLst>
          </p:nvPr>
        </p:nvGraphicFramePr>
        <p:xfrm>
          <a:off x="685447" y="1497580"/>
          <a:ext cx="10821106" cy="3862840"/>
        </p:xfrm>
        <a:graphic>
          <a:graphicData uri="http://schemas.openxmlformats.org/drawingml/2006/table">
            <a:tbl>
              <a:tblPr firstRow="1" bandRow="1">
                <a:tableStyleId>{073A0DAA-6AF3-43AB-8588-CEC1D06C72B9}</a:tableStyleId>
              </a:tblPr>
              <a:tblGrid>
                <a:gridCol w="6069106">
                  <a:extLst>
                    <a:ext uri="{9D8B030D-6E8A-4147-A177-3AD203B41FA5}">
                      <a16:colId xmlns:a16="http://schemas.microsoft.com/office/drawing/2014/main" val="4126369471"/>
                    </a:ext>
                  </a:extLst>
                </a:gridCol>
                <a:gridCol w="2376000">
                  <a:extLst>
                    <a:ext uri="{9D8B030D-6E8A-4147-A177-3AD203B41FA5}">
                      <a16:colId xmlns:a16="http://schemas.microsoft.com/office/drawing/2014/main" val="957159235"/>
                    </a:ext>
                  </a:extLst>
                </a:gridCol>
                <a:gridCol w="2376000">
                  <a:extLst>
                    <a:ext uri="{9D8B030D-6E8A-4147-A177-3AD203B41FA5}">
                      <a16:colId xmlns:a16="http://schemas.microsoft.com/office/drawing/2014/main" val="3485660990"/>
                    </a:ext>
                  </a:extLst>
                </a:gridCol>
              </a:tblGrid>
              <a:tr h="468000">
                <a:tc gridSpan="3">
                  <a:txBody>
                    <a:bodyPr/>
                    <a:lstStyle/>
                    <a:p>
                      <a:pPr algn="ctr"/>
                      <a:r>
                        <a:rPr lang="es-MX" sz="1200" b="1" kern="1200" dirty="0">
                          <a:solidFill>
                            <a:schemeClr val="lt1"/>
                          </a:solidFill>
                          <a:effectLst/>
                          <a:latin typeface="Montserrat ExtraBold" pitchFamily="2" charset="0"/>
                          <a:ea typeface="+mn-ea"/>
                          <a:cs typeface="Arial" panose="020B0604020202020204" pitchFamily="34" charset="0"/>
                        </a:rPr>
                        <a:t>Objetivo 2: Fortalecer los conocimientos y las capacidades técnicas del personal que integra el Sistema Institucional de Archivos OGAIPO.</a:t>
                      </a:r>
                      <a:endParaRPr lang="es-MX" sz="1200" dirty="0">
                        <a:latin typeface="Montserrat ExtraBold" pitchFamily="2" charset="0"/>
                        <a:cs typeface="Arial" panose="020B0604020202020204" pitchFamily="34" charset="0"/>
                      </a:endParaRPr>
                    </a:p>
                  </a:txBody>
                  <a:tcPr anchor="ctr">
                    <a:solidFill>
                      <a:srgbClr val="67368C"/>
                    </a:solidFill>
                  </a:tcPr>
                </a:tc>
                <a:tc hMerge="1">
                  <a:txBody>
                    <a:bodyPr/>
                    <a:lstStyle/>
                    <a:p>
                      <a:endParaRPr lang="es-MX"/>
                    </a:p>
                  </a:txBody>
                  <a:tcPr>
                    <a:solidFill>
                      <a:srgbClr val="002060"/>
                    </a:solidFill>
                  </a:tcPr>
                </a:tc>
                <a:tc hMerge="1">
                  <a:txBody>
                    <a:bodyPr/>
                    <a:lstStyle/>
                    <a:p>
                      <a:endParaRPr lang="es-MX" dirty="0"/>
                    </a:p>
                  </a:txBody>
                  <a:tcPr>
                    <a:solidFill>
                      <a:srgbClr val="002060"/>
                    </a:solidFill>
                  </a:tcPr>
                </a:tc>
                <a:extLst>
                  <a:ext uri="{0D108BD9-81ED-4DB2-BD59-A6C34878D82A}">
                    <a16:rowId xmlns:a16="http://schemas.microsoft.com/office/drawing/2014/main" val="352562221"/>
                  </a:ext>
                </a:extLst>
              </a:tr>
              <a:tr h="370840">
                <a:tc>
                  <a:txBody>
                    <a:bodyPr/>
                    <a:lstStyle/>
                    <a:p>
                      <a:pPr marL="0" marR="1031875" indent="0" algn="ctr">
                        <a:lnSpc>
                          <a:spcPct val="114000"/>
                        </a:lnSpc>
                        <a:spcAft>
                          <a:spcPts val="0"/>
                        </a:spcAft>
                      </a:pPr>
                      <a:r>
                        <a:rPr lang="es-MX" sz="1200" b="1" dirty="0">
                          <a:solidFill>
                            <a:srgbClr val="FFFFFF"/>
                          </a:solidFill>
                          <a:effectLst/>
                          <a:latin typeface="Montserrat ExtraBold" pitchFamily="2" charset="0"/>
                          <a:ea typeface="Bahnschrift" panose="020B0502040204020203" pitchFamily="34" charset="0"/>
                          <a:cs typeface="Arial" panose="020B0604020202020204" pitchFamily="34" charset="0"/>
                        </a:rPr>
                        <a:t>Actividad</a:t>
                      </a:r>
                      <a:endParaRPr lang="es-MX" sz="1200" dirty="0">
                        <a:effectLst/>
                        <a:latin typeface="Montserrat ExtraBold" pitchFamily="2" charset="0"/>
                        <a:ea typeface="Calibri" panose="020F0502020204030204" pitchFamily="34" charset="0"/>
                        <a:cs typeface="Arial" panose="020B0604020202020204" pitchFamily="34" charset="0"/>
                      </a:endParaRPr>
                    </a:p>
                  </a:txBody>
                  <a:tcPr marL="68580" marR="68580" marT="0" marB="0" anchor="ctr">
                    <a:solidFill>
                      <a:srgbClr val="67368C"/>
                    </a:solidFill>
                  </a:tcPr>
                </a:tc>
                <a:tc>
                  <a:txBody>
                    <a:bodyPr/>
                    <a:lstStyle/>
                    <a:p>
                      <a:pPr marL="0" indent="0" algn="ctr">
                        <a:lnSpc>
                          <a:spcPct val="114000"/>
                        </a:lnSpc>
                      </a:pPr>
                      <a:r>
                        <a:rPr lang="es-MX" sz="1200" b="1" dirty="0">
                          <a:solidFill>
                            <a:srgbClr val="FFFFFF"/>
                          </a:solidFill>
                          <a:effectLst/>
                          <a:latin typeface="Montserrat ExtraBold" pitchFamily="2" charset="0"/>
                          <a:ea typeface="Bahnschrift" panose="020B0502040204020203" pitchFamily="34" charset="0"/>
                          <a:cs typeface="Arial" panose="020B0604020202020204" pitchFamily="34" charset="0"/>
                        </a:rPr>
                        <a:t>Personal</a:t>
                      </a:r>
                      <a:r>
                        <a:rPr lang="es-MX" sz="1200" b="0" dirty="0">
                          <a:solidFill>
                            <a:schemeClr val="dk1"/>
                          </a:solidFill>
                          <a:effectLst/>
                          <a:latin typeface="Montserrat ExtraBold" pitchFamily="2" charset="0"/>
                          <a:ea typeface="Calibri" panose="020F0502020204030204" pitchFamily="34" charset="0"/>
                          <a:cs typeface="Arial" panose="020B0604020202020204" pitchFamily="34" charset="0"/>
                        </a:rPr>
                        <a:t> </a:t>
                      </a:r>
                      <a:r>
                        <a:rPr lang="es-MX" sz="1200" b="1" dirty="0">
                          <a:solidFill>
                            <a:srgbClr val="FFFFFF"/>
                          </a:solidFill>
                          <a:effectLst/>
                          <a:latin typeface="Montserrat ExtraBold" pitchFamily="2" charset="0"/>
                          <a:ea typeface="Bahnschrift" panose="020B0502040204020203" pitchFamily="34" charset="0"/>
                          <a:cs typeface="Arial" panose="020B0604020202020204" pitchFamily="34" charset="0"/>
                        </a:rPr>
                        <a:t>asignado</a:t>
                      </a:r>
                      <a:endParaRPr lang="es-MX" sz="1200" dirty="0">
                        <a:effectLst/>
                        <a:latin typeface="Montserrat ExtraBold" pitchFamily="2" charset="0"/>
                        <a:ea typeface="Calibri" panose="020F0502020204030204" pitchFamily="34" charset="0"/>
                        <a:cs typeface="Arial" panose="020B0604020202020204" pitchFamily="34" charset="0"/>
                      </a:endParaRPr>
                    </a:p>
                  </a:txBody>
                  <a:tcPr marL="68580" marR="68580" marT="0" marB="0" anchor="ctr">
                    <a:solidFill>
                      <a:srgbClr val="67368C"/>
                    </a:solidFill>
                  </a:tcPr>
                </a:tc>
                <a:tc>
                  <a:txBody>
                    <a:bodyPr/>
                    <a:lstStyle/>
                    <a:p>
                      <a:pPr marL="0" indent="0" algn="ctr">
                        <a:lnSpc>
                          <a:spcPct val="114000"/>
                        </a:lnSpc>
                      </a:pPr>
                      <a:r>
                        <a:rPr lang="es-MX" sz="1200" b="1" dirty="0">
                          <a:solidFill>
                            <a:srgbClr val="FFFFFF"/>
                          </a:solidFill>
                          <a:effectLst/>
                          <a:latin typeface="Montserrat ExtraBold" pitchFamily="2" charset="0"/>
                          <a:ea typeface="Bahnschrift" panose="020B0502040204020203" pitchFamily="34" charset="0"/>
                          <a:cs typeface="Arial" panose="020B0604020202020204" pitchFamily="34" charset="0"/>
                        </a:rPr>
                        <a:t>Jornada laboral</a:t>
                      </a:r>
                      <a:endParaRPr lang="es-MX" sz="1200" dirty="0">
                        <a:effectLst/>
                        <a:latin typeface="Montserrat ExtraBold" pitchFamily="2" charset="0"/>
                        <a:ea typeface="Calibri" panose="020F0502020204030204" pitchFamily="34" charset="0"/>
                        <a:cs typeface="Arial" panose="020B0604020202020204" pitchFamily="34" charset="0"/>
                      </a:endParaRPr>
                    </a:p>
                  </a:txBody>
                  <a:tcPr marL="68580" marR="68580" marT="0" marB="0" anchor="ctr">
                    <a:solidFill>
                      <a:srgbClr val="67368C"/>
                    </a:solidFill>
                  </a:tcPr>
                </a:tc>
                <a:extLst>
                  <a:ext uri="{0D108BD9-81ED-4DB2-BD59-A6C34878D82A}">
                    <a16:rowId xmlns:a16="http://schemas.microsoft.com/office/drawing/2014/main" val="1254452796"/>
                  </a:ext>
                </a:extLst>
              </a:tr>
              <a:tr h="432000">
                <a:tc>
                  <a:txBody>
                    <a:bodyPr/>
                    <a:lstStyle/>
                    <a:p>
                      <a:pPr marL="68580" marR="60960" algn="just">
                        <a:lnSpc>
                          <a:spcPct val="107000"/>
                        </a:lnSpc>
                        <a:spcAft>
                          <a:spcPts val="0"/>
                        </a:spcAft>
                        <a:tabLst>
                          <a:tab pos="1915795" algn="l"/>
                        </a:tabLst>
                      </a:pPr>
                      <a:r>
                        <a:rPr lang="es-MX" sz="1000" dirty="0">
                          <a:solidFill>
                            <a:srgbClr val="000000"/>
                          </a:solidFill>
                          <a:effectLst/>
                          <a:latin typeface="Montserrat Black" pitchFamily="2" charset="0"/>
                          <a:ea typeface="Bahnschrift" panose="020B0502040204020203" pitchFamily="34" charset="0"/>
                          <a:cs typeface="Arial" panose="020B0604020202020204" pitchFamily="34" charset="0"/>
                        </a:rPr>
                        <a:t>2.1 </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Elaborar el Programa de Capacitación en Gestión documental y Administración de Archivos.</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marL="92710" marR="76200" algn="ctr">
                        <a:lnSpc>
                          <a:spcPct val="115000"/>
                        </a:lnSpc>
                        <a:spcAft>
                          <a:spcPts val="0"/>
                        </a:spcAft>
                      </a:pP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2 personas del servicio público</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marL="286385" marR="82550" indent="-187960" algn="ctr">
                        <a:lnSpc>
                          <a:spcPct val="115000"/>
                        </a:lnSpc>
                        <a:spcAft>
                          <a:spcPts val="0"/>
                        </a:spcAft>
                      </a:pP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Horario de 9:00 a 17:00 horas</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extLst>
                  <a:ext uri="{0D108BD9-81ED-4DB2-BD59-A6C34878D82A}">
                    <a16:rowId xmlns:a16="http://schemas.microsoft.com/office/drawing/2014/main" val="2968793490"/>
                  </a:ext>
                </a:extLst>
              </a:tr>
              <a:tr h="432000">
                <a:tc>
                  <a:txBody>
                    <a:bodyPr/>
                    <a:lstStyle/>
                    <a:p>
                      <a:pPr marL="68580" marR="60325" lvl="0" indent="0" algn="just" defTabSz="457200" rtl="0" eaLnBrk="1" fontAlgn="auto" latinLnBrk="0" hangingPunct="1">
                        <a:lnSpc>
                          <a:spcPct val="107000"/>
                        </a:lnSpc>
                        <a:spcBef>
                          <a:spcPts val="0"/>
                        </a:spcBef>
                        <a:spcAft>
                          <a:spcPts val="0"/>
                        </a:spcAft>
                        <a:buClrTx/>
                        <a:buSzTx/>
                        <a:buFontTx/>
                        <a:buNone/>
                        <a:tabLst/>
                        <a:defRPr/>
                      </a:pPr>
                      <a:r>
                        <a:rPr lang="es-MX" sz="1000" dirty="0">
                          <a:solidFill>
                            <a:srgbClr val="000000"/>
                          </a:solidFill>
                          <a:effectLst/>
                          <a:latin typeface="Montserrat Black" pitchFamily="2" charset="0"/>
                          <a:ea typeface="Bahnschrift" panose="020B0502040204020203" pitchFamily="34" charset="0"/>
                          <a:cs typeface="Arial" panose="020B0604020202020204" pitchFamily="34" charset="0"/>
                        </a:rPr>
                        <a:t>2.2 </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Coordinar la realización de la capacitación en línea “Uso del Sistema Automatizado para la Gestión de Archivos (SAGA)”.</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marL="92710" marR="76200" algn="ctr">
                        <a:lnSpc>
                          <a:spcPct val="115000"/>
                        </a:lnSpc>
                        <a:spcAft>
                          <a:spcPts val="0"/>
                        </a:spcAft>
                      </a:pP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2 personas del servicio público</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marL="286385" marR="82550" indent="-187960" algn="ctr">
                        <a:lnSpc>
                          <a:spcPct val="115000"/>
                        </a:lnSpc>
                        <a:spcAft>
                          <a:spcPts val="0"/>
                        </a:spcAft>
                      </a:pP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Horario de 9:00 a 17:00 horas</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extLst>
                  <a:ext uri="{0D108BD9-81ED-4DB2-BD59-A6C34878D82A}">
                    <a16:rowId xmlns:a16="http://schemas.microsoft.com/office/drawing/2014/main" val="4193689858"/>
                  </a:ext>
                </a:extLst>
              </a:tr>
              <a:tr h="432000">
                <a:tc>
                  <a:txBody>
                    <a:bodyPr/>
                    <a:lstStyle/>
                    <a:p>
                      <a:pPr marL="68580" marR="87630" algn="just">
                        <a:spcAft>
                          <a:spcPts val="0"/>
                        </a:spcAft>
                      </a:pPr>
                      <a:r>
                        <a:rPr lang="es-MX" sz="1000" dirty="0">
                          <a:solidFill>
                            <a:srgbClr val="000000"/>
                          </a:solidFill>
                          <a:effectLst/>
                          <a:latin typeface="Montserrat Black" pitchFamily="2" charset="0"/>
                          <a:ea typeface="Bahnschrift" panose="020B0502040204020203" pitchFamily="34" charset="0"/>
                          <a:cs typeface="Arial" panose="020B0604020202020204" pitchFamily="34" charset="0"/>
                        </a:rPr>
                        <a:t>2.3</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Realización de la capacitación de manera presencial “Procedimiento para la integración y organización de expedientes en los Archivos de Trámite”.  </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marL="92710" marR="76200" indent="-13970" algn="ctr">
                        <a:lnSpc>
                          <a:spcPct val="115000"/>
                        </a:lnSpc>
                        <a:spcAft>
                          <a:spcPts val="0"/>
                        </a:spcAft>
                      </a:pP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2 personas del servicio público</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marL="286385" marR="82550" indent="-187960" algn="ctr">
                        <a:lnSpc>
                          <a:spcPct val="115000"/>
                        </a:lnSpc>
                        <a:spcAft>
                          <a:spcPts val="0"/>
                        </a:spcAft>
                      </a:pP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Horario de 9:00 a 17:00 horas</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extLst>
                  <a:ext uri="{0D108BD9-81ED-4DB2-BD59-A6C34878D82A}">
                    <a16:rowId xmlns:a16="http://schemas.microsoft.com/office/drawing/2014/main" val="1952712072"/>
                  </a:ext>
                </a:extLst>
              </a:tr>
              <a:tr h="432000">
                <a:tc>
                  <a:txBody>
                    <a:bodyPr/>
                    <a:lstStyle/>
                    <a:p>
                      <a:pPr marL="68580" marR="60325" algn="just">
                        <a:lnSpc>
                          <a:spcPct val="107000"/>
                        </a:lnSpc>
                        <a:spcAft>
                          <a:spcPts val="0"/>
                        </a:spcAft>
                      </a:pPr>
                      <a:r>
                        <a:rPr lang="es-MX" sz="1000" dirty="0">
                          <a:solidFill>
                            <a:srgbClr val="000000"/>
                          </a:solidFill>
                          <a:effectLst/>
                          <a:latin typeface="Montserrat Black" pitchFamily="2" charset="0"/>
                          <a:ea typeface="Bahnschrift" panose="020B0502040204020203" pitchFamily="34" charset="0"/>
                          <a:cs typeface="Arial" panose="020B0604020202020204" pitchFamily="34" charset="0"/>
                        </a:rPr>
                        <a:t>2.4</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Realización de la capacitación de manera presencial “Procedimiento para la eliminación de documentación de comprobación administrativa inmediata”.  </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marL="92710" marR="76200" indent="-13970" algn="ctr">
                        <a:lnSpc>
                          <a:spcPct val="115000"/>
                        </a:lnSpc>
                        <a:spcAft>
                          <a:spcPts val="0"/>
                        </a:spcAft>
                      </a:pP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2 personas del servicio público</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marL="286385" marR="82550" indent="-187960" algn="ctr">
                        <a:lnSpc>
                          <a:spcPct val="115000"/>
                        </a:lnSpc>
                        <a:spcAft>
                          <a:spcPts val="0"/>
                        </a:spcAft>
                      </a:pP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Horario de 9:00 a 17:00 horas</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extLst>
                  <a:ext uri="{0D108BD9-81ED-4DB2-BD59-A6C34878D82A}">
                    <a16:rowId xmlns:a16="http://schemas.microsoft.com/office/drawing/2014/main" val="3345125489"/>
                  </a:ext>
                </a:extLst>
              </a:tr>
              <a:tr h="432000">
                <a:tc>
                  <a:txBody>
                    <a:bodyPr/>
                    <a:lstStyle/>
                    <a:p>
                      <a:pPr marL="68580" marR="60325" algn="just">
                        <a:lnSpc>
                          <a:spcPct val="107000"/>
                        </a:lnSpc>
                        <a:spcAft>
                          <a:spcPts val="0"/>
                        </a:spcAft>
                      </a:pPr>
                      <a:r>
                        <a:rPr lang="es-MX" sz="1000" dirty="0">
                          <a:solidFill>
                            <a:srgbClr val="000000"/>
                          </a:solidFill>
                          <a:effectLst/>
                          <a:latin typeface="Montserrat Black" pitchFamily="2" charset="0"/>
                          <a:ea typeface="Bahnschrift" panose="020B0502040204020203" pitchFamily="34" charset="0"/>
                          <a:cs typeface="Arial" panose="020B0604020202020204" pitchFamily="34" charset="0"/>
                        </a:rPr>
                        <a:t>2.5</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Realización de la capacitación de manera presencial “Procedimiento para la transferencia primaria”  </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marL="92710" marR="76200" indent="-13970" algn="ctr">
                        <a:lnSpc>
                          <a:spcPct val="115000"/>
                        </a:lnSpc>
                        <a:spcAft>
                          <a:spcPts val="0"/>
                        </a:spcAft>
                      </a:pP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2 personas del servicio público</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marL="286385" marR="82550" indent="-187960" algn="ctr">
                        <a:lnSpc>
                          <a:spcPct val="115000"/>
                        </a:lnSpc>
                        <a:spcAft>
                          <a:spcPts val="0"/>
                        </a:spcAft>
                      </a:pP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Horario de 9:00 a 17:00 horas</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extLst>
                  <a:ext uri="{0D108BD9-81ED-4DB2-BD59-A6C34878D82A}">
                    <a16:rowId xmlns:a16="http://schemas.microsoft.com/office/drawing/2014/main" val="2911410145"/>
                  </a:ext>
                </a:extLst>
              </a:tr>
              <a:tr h="432000">
                <a:tc>
                  <a:txBody>
                    <a:bodyPr/>
                    <a:lstStyle/>
                    <a:p>
                      <a:pPr marL="68580" marR="60325" algn="just">
                        <a:lnSpc>
                          <a:spcPct val="107000"/>
                        </a:lnSpc>
                        <a:spcAft>
                          <a:spcPts val="0"/>
                        </a:spcAft>
                      </a:pPr>
                      <a:r>
                        <a:rPr lang="es-MX" sz="1000" dirty="0">
                          <a:solidFill>
                            <a:srgbClr val="000000"/>
                          </a:solidFill>
                          <a:effectLst/>
                          <a:latin typeface="Montserrat Black" pitchFamily="2" charset="0"/>
                          <a:ea typeface="Bahnschrift" panose="020B0502040204020203" pitchFamily="34" charset="0"/>
                          <a:cs typeface="Arial" panose="020B0604020202020204" pitchFamily="34" charset="0"/>
                        </a:rPr>
                        <a:t>2.6</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Realización de la capacitación de manera presencial “Procedimiento de valoración documental”.  </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marL="92710" marR="76200" indent="-13970" algn="ctr">
                        <a:lnSpc>
                          <a:spcPct val="115000"/>
                        </a:lnSpc>
                        <a:spcAft>
                          <a:spcPts val="0"/>
                        </a:spcAft>
                      </a:pP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2 personas del servicio público</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marL="286385" marR="82550" indent="-187960" algn="ctr">
                        <a:lnSpc>
                          <a:spcPct val="115000"/>
                        </a:lnSpc>
                        <a:spcAft>
                          <a:spcPts val="0"/>
                        </a:spcAft>
                      </a:pP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Horario de 9:00 a 17:00 horas</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extLst>
                  <a:ext uri="{0D108BD9-81ED-4DB2-BD59-A6C34878D82A}">
                    <a16:rowId xmlns:a16="http://schemas.microsoft.com/office/drawing/2014/main" val="2901865272"/>
                  </a:ext>
                </a:extLst>
              </a:tr>
              <a:tr h="432000">
                <a:tc>
                  <a:txBody>
                    <a:bodyPr/>
                    <a:lstStyle/>
                    <a:p>
                      <a:pPr marL="68580" marR="60325" lvl="0" indent="0" algn="just" defTabSz="457200" rtl="0" eaLnBrk="1" fontAlgn="auto" latinLnBrk="0" hangingPunct="1">
                        <a:lnSpc>
                          <a:spcPct val="107000"/>
                        </a:lnSpc>
                        <a:spcBef>
                          <a:spcPts val="0"/>
                        </a:spcBef>
                        <a:spcAft>
                          <a:spcPts val="0"/>
                        </a:spcAft>
                        <a:buClrTx/>
                        <a:buSzTx/>
                        <a:buFontTx/>
                        <a:buNone/>
                        <a:tabLst/>
                        <a:defRPr/>
                      </a:pPr>
                      <a:r>
                        <a:rPr lang="es-MX" sz="1000" dirty="0">
                          <a:solidFill>
                            <a:srgbClr val="000000"/>
                          </a:solidFill>
                          <a:effectLst/>
                          <a:latin typeface="Montserrat Black" pitchFamily="2" charset="0"/>
                          <a:ea typeface="Bahnschrift" panose="020B0502040204020203" pitchFamily="34" charset="0"/>
                          <a:cs typeface="Arial" panose="020B0604020202020204" pitchFamily="34" charset="0"/>
                        </a:rPr>
                        <a:t>2.7</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Realización de la capacitación de manera presencial “Procedimiento de baja documental”.  </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marL="92710" marR="76200" indent="-13970" algn="ctr">
                        <a:lnSpc>
                          <a:spcPct val="115000"/>
                        </a:lnSpc>
                        <a:spcAft>
                          <a:spcPts val="0"/>
                        </a:spcAft>
                      </a:pP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2 personas del servicio público</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marL="286385" marR="82550" indent="-187960" algn="ctr">
                        <a:lnSpc>
                          <a:spcPct val="115000"/>
                        </a:lnSpc>
                        <a:spcAft>
                          <a:spcPts val="0"/>
                        </a:spcAft>
                      </a:pP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Horario de 9:00 a 17:00 horas</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extLst>
                  <a:ext uri="{0D108BD9-81ED-4DB2-BD59-A6C34878D82A}">
                    <a16:rowId xmlns:a16="http://schemas.microsoft.com/office/drawing/2014/main" val="1736874830"/>
                  </a:ext>
                </a:extLst>
              </a:tr>
            </a:tbl>
          </a:graphicData>
        </a:graphic>
      </p:graphicFrame>
    </p:spTree>
    <p:extLst>
      <p:ext uri="{BB962C8B-B14F-4D97-AF65-F5344CB8AC3E}">
        <p14:creationId xmlns:p14="http://schemas.microsoft.com/office/powerpoint/2010/main" val="14617499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BA06E754-F406-4658-B2FE-E1E0477C5FF8}"/>
              </a:ext>
            </a:extLst>
          </p:cNvPr>
          <p:cNvPicPr>
            <a:picLocks noChangeAspect="1"/>
          </p:cNvPicPr>
          <p:nvPr/>
        </p:nvPicPr>
        <p:blipFill>
          <a:blip r:embed="rId2"/>
          <a:stretch>
            <a:fillRect/>
          </a:stretch>
        </p:blipFill>
        <p:spPr>
          <a:xfrm>
            <a:off x="0" y="0"/>
            <a:ext cx="12192000" cy="6858000"/>
          </a:xfrm>
          <a:prstGeom prst="rect">
            <a:avLst/>
          </a:prstGeom>
        </p:spPr>
      </p:pic>
      <p:sp>
        <p:nvSpPr>
          <p:cNvPr id="3" name="Marcador de contenido 2">
            <a:extLst>
              <a:ext uri="{FF2B5EF4-FFF2-40B4-BE49-F238E27FC236}">
                <a16:creationId xmlns:a16="http://schemas.microsoft.com/office/drawing/2014/main" id="{353CFDAC-C827-4EA0-AEEB-80D1BEBB7059}"/>
              </a:ext>
            </a:extLst>
          </p:cNvPr>
          <p:cNvSpPr>
            <a:spLocks noGrp="1"/>
          </p:cNvSpPr>
          <p:nvPr>
            <p:ph idx="1"/>
          </p:nvPr>
        </p:nvSpPr>
        <p:spPr>
          <a:xfrm>
            <a:off x="517712" y="2467466"/>
            <a:ext cx="11156576" cy="1923068"/>
          </a:xfrm>
        </p:spPr>
        <p:txBody>
          <a:bodyPr>
            <a:normAutofit/>
          </a:bodyPr>
          <a:lstStyle/>
          <a:p>
            <a:pPr marL="0" indent="0" algn="just">
              <a:lnSpc>
                <a:spcPct val="150000"/>
              </a:lnSpc>
              <a:buNone/>
            </a:pPr>
            <a:r>
              <a:rPr lang="es-ES" sz="1400" dirty="0">
                <a:effectLst/>
                <a:latin typeface="Montserrat SemiBold" pitchFamily="2" charset="0"/>
                <a:ea typeface="Calibri" panose="020F0502020204030204" pitchFamily="34" charset="0"/>
                <a:cs typeface="Times New Roman" panose="02020603050405020304" pitchFamily="18" charset="0"/>
              </a:rPr>
              <a:t>Respecto de los </a:t>
            </a:r>
            <a:r>
              <a:rPr lang="es-ES" sz="1400" dirty="0">
                <a:effectLst/>
                <a:latin typeface="Montserrat ExtraBold" pitchFamily="2" charset="0"/>
                <a:ea typeface="Calibri" panose="020F0502020204030204" pitchFamily="34" charset="0"/>
                <a:cs typeface="Times New Roman" panose="02020603050405020304" pitchFamily="18" charset="0"/>
              </a:rPr>
              <a:t>recursos materiales</a:t>
            </a:r>
            <a:r>
              <a:rPr lang="es-ES" sz="1400" dirty="0">
                <a:effectLst/>
                <a:latin typeface="Montserrat SemiBold" pitchFamily="2" charset="0"/>
                <a:ea typeface="Calibri" panose="020F0502020204030204" pitchFamily="34" charset="0"/>
                <a:cs typeface="Times New Roman" panose="02020603050405020304" pitchFamily="18" charset="0"/>
              </a:rPr>
              <a:t>, el Órgano Garante cuenta con:</a:t>
            </a:r>
          </a:p>
          <a:p>
            <a:pPr algn="just">
              <a:lnSpc>
                <a:spcPct val="150000"/>
              </a:lnSpc>
            </a:pPr>
            <a:r>
              <a:rPr lang="es-ES" sz="1400" dirty="0">
                <a:effectLst/>
                <a:latin typeface="Montserrat SemiBold" pitchFamily="2" charset="0"/>
                <a:ea typeface="Calibri" panose="020F0502020204030204" pitchFamily="34" charset="0"/>
                <a:cs typeface="Times New Roman" panose="02020603050405020304" pitchFamily="18" charset="0"/>
              </a:rPr>
              <a:t>Equipos de cómputo de escritorio con conexión a internet.</a:t>
            </a:r>
          </a:p>
          <a:p>
            <a:pPr algn="just">
              <a:lnSpc>
                <a:spcPct val="150000"/>
              </a:lnSpc>
            </a:pPr>
            <a:r>
              <a:rPr lang="es-ES" sz="1400" dirty="0">
                <a:effectLst/>
                <a:latin typeface="Montserrat SemiBold" pitchFamily="2" charset="0"/>
                <a:ea typeface="Calibri" panose="020F0502020204030204" pitchFamily="34" charset="0"/>
                <a:cs typeface="Times New Roman" panose="02020603050405020304" pitchFamily="18" charset="0"/>
              </a:rPr>
              <a:t>Equipos de impresión y fotocopiadoras.</a:t>
            </a:r>
          </a:p>
          <a:p>
            <a:pPr algn="just">
              <a:lnSpc>
                <a:spcPct val="150000"/>
              </a:lnSpc>
            </a:pPr>
            <a:r>
              <a:rPr lang="es-ES" sz="1400" dirty="0">
                <a:effectLst/>
                <a:latin typeface="Montserrat SemiBold" pitchFamily="2" charset="0"/>
                <a:ea typeface="Calibri" panose="020F0502020204030204" pitchFamily="34" charset="0"/>
                <a:cs typeface="Times New Roman" panose="02020603050405020304" pitchFamily="18" charset="0"/>
              </a:rPr>
              <a:t>Material de papelería y consumibles de computo.</a:t>
            </a:r>
          </a:p>
        </p:txBody>
      </p:sp>
      <p:sp>
        <p:nvSpPr>
          <p:cNvPr id="6" name="Elipse 5">
            <a:extLst>
              <a:ext uri="{FF2B5EF4-FFF2-40B4-BE49-F238E27FC236}">
                <a16:creationId xmlns:a16="http://schemas.microsoft.com/office/drawing/2014/main" id="{EA04B853-4234-4F10-8C56-056EE7DEFAF5}"/>
              </a:ext>
            </a:extLst>
          </p:cNvPr>
          <p:cNvSpPr/>
          <p:nvPr/>
        </p:nvSpPr>
        <p:spPr>
          <a:xfrm>
            <a:off x="11250707" y="5916707"/>
            <a:ext cx="788894" cy="79785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rgbClr val="AB4592"/>
                </a:solidFill>
                <a:latin typeface="Montserrat Black" pitchFamily="2" charset="0"/>
              </a:rPr>
              <a:t>22</a:t>
            </a:r>
          </a:p>
        </p:txBody>
      </p:sp>
    </p:spTree>
    <p:extLst>
      <p:ext uri="{BB962C8B-B14F-4D97-AF65-F5344CB8AC3E}">
        <p14:creationId xmlns:p14="http://schemas.microsoft.com/office/powerpoint/2010/main" val="41219371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BA06E754-F406-4658-B2FE-E1E0477C5FF8}"/>
              </a:ext>
            </a:extLst>
          </p:cNvPr>
          <p:cNvPicPr>
            <a:picLocks noChangeAspect="1"/>
          </p:cNvPicPr>
          <p:nvPr/>
        </p:nvPicPr>
        <p:blipFill>
          <a:blip r:embed="rId2"/>
          <a:stretch>
            <a:fillRect/>
          </a:stretch>
        </p:blipFill>
        <p:spPr>
          <a:xfrm>
            <a:off x="0" y="0"/>
            <a:ext cx="12192000" cy="6858000"/>
          </a:xfrm>
          <a:prstGeom prst="rect">
            <a:avLst/>
          </a:prstGeom>
        </p:spPr>
      </p:pic>
      <p:sp>
        <p:nvSpPr>
          <p:cNvPr id="6" name="Elipse 5">
            <a:extLst>
              <a:ext uri="{FF2B5EF4-FFF2-40B4-BE49-F238E27FC236}">
                <a16:creationId xmlns:a16="http://schemas.microsoft.com/office/drawing/2014/main" id="{EA04B853-4234-4F10-8C56-056EE7DEFAF5}"/>
              </a:ext>
            </a:extLst>
          </p:cNvPr>
          <p:cNvSpPr/>
          <p:nvPr/>
        </p:nvSpPr>
        <p:spPr>
          <a:xfrm>
            <a:off x="11250707" y="5916707"/>
            <a:ext cx="788894" cy="79785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rgbClr val="AB4592"/>
                </a:solidFill>
                <a:latin typeface="Montserrat Black" pitchFamily="2" charset="0"/>
              </a:rPr>
              <a:t>23</a:t>
            </a:r>
          </a:p>
        </p:txBody>
      </p:sp>
      <p:sp>
        <p:nvSpPr>
          <p:cNvPr id="8" name="Marcador de contenido 2">
            <a:extLst>
              <a:ext uri="{FF2B5EF4-FFF2-40B4-BE49-F238E27FC236}">
                <a16:creationId xmlns:a16="http://schemas.microsoft.com/office/drawing/2014/main" id="{5DC21DFD-329D-4C2E-8EA6-7E8B265A05CB}"/>
              </a:ext>
            </a:extLst>
          </p:cNvPr>
          <p:cNvSpPr>
            <a:spLocks noGrp="1"/>
          </p:cNvSpPr>
          <p:nvPr>
            <p:ph idx="1"/>
          </p:nvPr>
        </p:nvSpPr>
        <p:spPr>
          <a:xfrm>
            <a:off x="517712" y="1558272"/>
            <a:ext cx="11156576" cy="327089"/>
          </a:xfrm>
        </p:spPr>
        <p:txBody>
          <a:bodyPr>
            <a:normAutofit lnSpcReduction="10000"/>
          </a:bodyPr>
          <a:lstStyle/>
          <a:p>
            <a:pPr marL="0" indent="0">
              <a:buNone/>
            </a:pPr>
            <a:r>
              <a:rPr lang="es-MX" sz="1800" dirty="0">
                <a:solidFill>
                  <a:srgbClr val="233873"/>
                </a:solidFill>
                <a:latin typeface="Montserrat Black" pitchFamily="2" charset="0"/>
              </a:rPr>
              <a:t>5. Cronograma de actividades.</a:t>
            </a:r>
          </a:p>
        </p:txBody>
      </p:sp>
      <p:graphicFrame>
        <p:nvGraphicFramePr>
          <p:cNvPr id="9" name="Tabla 4">
            <a:extLst>
              <a:ext uri="{FF2B5EF4-FFF2-40B4-BE49-F238E27FC236}">
                <a16:creationId xmlns:a16="http://schemas.microsoft.com/office/drawing/2014/main" id="{20985AE0-DB74-4501-81D9-BCBC047AC85E}"/>
              </a:ext>
            </a:extLst>
          </p:cNvPr>
          <p:cNvGraphicFramePr>
            <a:graphicFrameLocks noGrp="1"/>
          </p:cNvGraphicFramePr>
          <p:nvPr>
            <p:extLst>
              <p:ext uri="{D42A27DB-BD31-4B8C-83A1-F6EECF244321}">
                <p14:modId xmlns:p14="http://schemas.microsoft.com/office/powerpoint/2010/main" val="3710083241"/>
              </p:ext>
            </p:extLst>
          </p:nvPr>
        </p:nvGraphicFramePr>
        <p:xfrm>
          <a:off x="753035" y="1885361"/>
          <a:ext cx="10685930" cy="3780278"/>
        </p:xfrm>
        <a:graphic>
          <a:graphicData uri="http://schemas.openxmlformats.org/drawingml/2006/table">
            <a:tbl>
              <a:tblPr firstRow="1" bandRow="1">
                <a:tableStyleId>{073A0DAA-6AF3-43AB-8588-CEC1D06C72B9}</a:tableStyleId>
              </a:tblPr>
              <a:tblGrid>
                <a:gridCol w="8720903">
                  <a:extLst>
                    <a:ext uri="{9D8B030D-6E8A-4147-A177-3AD203B41FA5}">
                      <a16:colId xmlns:a16="http://schemas.microsoft.com/office/drawing/2014/main" val="3318297776"/>
                    </a:ext>
                  </a:extLst>
                </a:gridCol>
                <a:gridCol w="537328">
                  <a:extLst>
                    <a:ext uri="{9D8B030D-6E8A-4147-A177-3AD203B41FA5}">
                      <a16:colId xmlns:a16="http://schemas.microsoft.com/office/drawing/2014/main" val="3752188391"/>
                    </a:ext>
                  </a:extLst>
                </a:gridCol>
                <a:gridCol w="490194">
                  <a:extLst>
                    <a:ext uri="{9D8B030D-6E8A-4147-A177-3AD203B41FA5}">
                      <a16:colId xmlns:a16="http://schemas.microsoft.com/office/drawing/2014/main" val="394507018"/>
                    </a:ext>
                  </a:extLst>
                </a:gridCol>
                <a:gridCol w="480767">
                  <a:extLst>
                    <a:ext uri="{9D8B030D-6E8A-4147-A177-3AD203B41FA5}">
                      <a16:colId xmlns:a16="http://schemas.microsoft.com/office/drawing/2014/main" val="4040054607"/>
                    </a:ext>
                  </a:extLst>
                </a:gridCol>
                <a:gridCol w="456738">
                  <a:extLst>
                    <a:ext uri="{9D8B030D-6E8A-4147-A177-3AD203B41FA5}">
                      <a16:colId xmlns:a16="http://schemas.microsoft.com/office/drawing/2014/main" val="1849559032"/>
                    </a:ext>
                  </a:extLst>
                </a:gridCol>
              </a:tblGrid>
              <a:tr h="914400">
                <a:tc>
                  <a:txBody>
                    <a:bodyPr/>
                    <a:lstStyle/>
                    <a:p>
                      <a:pPr algn="ctr"/>
                      <a:r>
                        <a:rPr lang="es-MX" sz="1200" b="1" kern="1200" dirty="0">
                          <a:solidFill>
                            <a:schemeClr val="lt1"/>
                          </a:solidFill>
                          <a:effectLst/>
                          <a:latin typeface="Montserrat ExtraBold" pitchFamily="2" charset="0"/>
                          <a:ea typeface="+mn-ea"/>
                          <a:cs typeface="Arial" panose="020B0604020202020204" pitchFamily="34" charset="0"/>
                        </a:rPr>
                        <a:t>Actividad</a:t>
                      </a:r>
                      <a:endParaRPr lang="es-MX" sz="1200" dirty="0">
                        <a:latin typeface="Montserrat ExtraBold" pitchFamily="2" charset="0"/>
                        <a:cs typeface="Arial" panose="020B0604020202020204" pitchFamily="34" charset="0"/>
                      </a:endParaRPr>
                    </a:p>
                  </a:txBody>
                  <a:tcPr anchor="ctr">
                    <a:solidFill>
                      <a:srgbClr val="67368C"/>
                    </a:solidFill>
                  </a:tcPr>
                </a:tc>
                <a:tc>
                  <a:txBody>
                    <a:bodyPr/>
                    <a:lstStyle/>
                    <a:p>
                      <a:pPr algn="ctr"/>
                      <a:r>
                        <a:rPr lang="es-MX" sz="1200" dirty="0">
                          <a:latin typeface="Montserrat ExtraBold" pitchFamily="2" charset="0"/>
                          <a:cs typeface="Arial" panose="020B0604020202020204" pitchFamily="34" charset="0"/>
                        </a:rPr>
                        <a:t>Primer trimestre</a:t>
                      </a:r>
                    </a:p>
                  </a:txBody>
                  <a:tcPr vert="vert270" anchor="ctr">
                    <a:solidFill>
                      <a:srgbClr val="67368C"/>
                    </a:solidFill>
                  </a:tcPr>
                </a:tc>
                <a:tc>
                  <a:txBody>
                    <a:bodyPr/>
                    <a:lstStyle/>
                    <a:p>
                      <a:pPr algn="ctr"/>
                      <a:r>
                        <a:rPr lang="es-MX" sz="1200" dirty="0">
                          <a:latin typeface="Montserrat ExtraBold" pitchFamily="2" charset="0"/>
                          <a:cs typeface="Arial" panose="020B0604020202020204" pitchFamily="34" charset="0"/>
                        </a:rPr>
                        <a:t>Segundo trimestre</a:t>
                      </a:r>
                    </a:p>
                  </a:txBody>
                  <a:tcPr vert="vert270" anchor="ctr">
                    <a:solidFill>
                      <a:srgbClr val="67368C"/>
                    </a:solidFill>
                  </a:tcPr>
                </a:tc>
                <a:tc>
                  <a:txBody>
                    <a:bodyPr/>
                    <a:lstStyle/>
                    <a:p>
                      <a:pPr algn="ctr"/>
                      <a:r>
                        <a:rPr lang="es-MX" sz="1200" dirty="0">
                          <a:latin typeface="Montserrat ExtraBold" pitchFamily="2" charset="0"/>
                          <a:cs typeface="Arial" panose="020B0604020202020204" pitchFamily="34" charset="0"/>
                        </a:rPr>
                        <a:t>Tercer trimestre</a:t>
                      </a:r>
                    </a:p>
                  </a:txBody>
                  <a:tcPr vert="vert270" anchor="ctr">
                    <a:solidFill>
                      <a:srgbClr val="67368C"/>
                    </a:solidFill>
                  </a:tcPr>
                </a:tc>
                <a:tc>
                  <a:txBody>
                    <a:bodyPr/>
                    <a:lstStyle/>
                    <a:p>
                      <a:pPr algn="ctr"/>
                      <a:r>
                        <a:rPr lang="es-MX" sz="1200" dirty="0">
                          <a:latin typeface="Montserrat ExtraBold" pitchFamily="2" charset="0"/>
                          <a:cs typeface="Arial" panose="020B0604020202020204" pitchFamily="34" charset="0"/>
                        </a:rPr>
                        <a:t>Cuarto trimestre</a:t>
                      </a:r>
                    </a:p>
                  </a:txBody>
                  <a:tcPr vert="vert270" anchor="ctr">
                    <a:solidFill>
                      <a:srgbClr val="67368C"/>
                    </a:solidFill>
                  </a:tcPr>
                </a:tc>
                <a:extLst>
                  <a:ext uri="{0D108BD9-81ED-4DB2-BD59-A6C34878D82A}">
                    <a16:rowId xmlns:a16="http://schemas.microsoft.com/office/drawing/2014/main" val="3889706165"/>
                  </a:ext>
                </a:extLst>
              </a:tr>
              <a:tr h="433633">
                <a:tc>
                  <a:txBody>
                    <a:bodyPr/>
                    <a:lstStyle/>
                    <a:p>
                      <a:pPr marL="68580" marR="60325" algn="just">
                        <a:lnSpc>
                          <a:spcPct val="107000"/>
                        </a:lnSpc>
                        <a:spcAft>
                          <a:spcPts val="0"/>
                        </a:spcAft>
                      </a:pPr>
                      <a:r>
                        <a:rPr lang="es-MX" sz="1000" dirty="0">
                          <a:solidFill>
                            <a:srgbClr val="000000"/>
                          </a:solidFill>
                          <a:effectLst/>
                          <a:latin typeface="Montserrat Black" pitchFamily="2" charset="0"/>
                          <a:ea typeface="Bahnschrift" panose="020B0502040204020203" pitchFamily="34" charset="0"/>
                          <a:cs typeface="Arial" panose="020B0604020202020204" pitchFamily="34" charset="0"/>
                        </a:rPr>
                        <a:t>1.1</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Coordinar la actualización del Cuadro General de Clasificación Archivística del Órgano Garante de Acceso a la Información Pública,  Transparencia, Protección de Datos Personales y Buen Gobierno del Estado de Oaxaca.</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algn="ctr"/>
                      <a:endParaRPr lang="es-MX" sz="1000" dirty="0">
                        <a:latin typeface="Montserrat SemiBold" pitchFamily="2" charset="0"/>
                      </a:endParaRPr>
                    </a:p>
                  </a:txBody>
                  <a:tcPr anchor="ctr">
                    <a:solidFill>
                      <a:srgbClr val="67368C"/>
                    </a:solidFill>
                  </a:tcPr>
                </a:tc>
                <a:tc>
                  <a:txBody>
                    <a:bodyPr/>
                    <a:lstStyle/>
                    <a:p>
                      <a:pPr algn="ctr"/>
                      <a:endParaRPr lang="es-MX" sz="1000" dirty="0">
                        <a:latin typeface="Montserrat SemiBold" pitchFamily="2" charset="0"/>
                      </a:endParaRPr>
                    </a:p>
                  </a:txBody>
                  <a:tcPr anchor="ctr">
                    <a:solidFill>
                      <a:schemeClr val="bg1">
                        <a:lumMod val="85000"/>
                      </a:schemeClr>
                    </a:solidFill>
                  </a:tcPr>
                </a:tc>
                <a:tc>
                  <a:txBody>
                    <a:bodyPr/>
                    <a:lstStyle/>
                    <a:p>
                      <a:pPr algn="ctr"/>
                      <a:endParaRPr lang="es-MX" sz="1000" dirty="0">
                        <a:latin typeface="Montserrat SemiBold" pitchFamily="2" charset="0"/>
                      </a:endParaRPr>
                    </a:p>
                  </a:txBody>
                  <a:tcPr anchor="ctr">
                    <a:solidFill>
                      <a:schemeClr val="bg1">
                        <a:lumMod val="85000"/>
                      </a:schemeClr>
                    </a:solidFill>
                  </a:tcPr>
                </a:tc>
                <a:tc>
                  <a:txBody>
                    <a:bodyPr/>
                    <a:lstStyle/>
                    <a:p>
                      <a:pPr algn="ctr"/>
                      <a:endParaRPr lang="es-MX" sz="1000" dirty="0">
                        <a:latin typeface="Montserrat SemiBold" pitchFamily="2" charset="0"/>
                      </a:endParaRPr>
                    </a:p>
                  </a:txBody>
                  <a:tcPr anchor="ctr">
                    <a:solidFill>
                      <a:schemeClr val="bg1">
                        <a:lumMod val="85000"/>
                      </a:schemeClr>
                    </a:solidFill>
                  </a:tcPr>
                </a:tc>
                <a:extLst>
                  <a:ext uri="{0D108BD9-81ED-4DB2-BD59-A6C34878D82A}">
                    <a16:rowId xmlns:a16="http://schemas.microsoft.com/office/drawing/2014/main" val="3414379437"/>
                  </a:ext>
                </a:extLst>
              </a:tr>
              <a:tr h="443060">
                <a:tc>
                  <a:txBody>
                    <a:bodyPr/>
                    <a:lstStyle/>
                    <a:p>
                      <a:pPr marL="68580" marR="60325" algn="just">
                        <a:lnSpc>
                          <a:spcPct val="107000"/>
                        </a:lnSpc>
                        <a:spcAft>
                          <a:spcPts val="0"/>
                        </a:spcAft>
                      </a:pPr>
                      <a:r>
                        <a:rPr lang="es-MX" sz="1000" dirty="0">
                          <a:solidFill>
                            <a:srgbClr val="000000"/>
                          </a:solidFill>
                          <a:effectLst/>
                          <a:latin typeface="Montserrat Black" pitchFamily="2" charset="0"/>
                          <a:ea typeface="Bahnschrift" panose="020B0502040204020203" pitchFamily="34" charset="0"/>
                          <a:cs typeface="Arial" panose="020B0604020202020204" pitchFamily="34" charset="0"/>
                        </a:rPr>
                        <a:t>1.2</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Coordinar la actualización del Catálogo de Disposición Documental del Órgano Garante de Acceso a la Información Pública, Transparencia, Protección de Datos Personales y Buen Gobierno del Estado de Oaxaca.</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algn="ctr"/>
                      <a:endParaRPr lang="es-MX" sz="1000" dirty="0">
                        <a:latin typeface="Montserrat SemiBold" pitchFamily="2" charset="0"/>
                      </a:endParaRPr>
                    </a:p>
                  </a:txBody>
                  <a:tcPr anchor="ctr">
                    <a:solidFill>
                      <a:srgbClr val="67368C"/>
                    </a:solidFill>
                  </a:tcPr>
                </a:tc>
                <a:tc>
                  <a:txBody>
                    <a:bodyPr/>
                    <a:lstStyle/>
                    <a:p>
                      <a:pPr algn="ctr"/>
                      <a:endParaRPr lang="es-MX" sz="1000" dirty="0">
                        <a:latin typeface="Montserrat SemiBold" pitchFamily="2" charset="0"/>
                      </a:endParaRPr>
                    </a:p>
                  </a:txBody>
                  <a:tcPr anchor="ctr">
                    <a:solidFill>
                      <a:schemeClr val="bg1">
                        <a:lumMod val="85000"/>
                      </a:schemeClr>
                    </a:solidFill>
                  </a:tcPr>
                </a:tc>
                <a:tc>
                  <a:txBody>
                    <a:bodyPr/>
                    <a:lstStyle/>
                    <a:p>
                      <a:pPr algn="ctr"/>
                      <a:endParaRPr lang="es-MX" sz="1000" dirty="0">
                        <a:latin typeface="Montserrat SemiBold" pitchFamily="2" charset="0"/>
                      </a:endParaRPr>
                    </a:p>
                  </a:txBody>
                  <a:tcPr anchor="ctr">
                    <a:solidFill>
                      <a:schemeClr val="bg1">
                        <a:lumMod val="85000"/>
                      </a:schemeClr>
                    </a:solidFill>
                  </a:tcPr>
                </a:tc>
                <a:tc>
                  <a:txBody>
                    <a:bodyPr/>
                    <a:lstStyle/>
                    <a:p>
                      <a:pPr algn="ctr"/>
                      <a:endParaRPr lang="es-MX" sz="1000" dirty="0">
                        <a:latin typeface="Montserrat SemiBold" pitchFamily="2" charset="0"/>
                      </a:endParaRPr>
                    </a:p>
                  </a:txBody>
                  <a:tcPr anchor="ctr">
                    <a:solidFill>
                      <a:schemeClr val="bg1">
                        <a:lumMod val="85000"/>
                      </a:schemeClr>
                    </a:solidFill>
                  </a:tcPr>
                </a:tc>
                <a:extLst>
                  <a:ext uri="{0D108BD9-81ED-4DB2-BD59-A6C34878D82A}">
                    <a16:rowId xmlns:a16="http://schemas.microsoft.com/office/drawing/2014/main" val="2507457927"/>
                  </a:ext>
                </a:extLst>
              </a:tr>
              <a:tr h="461914">
                <a:tc>
                  <a:txBody>
                    <a:bodyPr/>
                    <a:lstStyle/>
                    <a:p>
                      <a:pPr marL="68580" marR="59690" algn="just">
                        <a:lnSpc>
                          <a:spcPct val="107000"/>
                        </a:lnSpc>
                        <a:spcAft>
                          <a:spcPts val="0"/>
                        </a:spcAft>
                        <a:tabLst>
                          <a:tab pos="1769110" algn="l"/>
                        </a:tabLst>
                      </a:pPr>
                      <a:r>
                        <a:rPr lang="es-MX" sz="1000" dirty="0">
                          <a:solidFill>
                            <a:srgbClr val="000000"/>
                          </a:solidFill>
                          <a:effectLst/>
                          <a:latin typeface="Montserrat Black" pitchFamily="2" charset="0"/>
                          <a:ea typeface="Bahnschrift" panose="020B0502040204020203" pitchFamily="34" charset="0"/>
                          <a:cs typeface="Arial" panose="020B0604020202020204" pitchFamily="34" charset="0"/>
                        </a:rPr>
                        <a:t>1.3</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Coordinar la elaboración y publicación de la Guía de Archivo Documental 2024 del Órgano Garante de Acceso a la Información Pública, Transparencia, Protección de Datos Personales y Buen Gobierno del Estado de Oaxaca.</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algn="ctr"/>
                      <a:endParaRPr lang="es-MX" sz="1000" dirty="0">
                        <a:latin typeface="Montserrat SemiBold" pitchFamily="2" charset="0"/>
                      </a:endParaRPr>
                    </a:p>
                  </a:txBody>
                  <a:tcPr anchor="ctr">
                    <a:solidFill>
                      <a:srgbClr val="67368C"/>
                    </a:solidFill>
                  </a:tcPr>
                </a:tc>
                <a:tc>
                  <a:txBody>
                    <a:bodyPr/>
                    <a:lstStyle/>
                    <a:p>
                      <a:pPr algn="ctr"/>
                      <a:endParaRPr lang="es-MX" sz="1000" dirty="0">
                        <a:latin typeface="Montserrat SemiBold" pitchFamily="2" charset="0"/>
                      </a:endParaRPr>
                    </a:p>
                  </a:txBody>
                  <a:tcPr anchor="ctr">
                    <a:solidFill>
                      <a:schemeClr val="bg1">
                        <a:lumMod val="85000"/>
                      </a:schemeClr>
                    </a:solidFill>
                  </a:tcPr>
                </a:tc>
                <a:tc>
                  <a:txBody>
                    <a:bodyPr/>
                    <a:lstStyle/>
                    <a:p>
                      <a:pPr algn="ctr"/>
                      <a:endParaRPr lang="es-MX" sz="1000" dirty="0">
                        <a:latin typeface="Montserrat SemiBold" pitchFamily="2" charset="0"/>
                      </a:endParaRPr>
                    </a:p>
                  </a:txBody>
                  <a:tcPr anchor="ctr">
                    <a:solidFill>
                      <a:schemeClr val="bg1">
                        <a:lumMod val="85000"/>
                      </a:schemeClr>
                    </a:solidFill>
                  </a:tcPr>
                </a:tc>
                <a:tc>
                  <a:txBody>
                    <a:bodyPr/>
                    <a:lstStyle/>
                    <a:p>
                      <a:pPr algn="ctr"/>
                      <a:endParaRPr lang="es-MX" sz="1000" dirty="0">
                        <a:latin typeface="Montserrat SemiBold" pitchFamily="2" charset="0"/>
                      </a:endParaRPr>
                    </a:p>
                  </a:txBody>
                  <a:tcPr anchor="ctr">
                    <a:solidFill>
                      <a:schemeClr val="bg1">
                        <a:lumMod val="85000"/>
                      </a:schemeClr>
                    </a:solidFill>
                  </a:tcPr>
                </a:tc>
                <a:extLst>
                  <a:ext uri="{0D108BD9-81ED-4DB2-BD59-A6C34878D82A}">
                    <a16:rowId xmlns:a16="http://schemas.microsoft.com/office/drawing/2014/main" val="621994556"/>
                  </a:ext>
                </a:extLst>
              </a:tr>
              <a:tr h="433633">
                <a:tc>
                  <a:txBody>
                    <a:bodyPr/>
                    <a:lstStyle/>
                    <a:p>
                      <a:pPr marL="68580" marR="60960" algn="just">
                        <a:lnSpc>
                          <a:spcPct val="107000"/>
                        </a:lnSpc>
                        <a:spcAft>
                          <a:spcPts val="0"/>
                        </a:spcAft>
                        <a:tabLst>
                          <a:tab pos="1570990" algn="l"/>
                          <a:tab pos="2192655" algn="l"/>
                        </a:tabLst>
                      </a:pPr>
                      <a:r>
                        <a:rPr lang="es-MX" sz="1000" dirty="0">
                          <a:solidFill>
                            <a:srgbClr val="000000"/>
                          </a:solidFill>
                          <a:effectLst/>
                          <a:latin typeface="Montserrat Black" pitchFamily="2" charset="0"/>
                          <a:ea typeface="Bahnschrift" panose="020B0502040204020203" pitchFamily="34" charset="0"/>
                          <a:cs typeface="Arial" panose="020B0604020202020204" pitchFamily="34" charset="0"/>
                        </a:rPr>
                        <a:t>1.4</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Coordinar la elaboración del Inventario General por Expediente 2024 del Órgano Garante de Acceso a la Información Pública, Transparencia, Protección de Datos Personales y Buen Gobierno del Estado de Oaxaca.</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algn="ctr"/>
                      <a:endParaRPr lang="es-MX" sz="1000" dirty="0">
                        <a:latin typeface="Montserrat SemiBold" pitchFamily="2" charset="0"/>
                      </a:endParaRPr>
                    </a:p>
                  </a:txBody>
                  <a:tcPr anchor="ctr">
                    <a:solidFill>
                      <a:srgbClr val="67368C"/>
                    </a:solidFill>
                  </a:tcPr>
                </a:tc>
                <a:tc>
                  <a:txBody>
                    <a:bodyPr/>
                    <a:lstStyle/>
                    <a:p>
                      <a:pPr algn="ctr"/>
                      <a:endParaRPr lang="es-MX" sz="1000">
                        <a:latin typeface="Montserrat SemiBold" pitchFamily="2" charset="0"/>
                      </a:endParaRPr>
                    </a:p>
                  </a:txBody>
                  <a:tcPr anchor="ctr">
                    <a:solidFill>
                      <a:schemeClr val="bg1">
                        <a:lumMod val="85000"/>
                      </a:schemeClr>
                    </a:solidFill>
                  </a:tcPr>
                </a:tc>
                <a:tc>
                  <a:txBody>
                    <a:bodyPr/>
                    <a:lstStyle/>
                    <a:p>
                      <a:pPr algn="ctr"/>
                      <a:endParaRPr lang="es-MX" sz="1000" dirty="0">
                        <a:latin typeface="Montserrat SemiBold" pitchFamily="2" charset="0"/>
                      </a:endParaRPr>
                    </a:p>
                  </a:txBody>
                  <a:tcPr anchor="ctr">
                    <a:solidFill>
                      <a:schemeClr val="bg1">
                        <a:lumMod val="85000"/>
                      </a:schemeClr>
                    </a:solidFill>
                  </a:tcPr>
                </a:tc>
                <a:tc>
                  <a:txBody>
                    <a:bodyPr/>
                    <a:lstStyle/>
                    <a:p>
                      <a:pPr algn="ctr"/>
                      <a:endParaRPr lang="es-MX" sz="1000" dirty="0">
                        <a:latin typeface="Montserrat SemiBold" pitchFamily="2" charset="0"/>
                      </a:endParaRPr>
                    </a:p>
                  </a:txBody>
                  <a:tcPr anchor="ctr">
                    <a:solidFill>
                      <a:schemeClr val="bg1">
                        <a:lumMod val="85000"/>
                      </a:schemeClr>
                    </a:solidFill>
                  </a:tcPr>
                </a:tc>
                <a:extLst>
                  <a:ext uri="{0D108BD9-81ED-4DB2-BD59-A6C34878D82A}">
                    <a16:rowId xmlns:a16="http://schemas.microsoft.com/office/drawing/2014/main" val="3865960912"/>
                  </a:ext>
                </a:extLst>
              </a:tr>
              <a:tr h="263950">
                <a:tc>
                  <a:txBody>
                    <a:bodyPr/>
                    <a:lstStyle/>
                    <a:p>
                      <a:pPr marL="68580" marR="60960" algn="just">
                        <a:lnSpc>
                          <a:spcPct val="107000"/>
                        </a:lnSpc>
                        <a:spcAft>
                          <a:spcPts val="0"/>
                        </a:spcAft>
                        <a:tabLst>
                          <a:tab pos="1570990" algn="l"/>
                          <a:tab pos="2192655" algn="l"/>
                        </a:tabLst>
                      </a:pPr>
                      <a:r>
                        <a:rPr lang="es-MX" sz="1000" dirty="0">
                          <a:solidFill>
                            <a:srgbClr val="000000"/>
                          </a:solidFill>
                          <a:effectLst/>
                          <a:latin typeface="Montserrat Black" pitchFamily="2" charset="0"/>
                          <a:ea typeface="Bahnschrift" panose="020B0502040204020203" pitchFamily="34" charset="0"/>
                          <a:cs typeface="Arial" panose="020B0604020202020204" pitchFamily="34" charset="0"/>
                        </a:rPr>
                        <a:t>1.5</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Elaboración del  Programa Anual de Desarrollo Archivístico (PADA) 2025 del OGAIPO.</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algn="ctr"/>
                      <a:endParaRPr lang="es-MX" sz="1000" dirty="0">
                        <a:latin typeface="Montserrat SemiBold" pitchFamily="2" charset="0"/>
                      </a:endParaRPr>
                    </a:p>
                  </a:txBody>
                  <a:tcPr anchor="ctr">
                    <a:solidFill>
                      <a:srgbClr val="67368C"/>
                    </a:solidFill>
                  </a:tcPr>
                </a:tc>
                <a:tc>
                  <a:txBody>
                    <a:bodyPr/>
                    <a:lstStyle/>
                    <a:p>
                      <a:pPr algn="ctr"/>
                      <a:endParaRPr lang="es-MX" sz="1000">
                        <a:latin typeface="Montserrat SemiBold" pitchFamily="2" charset="0"/>
                      </a:endParaRPr>
                    </a:p>
                  </a:txBody>
                  <a:tcPr anchor="ctr">
                    <a:solidFill>
                      <a:schemeClr val="bg1">
                        <a:lumMod val="85000"/>
                      </a:schemeClr>
                    </a:solidFill>
                  </a:tcPr>
                </a:tc>
                <a:tc>
                  <a:txBody>
                    <a:bodyPr/>
                    <a:lstStyle/>
                    <a:p>
                      <a:pPr algn="ctr"/>
                      <a:endParaRPr lang="es-MX" sz="1000">
                        <a:latin typeface="Montserrat SemiBold" pitchFamily="2" charset="0"/>
                      </a:endParaRPr>
                    </a:p>
                  </a:txBody>
                  <a:tcPr anchor="ctr">
                    <a:solidFill>
                      <a:schemeClr val="bg1">
                        <a:lumMod val="85000"/>
                      </a:schemeClr>
                    </a:solidFill>
                  </a:tcPr>
                </a:tc>
                <a:tc>
                  <a:txBody>
                    <a:bodyPr/>
                    <a:lstStyle/>
                    <a:p>
                      <a:pPr algn="ctr"/>
                      <a:endParaRPr lang="es-MX" sz="1000" dirty="0">
                        <a:latin typeface="Montserrat SemiBold" pitchFamily="2" charset="0"/>
                      </a:endParaRPr>
                    </a:p>
                  </a:txBody>
                  <a:tcPr anchor="ctr">
                    <a:solidFill>
                      <a:schemeClr val="bg1">
                        <a:lumMod val="85000"/>
                      </a:schemeClr>
                    </a:solidFill>
                  </a:tcPr>
                </a:tc>
                <a:extLst>
                  <a:ext uri="{0D108BD9-81ED-4DB2-BD59-A6C34878D82A}">
                    <a16:rowId xmlns:a16="http://schemas.microsoft.com/office/drawing/2014/main" val="1743376861"/>
                  </a:ext>
                </a:extLst>
              </a:tr>
              <a:tr h="377072">
                <a:tc>
                  <a:txBody>
                    <a:bodyPr/>
                    <a:lstStyle/>
                    <a:p>
                      <a:pPr marL="68580" marR="60960" algn="just">
                        <a:lnSpc>
                          <a:spcPct val="107000"/>
                        </a:lnSpc>
                        <a:spcAft>
                          <a:spcPts val="0"/>
                        </a:spcAft>
                        <a:tabLst>
                          <a:tab pos="1570990" algn="l"/>
                          <a:tab pos="2192655" algn="l"/>
                        </a:tabLst>
                      </a:pPr>
                      <a:r>
                        <a:rPr lang="es-MX" sz="1000" dirty="0">
                          <a:solidFill>
                            <a:srgbClr val="000000"/>
                          </a:solidFill>
                          <a:effectLst/>
                          <a:latin typeface="Montserrat Black" pitchFamily="2" charset="0"/>
                          <a:ea typeface="Bahnschrift" panose="020B0502040204020203" pitchFamily="34" charset="0"/>
                          <a:cs typeface="Arial" panose="020B0604020202020204" pitchFamily="34" charset="0"/>
                        </a:rPr>
                        <a:t>1.6</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Elaboración y publicación del Informe de Cumplimiento al  Programa Anual de Desarrollo Archivístico (PADA) 2024 del OGAIPO.</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algn="ctr"/>
                      <a:endParaRPr lang="es-MX" sz="1000" dirty="0">
                        <a:latin typeface="Montserrat SemiBold" pitchFamily="2" charset="0"/>
                      </a:endParaRPr>
                    </a:p>
                  </a:txBody>
                  <a:tcPr anchor="ctr">
                    <a:solidFill>
                      <a:srgbClr val="67368C"/>
                    </a:solidFill>
                  </a:tcPr>
                </a:tc>
                <a:tc>
                  <a:txBody>
                    <a:bodyPr/>
                    <a:lstStyle/>
                    <a:p>
                      <a:pPr algn="ctr"/>
                      <a:endParaRPr lang="es-MX" sz="1000">
                        <a:latin typeface="Montserrat SemiBold" pitchFamily="2" charset="0"/>
                      </a:endParaRPr>
                    </a:p>
                  </a:txBody>
                  <a:tcPr anchor="ctr">
                    <a:solidFill>
                      <a:schemeClr val="bg1">
                        <a:lumMod val="85000"/>
                      </a:schemeClr>
                    </a:solidFill>
                  </a:tcPr>
                </a:tc>
                <a:tc>
                  <a:txBody>
                    <a:bodyPr/>
                    <a:lstStyle/>
                    <a:p>
                      <a:pPr algn="ctr"/>
                      <a:endParaRPr lang="es-MX" sz="1000">
                        <a:latin typeface="Montserrat SemiBold" pitchFamily="2" charset="0"/>
                      </a:endParaRPr>
                    </a:p>
                  </a:txBody>
                  <a:tcPr anchor="ctr">
                    <a:solidFill>
                      <a:schemeClr val="bg1">
                        <a:lumMod val="85000"/>
                      </a:schemeClr>
                    </a:solidFill>
                  </a:tcPr>
                </a:tc>
                <a:tc>
                  <a:txBody>
                    <a:bodyPr/>
                    <a:lstStyle/>
                    <a:p>
                      <a:pPr algn="ctr"/>
                      <a:endParaRPr lang="es-MX" sz="1000" dirty="0">
                        <a:latin typeface="Montserrat SemiBold" pitchFamily="2" charset="0"/>
                      </a:endParaRPr>
                    </a:p>
                  </a:txBody>
                  <a:tcPr anchor="ctr">
                    <a:solidFill>
                      <a:schemeClr val="bg1">
                        <a:lumMod val="85000"/>
                      </a:schemeClr>
                    </a:solidFill>
                  </a:tcPr>
                </a:tc>
                <a:extLst>
                  <a:ext uri="{0D108BD9-81ED-4DB2-BD59-A6C34878D82A}">
                    <a16:rowId xmlns:a16="http://schemas.microsoft.com/office/drawing/2014/main" val="292193334"/>
                  </a:ext>
                </a:extLst>
              </a:tr>
              <a:tr h="452616">
                <a:tc>
                  <a:txBody>
                    <a:bodyPr/>
                    <a:lstStyle/>
                    <a:p>
                      <a:pPr marL="68580" marR="60960" lvl="0" indent="0" algn="just" defTabSz="457200" rtl="0" eaLnBrk="1" fontAlgn="auto" latinLnBrk="0" hangingPunct="1">
                        <a:lnSpc>
                          <a:spcPct val="107000"/>
                        </a:lnSpc>
                        <a:spcBef>
                          <a:spcPts val="0"/>
                        </a:spcBef>
                        <a:spcAft>
                          <a:spcPts val="0"/>
                        </a:spcAft>
                        <a:buClrTx/>
                        <a:buSzTx/>
                        <a:buFontTx/>
                        <a:buNone/>
                        <a:tabLst>
                          <a:tab pos="1570990" algn="l"/>
                          <a:tab pos="2192655" algn="l"/>
                        </a:tabLst>
                        <a:defRPr/>
                      </a:pPr>
                      <a:r>
                        <a:rPr lang="es-MX" sz="1000" dirty="0">
                          <a:solidFill>
                            <a:srgbClr val="000000"/>
                          </a:solidFill>
                          <a:effectLst/>
                          <a:latin typeface="Montserrat Black" pitchFamily="2" charset="0"/>
                          <a:ea typeface="Bahnschrift" panose="020B0502040204020203" pitchFamily="34" charset="0"/>
                          <a:cs typeface="Arial" panose="020B0604020202020204" pitchFamily="34" charset="0"/>
                        </a:rPr>
                        <a:t>1.7</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Refrendo del Órgano Garante de Acceso a la Información Pública, Transparencia, Protección de Datos Personales y Buen Gobierno del Estado de Oaxaca al Registro Nacional de Archivos.</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algn="ctr"/>
                      <a:endParaRPr lang="es-MX" sz="1000" dirty="0">
                        <a:latin typeface="Montserrat SemiBold" pitchFamily="2" charset="0"/>
                      </a:endParaRPr>
                    </a:p>
                  </a:txBody>
                  <a:tcPr anchor="ctr">
                    <a:solidFill>
                      <a:srgbClr val="67368C"/>
                    </a:solidFill>
                  </a:tcPr>
                </a:tc>
                <a:tc>
                  <a:txBody>
                    <a:bodyPr/>
                    <a:lstStyle/>
                    <a:p>
                      <a:pPr algn="ctr"/>
                      <a:endParaRPr lang="es-MX" sz="1000">
                        <a:latin typeface="Montserrat SemiBold" pitchFamily="2" charset="0"/>
                      </a:endParaRPr>
                    </a:p>
                  </a:txBody>
                  <a:tcPr anchor="ctr">
                    <a:solidFill>
                      <a:schemeClr val="bg1">
                        <a:lumMod val="85000"/>
                      </a:schemeClr>
                    </a:solidFill>
                  </a:tcPr>
                </a:tc>
                <a:tc>
                  <a:txBody>
                    <a:bodyPr/>
                    <a:lstStyle/>
                    <a:p>
                      <a:pPr algn="ctr"/>
                      <a:endParaRPr lang="es-MX" sz="1000">
                        <a:latin typeface="Montserrat SemiBold" pitchFamily="2" charset="0"/>
                      </a:endParaRPr>
                    </a:p>
                  </a:txBody>
                  <a:tcPr anchor="ctr">
                    <a:solidFill>
                      <a:schemeClr val="bg1">
                        <a:lumMod val="85000"/>
                      </a:schemeClr>
                    </a:solidFill>
                  </a:tcPr>
                </a:tc>
                <a:tc>
                  <a:txBody>
                    <a:bodyPr/>
                    <a:lstStyle/>
                    <a:p>
                      <a:pPr algn="ctr"/>
                      <a:endParaRPr lang="es-MX" sz="1000" dirty="0">
                        <a:latin typeface="Montserrat SemiBold" pitchFamily="2" charset="0"/>
                      </a:endParaRPr>
                    </a:p>
                  </a:txBody>
                  <a:tcPr anchor="ctr">
                    <a:solidFill>
                      <a:schemeClr val="bg1">
                        <a:lumMod val="85000"/>
                      </a:schemeClr>
                    </a:solidFill>
                  </a:tcPr>
                </a:tc>
                <a:extLst>
                  <a:ext uri="{0D108BD9-81ED-4DB2-BD59-A6C34878D82A}">
                    <a16:rowId xmlns:a16="http://schemas.microsoft.com/office/drawing/2014/main" val="3132396128"/>
                  </a:ext>
                </a:extLst>
              </a:tr>
            </a:tbl>
          </a:graphicData>
        </a:graphic>
      </p:graphicFrame>
    </p:spTree>
    <p:extLst>
      <p:ext uri="{BB962C8B-B14F-4D97-AF65-F5344CB8AC3E}">
        <p14:creationId xmlns:p14="http://schemas.microsoft.com/office/powerpoint/2010/main" val="18354293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BA06E754-F406-4658-B2FE-E1E0477C5FF8}"/>
              </a:ext>
            </a:extLst>
          </p:cNvPr>
          <p:cNvPicPr>
            <a:picLocks noChangeAspect="1"/>
          </p:cNvPicPr>
          <p:nvPr/>
        </p:nvPicPr>
        <p:blipFill>
          <a:blip r:embed="rId2"/>
          <a:stretch>
            <a:fillRect/>
          </a:stretch>
        </p:blipFill>
        <p:spPr>
          <a:xfrm>
            <a:off x="0" y="0"/>
            <a:ext cx="12192000" cy="6858000"/>
          </a:xfrm>
          <a:prstGeom prst="rect">
            <a:avLst/>
          </a:prstGeom>
        </p:spPr>
      </p:pic>
      <p:sp>
        <p:nvSpPr>
          <p:cNvPr id="6" name="Elipse 5">
            <a:extLst>
              <a:ext uri="{FF2B5EF4-FFF2-40B4-BE49-F238E27FC236}">
                <a16:creationId xmlns:a16="http://schemas.microsoft.com/office/drawing/2014/main" id="{EA04B853-4234-4F10-8C56-056EE7DEFAF5}"/>
              </a:ext>
            </a:extLst>
          </p:cNvPr>
          <p:cNvSpPr/>
          <p:nvPr/>
        </p:nvSpPr>
        <p:spPr>
          <a:xfrm>
            <a:off x="11250707" y="5916707"/>
            <a:ext cx="788894" cy="79785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rgbClr val="AB4592"/>
                </a:solidFill>
                <a:latin typeface="Montserrat Black" pitchFamily="2" charset="0"/>
              </a:rPr>
              <a:t>24</a:t>
            </a:r>
          </a:p>
        </p:txBody>
      </p:sp>
      <p:graphicFrame>
        <p:nvGraphicFramePr>
          <p:cNvPr id="10" name="Tabla 4">
            <a:extLst>
              <a:ext uri="{FF2B5EF4-FFF2-40B4-BE49-F238E27FC236}">
                <a16:creationId xmlns:a16="http://schemas.microsoft.com/office/drawing/2014/main" id="{C9CDEA4D-5986-4320-A4F7-B41C30A00270}"/>
              </a:ext>
            </a:extLst>
          </p:cNvPr>
          <p:cNvGraphicFramePr>
            <a:graphicFrameLocks noGrp="1"/>
          </p:cNvGraphicFramePr>
          <p:nvPr>
            <p:extLst>
              <p:ext uri="{D42A27DB-BD31-4B8C-83A1-F6EECF244321}">
                <p14:modId xmlns:p14="http://schemas.microsoft.com/office/powerpoint/2010/main" val="407681272"/>
              </p:ext>
            </p:extLst>
          </p:nvPr>
        </p:nvGraphicFramePr>
        <p:xfrm>
          <a:off x="852274" y="1300251"/>
          <a:ext cx="10487452" cy="4257497"/>
        </p:xfrm>
        <a:graphic>
          <a:graphicData uri="http://schemas.openxmlformats.org/drawingml/2006/table">
            <a:tbl>
              <a:tblPr firstRow="1" bandRow="1">
                <a:tableStyleId>{073A0DAA-6AF3-43AB-8588-CEC1D06C72B9}</a:tableStyleId>
              </a:tblPr>
              <a:tblGrid>
                <a:gridCol w="8615452">
                  <a:extLst>
                    <a:ext uri="{9D8B030D-6E8A-4147-A177-3AD203B41FA5}">
                      <a16:colId xmlns:a16="http://schemas.microsoft.com/office/drawing/2014/main" val="3318297776"/>
                    </a:ext>
                  </a:extLst>
                </a:gridCol>
                <a:gridCol w="468000">
                  <a:extLst>
                    <a:ext uri="{9D8B030D-6E8A-4147-A177-3AD203B41FA5}">
                      <a16:colId xmlns:a16="http://schemas.microsoft.com/office/drawing/2014/main" val="3752188391"/>
                    </a:ext>
                  </a:extLst>
                </a:gridCol>
                <a:gridCol w="468000">
                  <a:extLst>
                    <a:ext uri="{9D8B030D-6E8A-4147-A177-3AD203B41FA5}">
                      <a16:colId xmlns:a16="http://schemas.microsoft.com/office/drawing/2014/main" val="394507018"/>
                    </a:ext>
                  </a:extLst>
                </a:gridCol>
                <a:gridCol w="468000">
                  <a:extLst>
                    <a:ext uri="{9D8B030D-6E8A-4147-A177-3AD203B41FA5}">
                      <a16:colId xmlns:a16="http://schemas.microsoft.com/office/drawing/2014/main" val="4040054607"/>
                    </a:ext>
                  </a:extLst>
                </a:gridCol>
                <a:gridCol w="468000">
                  <a:extLst>
                    <a:ext uri="{9D8B030D-6E8A-4147-A177-3AD203B41FA5}">
                      <a16:colId xmlns:a16="http://schemas.microsoft.com/office/drawing/2014/main" val="1849559032"/>
                    </a:ext>
                  </a:extLst>
                </a:gridCol>
              </a:tblGrid>
              <a:tr h="902110">
                <a:tc>
                  <a:txBody>
                    <a:bodyPr/>
                    <a:lstStyle/>
                    <a:p>
                      <a:pPr algn="ctr"/>
                      <a:endParaRPr lang="es-MX" sz="1200" b="1" kern="1200" dirty="0">
                        <a:solidFill>
                          <a:schemeClr val="lt1"/>
                        </a:solidFill>
                        <a:effectLst/>
                        <a:latin typeface="Montserrat ExtraBold" pitchFamily="2" charset="0"/>
                        <a:ea typeface="+mn-ea"/>
                        <a:cs typeface="Arial" panose="020B0604020202020204" pitchFamily="34" charset="0"/>
                      </a:endParaRPr>
                    </a:p>
                    <a:p>
                      <a:pPr algn="ctr"/>
                      <a:r>
                        <a:rPr lang="es-MX" sz="1200" b="1" kern="1200" dirty="0">
                          <a:solidFill>
                            <a:schemeClr val="lt1"/>
                          </a:solidFill>
                          <a:effectLst/>
                          <a:latin typeface="Montserrat ExtraBold" pitchFamily="2" charset="0"/>
                          <a:ea typeface="+mn-ea"/>
                          <a:cs typeface="Arial" panose="020B0604020202020204" pitchFamily="34" charset="0"/>
                        </a:rPr>
                        <a:t>Actividad</a:t>
                      </a:r>
                      <a:endParaRPr lang="es-MX" sz="1200" dirty="0">
                        <a:latin typeface="Montserrat ExtraBold" pitchFamily="2" charset="0"/>
                        <a:cs typeface="Arial" panose="020B0604020202020204" pitchFamily="34" charset="0"/>
                      </a:endParaRPr>
                    </a:p>
                  </a:txBody>
                  <a:tcPr anchor="ctr">
                    <a:solidFill>
                      <a:srgbClr val="67368C"/>
                    </a:solidFill>
                  </a:tcPr>
                </a:tc>
                <a:tc>
                  <a:txBody>
                    <a:bodyPr/>
                    <a:lstStyle/>
                    <a:p>
                      <a:pPr algn="ctr"/>
                      <a:r>
                        <a:rPr lang="es-MX" sz="1200" dirty="0">
                          <a:latin typeface="Montserrat ExtraBold" pitchFamily="2" charset="0"/>
                          <a:cs typeface="Arial" panose="020B0604020202020204" pitchFamily="34" charset="0"/>
                        </a:rPr>
                        <a:t>Primer trimestre</a:t>
                      </a:r>
                    </a:p>
                  </a:txBody>
                  <a:tcPr vert="vert270" anchor="ctr">
                    <a:solidFill>
                      <a:srgbClr val="67368C"/>
                    </a:solidFill>
                  </a:tcPr>
                </a:tc>
                <a:tc>
                  <a:txBody>
                    <a:bodyPr/>
                    <a:lstStyle/>
                    <a:p>
                      <a:pPr algn="ctr"/>
                      <a:r>
                        <a:rPr lang="es-MX" sz="1200" dirty="0">
                          <a:latin typeface="Montserrat ExtraBold" pitchFamily="2" charset="0"/>
                          <a:cs typeface="Arial" panose="020B0604020202020204" pitchFamily="34" charset="0"/>
                        </a:rPr>
                        <a:t>Segundo trimestre</a:t>
                      </a:r>
                    </a:p>
                  </a:txBody>
                  <a:tcPr vert="vert270" anchor="ctr">
                    <a:solidFill>
                      <a:srgbClr val="67368C"/>
                    </a:solidFill>
                  </a:tcPr>
                </a:tc>
                <a:tc>
                  <a:txBody>
                    <a:bodyPr/>
                    <a:lstStyle/>
                    <a:p>
                      <a:pPr algn="ctr"/>
                      <a:r>
                        <a:rPr lang="es-MX" sz="1200" dirty="0">
                          <a:latin typeface="Montserrat ExtraBold" pitchFamily="2" charset="0"/>
                          <a:cs typeface="Arial" panose="020B0604020202020204" pitchFamily="34" charset="0"/>
                        </a:rPr>
                        <a:t>Tercer trimestre</a:t>
                      </a:r>
                    </a:p>
                  </a:txBody>
                  <a:tcPr vert="vert270" anchor="ctr">
                    <a:solidFill>
                      <a:srgbClr val="67368C"/>
                    </a:solidFill>
                  </a:tcPr>
                </a:tc>
                <a:tc>
                  <a:txBody>
                    <a:bodyPr/>
                    <a:lstStyle/>
                    <a:p>
                      <a:pPr algn="ctr"/>
                      <a:r>
                        <a:rPr lang="es-MX" sz="1200" dirty="0">
                          <a:latin typeface="Montserrat ExtraBold" pitchFamily="2" charset="0"/>
                          <a:cs typeface="Arial" panose="020B0604020202020204" pitchFamily="34" charset="0"/>
                        </a:rPr>
                        <a:t>Cuarto trimestre</a:t>
                      </a:r>
                    </a:p>
                  </a:txBody>
                  <a:tcPr vert="vert270" anchor="ctr">
                    <a:solidFill>
                      <a:srgbClr val="67368C"/>
                    </a:solidFill>
                  </a:tcPr>
                </a:tc>
                <a:extLst>
                  <a:ext uri="{0D108BD9-81ED-4DB2-BD59-A6C34878D82A}">
                    <a16:rowId xmlns:a16="http://schemas.microsoft.com/office/drawing/2014/main" val="3889706165"/>
                  </a:ext>
                </a:extLst>
              </a:tr>
              <a:tr h="502763">
                <a:tc>
                  <a:txBody>
                    <a:bodyPr/>
                    <a:lstStyle/>
                    <a:p>
                      <a:pPr marL="0" marR="60960" indent="0" algn="just">
                        <a:lnSpc>
                          <a:spcPct val="107000"/>
                        </a:lnSpc>
                        <a:spcAft>
                          <a:spcPts val="0"/>
                        </a:spcAft>
                        <a:tabLst>
                          <a:tab pos="1570990" algn="l"/>
                          <a:tab pos="2192655" algn="l"/>
                        </a:tabLst>
                      </a:pPr>
                      <a:r>
                        <a:rPr lang="es-MX" sz="1000" dirty="0">
                          <a:solidFill>
                            <a:srgbClr val="000000"/>
                          </a:solidFill>
                          <a:effectLst/>
                          <a:latin typeface="Montserrat Black" pitchFamily="2" charset="0"/>
                          <a:ea typeface="Bahnschrift" panose="020B0502040204020203" pitchFamily="34" charset="0"/>
                          <a:cs typeface="Arial" panose="020B0604020202020204" pitchFamily="34" charset="0"/>
                        </a:rPr>
                        <a:t>1.8</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Verificar el estado de conservación de los archivos de trámite, a través de la implementación de inspecciones físicas en las unidades administrativas productoras de la documentación del OGAIPO.</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algn="ctr"/>
                      <a:endParaRPr lang="es-MX" sz="1000" dirty="0">
                        <a:latin typeface="Montserrat SemiBold" pitchFamily="2" charset="0"/>
                      </a:endParaRPr>
                    </a:p>
                  </a:txBody>
                  <a:tcPr anchor="ctr">
                    <a:solidFill>
                      <a:schemeClr val="bg1">
                        <a:lumMod val="85000"/>
                      </a:schemeClr>
                    </a:solidFill>
                  </a:tcPr>
                </a:tc>
                <a:tc>
                  <a:txBody>
                    <a:bodyPr/>
                    <a:lstStyle/>
                    <a:p>
                      <a:pPr algn="ctr"/>
                      <a:endParaRPr lang="es-MX" sz="1000" dirty="0">
                        <a:latin typeface="Montserrat SemiBold" pitchFamily="2" charset="0"/>
                      </a:endParaRPr>
                    </a:p>
                  </a:txBody>
                  <a:tcPr anchor="ctr">
                    <a:solidFill>
                      <a:schemeClr val="bg1">
                        <a:lumMod val="85000"/>
                      </a:schemeClr>
                    </a:solidFill>
                  </a:tcPr>
                </a:tc>
                <a:tc>
                  <a:txBody>
                    <a:bodyPr/>
                    <a:lstStyle/>
                    <a:p>
                      <a:pPr algn="ctr"/>
                      <a:endParaRPr lang="es-MX" sz="1000" dirty="0">
                        <a:highlight>
                          <a:srgbClr val="800080"/>
                        </a:highlight>
                        <a:latin typeface="Montserrat SemiBold" pitchFamily="2" charset="0"/>
                      </a:endParaRPr>
                    </a:p>
                  </a:txBody>
                  <a:tcPr anchor="ctr">
                    <a:solidFill>
                      <a:srgbClr val="67368C"/>
                    </a:solidFill>
                  </a:tcPr>
                </a:tc>
                <a:tc>
                  <a:txBody>
                    <a:bodyPr/>
                    <a:lstStyle/>
                    <a:p>
                      <a:pPr algn="ctr"/>
                      <a:endParaRPr lang="es-MX" sz="1000" dirty="0">
                        <a:latin typeface="Montserrat SemiBold" pitchFamily="2" charset="0"/>
                      </a:endParaRPr>
                    </a:p>
                  </a:txBody>
                  <a:tcPr anchor="ctr">
                    <a:solidFill>
                      <a:schemeClr val="bg1">
                        <a:lumMod val="85000"/>
                      </a:schemeClr>
                    </a:solidFill>
                  </a:tcPr>
                </a:tc>
                <a:extLst>
                  <a:ext uri="{0D108BD9-81ED-4DB2-BD59-A6C34878D82A}">
                    <a16:rowId xmlns:a16="http://schemas.microsoft.com/office/drawing/2014/main" val="3414379437"/>
                  </a:ext>
                </a:extLst>
              </a:tr>
              <a:tr h="358218">
                <a:tc>
                  <a:txBody>
                    <a:bodyPr/>
                    <a:lstStyle/>
                    <a:p>
                      <a:pPr marL="0" marR="60960" indent="0" algn="just">
                        <a:lnSpc>
                          <a:spcPct val="107000"/>
                        </a:lnSpc>
                        <a:spcAft>
                          <a:spcPts val="0"/>
                        </a:spcAft>
                        <a:tabLst>
                          <a:tab pos="1570990" algn="l"/>
                          <a:tab pos="2192655" algn="l"/>
                        </a:tabLst>
                      </a:pPr>
                      <a:r>
                        <a:rPr lang="es-MX" sz="1000" dirty="0">
                          <a:solidFill>
                            <a:srgbClr val="000000"/>
                          </a:solidFill>
                          <a:effectLst/>
                          <a:latin typeface="Montserrat Black" pitchFamily="2" charset="0"/>
                          <a:ea typeface="Bahnschrift" panose="020B0502040204020203" pitchFamily="34" charset="0"/>
                          <a:cs typeface="Arial" panose="020B0604020202020204" pitchFamily="34" charset="0"/>
                        </a:rPr>
                        <a:t>1.9</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Seguimiento al procedimiento que permita la continuidad del ciclo vital de los expedientes producidos por fondos documentales anteriores.</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algn="ctr"/>
                      <a:endParaRPr lang="es-MX" sz="1000" dirty="0">
                        <a:latin typeface="Montserrat SemiBold" pitchFamily="2" charset="0"/>
                      </a:endParaRPr>
                    </a:p>
                  </a:txBody>
                  <a:tcPr anchor="ctr">
                    <a:solidFill>
                      <a:schemeClr val="bg1">
                        <a:lumMod val="85000"/>
                      </a:schemeClr>
                    </a:solidFill>
                  </a:tcPr>
                </a:tc>
                <a:tc>
                  <a:txBody>
                    <a:bodyPr/>
                    <a:lstStyle/>
                    <a:p>
                      <a:pPr algn="ctr"/>
                      <a:endParaRPr lang="es-MX" sz="1000" dirty="0">
                        <a:latin typeface="Montserrat SemiBold" pitchFamily="2" charset="0"/>
                      </a:endParaRPr>
                    </a:p>
                  </a:txBody>
                  <a:tcPr anchor="ctr">
                    <a:solidFill>
                      <a:schemeClr val="bg1">
                        <a:lumMod val="85000"/>
                      </a:schemeClr>
                    </a:solidFill>
                  </a:tcPr>
                </a:tc>
                <a:tc>
                  <a:txBody>
                    <a:bodyPr/>
                    <a:lstStyle/>
                    <a:p>
                      <a:pPr algn="ctr"/>
                      <a:endParaRPr lang="es-MX" sz="1000" dirty="0">
                        <a:latin typeface="Montserrat SemiBold" pitchFamily="2" charset="0"/>
                      </a:endParaRPr>
                    </a:p>
                  </a:txBody>
                  <a:tcPr anchor="ctr">
                    <a:solidFill>
                      <a:schemeClr val="bg1">
                        <a:lumMod val="85000"/>
                      </a:schemeClr>
                    </a:solidFill>
                  </a:tcPr>
                </a:tc>
                <a:tc>
                  <a:txBody>
                    <a:bodyPr/>
                    <a:lstStyle/>
                    <a:p>
                      <a:pPr algn="ctr"/>
                      <a:endParaRPr lang="es-MX" sz="1000" dirty="0">
                        <a:latin typeface="Montserrat SemiBold" pitchFamily="2" charset="0"/>
                      </a:endParaRPr>
                    </a:p>
                  </a:txBody>
                  <a:tcPr anchor="ctr">
                    <a:solidFill>
                      <a:srgbClr val="67368C"/>
                    </a:solidFill>
                  </a:tcPr>
                </a:tc>
                <a:extLst>
                  <a:ext uri="{0D108BD9-81ED-4DB2-BD59-A6C34878D82A}">
                    <a16:rowId xmlns:a16="http://schemas.microsoft.com/office/drawing/2014/main" val="2507457927"/>
                  </a:ext>
                </a:extLst>
              </a:tr>
              <a:tr h="405371">
                <a:tc>
                  <a:txBody>
                    <a:bodyPr/>
                    <a:lstStyle/>
                    <a:p>
                      <a:pPr marL="0" marR="60960" indent="0" algn="just">
                        <a:lnSpc>
                          <a:spcPct val="107000"/>
                        </a:lnSpc>
                        <a:spcAft>
                          <a:spcPts val="0"/>
                        </a:spcAft>
                        <a:tabLst>
                          <a:tab pos="1570990" algn="l"/>
                          <a:tab pos="2192655" algn="l"/>
                        </a:tabLst>
                      </a:pPr>
                      <a:r>
                        <a:rPr lang="es-MX" sz="1000" dirty="0">
                          <a:solidFill>
                            <a:srgbClr val="000000"/>
                          </a:solidFill>
                          <a:effectLst/>
                          <a:latin typeface="Montserrat Black" pitchFamily="2" charset="0"/>
                          <a:ea typeface="Bahnschrift" panose="020B0502040204020203" pitchFamily="34" charset="0"/>
                          <a:cs typeface="Arial" panose="020B0604020202020204" pitchFamily="34" charset="0"/>
                        </a:rPr>
                        <a:t>1.10</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Conclusión del Manual de Procedimientos en Gestión Documental y  Administración de Archivos (Ahora Lineamientos para la Gestión Documental y Administración de Archivos).</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algn="ctr"/>
                      <a:endParaRPr lang="es-MX" sz="1000" dirty="0">
                        <a:latin typeface="Montserrat SemiBold" pitchFamily="2" charset="0"/>
                      </a:endParaRPr>
                    </a:p>
                  </a:txBody>
                  <a:tcPr anchor="ctr">
                    <a:solidFill>
                      <a:srgbClr val="67368C"/>
                    </a:solidFill>
                  </a:tcPr>
                </a:tc>
                <a:tc>
                  <a:txBody>
                    <a:bodyPr/>
                    <a:lstStyle/>
                    <a:p>
                      <a:pPr algn="ctr"/>
                      <a:endParaRPr lang="es-MX" sz="1000" dirty="0">
                        <a:latin typeface="Montserrat SemiBold" pitchFamily="2" charset="0"/>
                      </a:endParaRPr>
                    </a:p>
                  </a:txBody>
                  <a:tcPr anchor="ctr">
                    <a:solidFill>
                      <a:schemeClr val="bg1">
                        <a:lumMod val="85000"/>
                      </a:schemeClr>
                    </a:solidFill>
                  </a:tcPr>
                </a:tc>
                <a:tc>
                  <a:txBody>
                    <a:bodyPr/>
                    <a:lstStyle/>
                    <a:p>
                      <a:pPr algn="ctr"/>
                      <a:endParaRPr lang="es-MX" sz="1000" dirty="0">
                        <a:latin typeface="Montserrat SemiBold" pitchFamily="2" charset="0"/>
                      </a:endParaRPr>
                    </a:p>
                  </a:txBody>
                  <a:tcPr anchor="ctr">
                    <a:solidFill>
                      <a:schemeClr val="bg1">
                        <a:lumMod val="85000"/>
                      </a:schemeClr>
                    </a:solidFill>
                  </a:tcPr>
                </a:tc>
                <a:tc>
                  <a:txBody>
                    <a:bodyPr/>
                    <a:lstStyle/>
                    <a:p>
                      <a:pPr algn="ctr"/>
                      <a:endParaRPr lang="es-MX" sz="1000" dirty="0">
                        <a:latin typeface="Montserrat SemiBold" pitchFamily="2" charset="0"/>
                      </a:endParaRPr>
                    </a:p>
                  </a:txBody>
                  <a:tcPr anchor="ctr">
                    <a:solidFill>
                      <a:schemeClr val="bg1">
                        <a:lumMod val="85000"/>
                      </a:schemeClr>
                    </a:solidFill>
                  </a:tcPr>
                </a:tc>
                <a:extLst>
                  <a:ext uri="{0D108BD9-81ED-4DB2-BD59-A6C34878D82A}">
                    <a16:rowId xmlns:a16="http://schemas.microsoft.com/office/drawing/2014/main" val="621994556"/>
                  </a:ext>
                </a:extLst>
              </a:tr>
              <a:tr h="216817">
                <a:tc>
                  <a:txBody>
                    <a:bodyPr/>
                    <a:lstStyle/>
                    <a:p>
                      <a:pPr marL="0" marR="60960" indent="0" algn="just">
                        <a:lnSpc>
                          <a:spcPct val="107000"/>
                        </a:lnSpc>
                        <a:spcAft>
                          <a:spcPts val="0"/>
                        </a:spcAft>
                        <a:tabLst>
                          <a:tab pos="1915795" algn="l"/>
                        </a:tabLst>
                      </a:pPr>
                      <a:r>
                        <a:rPr lang="es-MX" sz="1000" dirty="0">
                          <a:solidFill>
                            <a:srgbClr val="000000"/>
                          </a:solidFill>
                          <a:effectLst/>
                          <a:latin typeface="Montserrat Black" pitchFamily="2" charset="0"/>
                          <a:ea typeface="Bahnschrift" panose="020B0502040204020203" pitchFamily="34" charset="0"/>
                          <a:cs typeface="Arial" panose="020B0604020202020204" pitchFamily="34" charset="0"/>
                        </a:rPr>
                        <a:t>2.1</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Elaborar el Programa de Capacitación en Gestión documental y Administración de Archivos.</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algn="ctr"/>
                      <a:endParaRPr lang="es-MX" sz="1000" dirty="0">
                        <a:latin typeface="Montserrat SemiBold" pitchFamily="2" charset="0"/>
                      </a:endParaRPr>
                    </a:p>
                  </a:txBody>
                  <a:tcPr anchor="ctr">
                    <a:solidFill>
                      <a:srgbClr val="67368C"/>
                    </a:solidFill>
                  </a:tcPr>
                </a:tc>
                <a:tc>
                  <a:txBody>
                    <a:bodyPr/>
                    <a:lstStyle/>
                    <a:p>
                      <a:pPr algn="ctr"/>
                      <a:endParaRPr lang="es-MX" sz="1000">
                        <a:latin typeface="Montserrat SemiBold" pitchFamily="2" charset="0"/>
                      </a:endParaRPr>
                    </a:p>
                  </a:txBody>
                  <a:tcPr anchor="ctr">
                    <a:solidFill>
                      <a:schemeClr val="bg1">
                        <a:lumMod val="85000"/>
                      </a:schemeClr>
                    </a:solidFill>
                  </a:tcPr>
                </a:tc>
                <a:tc>
                  <a:txBody>
                    <a:bodyPr/>
                    <a:lstStyle/>
                    <a:p>
                      <a:pPr algn="ctr"/>
                      <a:endParaRPr lang="es-MX" sz="1000" dirty="0">
                        <a:latin typeface="Montserrat SemiBold" pitchFamily="2" charset="0"/>
                      </a:endParaRPr>
                    </a:p>
                  </a:txBody>
                  <a:tcPr anchor="ctr">
                    <a:solidFill>
                      <a:schemeClr val="bg1">
                        <a:lumMod val="85000"/>
                      </a:schemeClr>
                    </a:solidFill>
                  </a:tcPr>
                </a:tc>
                <a:tc>
                  <a:txBody>
                    <a:bodyPr/>
                    <a:lstStyle/>
                    <a:p>
                      <a:pPr algn="ctr"/>
                      <a:endParaRPr lang="es-MX" sz="1000" dirty="0">
                        <a:latin typeface="Montserrat SemiBold" pitchFamily="2" charset="0"/>
                      </a:endParaRPr>
                    </a:p>
                  </a:txBody>
                  <a:tcPr anchor="ctr">
                    <a:solidFill>
                      <a:schemeClr val="bg1">
                        <a:lumMod val="85000"/>
                      </a:schemeClr>
                    </a:solidFill>
                  </a:tcPr>
                </a:tc>
                <a:extLst>
                  <a:ext uri="{0D108BD9-81ED-4DB2-BD59-A6C34878D82A}">
                    <a16:rowId xmlns:a16="http://schemas.microsoft.com/office/drawing/2014/main" val="3865960912"/>
                  </a:ext>
                </a:extLst>
              </a:tr>
              <a:tr h="311103">
                <a:tc>
                  <a:txBody>
                    <a:bodyPr/>
                    <a:lstStyle/>
                    <a:p>
                      <a:pPr marL="0" marR="60325" lvl="0" indent="0" algn="just" defTabSz="457200" rtl="0" eaLnBrk="1" fontAlgn="auto" latinLnBrk="0" hangingPunct="1">
                        <a:lnSpc>
                          <a:spcPct val="107000"/>
                        </a:lnSpc>
                        <a:spcBef>
                          <a:spcPts val="0"/>
                        </a:spcBef>
                        <a:spcAft>
                          <a:spcPts val="0"/>
                        </a:spcAft>
                        <a:buClrTx/>
                        <a:buSzTx/>
                        <a:buFontTx/>
                        <a:buNone/>
                        <a:tabLst/>
                        <a:defRPr/>
                      </a:pPr>
                      <a:r>
                        <a:rPr lang="es-MX" sz="1000" dirty="0">
                          <a:solidFill>
                            <a:srgbClr val="000000"/>
                          </a:solidFill>
                          <a:effectLst/>
                          <a:latin typeface="Montserrat Black" pitchFamily="2" charset="0"/>
                          <a:ea typeface="Bahnschrift" panose="020B0502040204020203" pitchFamily="34" charset="0"/>
                          <a:cs typeface="Arial" panose="020B0604020202020204" pitchFamily="34" charset="0"/>
                        </a:rPr>
                        <a:t>2.2 </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Coordinar la realización de la capacitación en línea “Uso del Sistema Automatizado para la Gestión de Archivos (SAGA)”.</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algn="ctr"/>
                      <a:endParaRPr lang="es-MX" sz="1000" dirty="0">
                        <a:latin typeface="Montserrat SemiBold" pitchFamily="2" charset="0"/>
                      </a:endParaRPr>
                    </a:p>
                  </a:txBody>
                  <a:tcPr anchor="ctr">
                    <a:solidFill>
                      <a:schemeClr val="bg1">
                        <a:lumMod val="85000"/>
                      </a:schemeClr>
                    </a:solidFill>
                  </a:tcPr>
                </a:tc>
                <a:tc>
                  <a:txBody>
                    <a:bodyPr/>
                    <a:lstStyle/>
                    <a:p>
                      <a:pPr algn="ctr"/>
                      <a:endParaRPr lang="es-MX" sz="1000" dirty="0">
                        <a:latin typeface="Montserrat SemiBold" pitchFamily="2" charset="0"/>
                      </a:endParaRPr>
                    </a:p>
                  </a:txBody>
                  <a:tcPr anchor="ctr">
                    <a:solidFill>
                      <a:srgbClr val="67368C"/>
                    </a:solidFill>
                  </a:tcPr>
                </a:tc>
                <a:tc>
                  <a:txBody>
                    <a:bodyPr/>
                    <a:lstStyle/>
                    <a:p>
                      <a:pPr algn="ctr"/>
                      <a:endParaRPr lang="es-MX" sz="1000" dirty="0">
                        <a:latin typeface="Montserrat SemiBold" pitchFamily="2" charset="0"/>
                      </a:endParaRPr>
                    </a:p>
                  </a:txBody>
                  <a:tcPr anchor="ctr">
                    <a:solidFill>
                      <a:schemeClr val="bg1">
                        <a:lumMod val="85000"/>
                      </a:schemeClr>
                    </a:solidFill>
                  </a:tcPr>
                </a:tc>
                <a:tc>
                  <a:txBody>
                    <a:bodyPr/>
                    <a:lstStyle/>
                    <a:p>
                      <a:pPr algn="ctr"/>
                      <a:endParaRPr lang="es-MX" sz="1000" dirty="0">
                        <a:latin typeface="Montserrat SemiBold" pitchFamily="2" charset="0"/>
                      </a:endParaRPr>
                    </a:p>
                  </a:txBody>
                  <a:tcPr anchor="ctr">
                    <a:solidFill>
                      <a:schemeClr val="bg1">
                        <a:lumMod val="85000"/>
                      </a:schemeClr>
                    </a:solidFill>
                  </a:tcPr>
                </a:tc>
                <a:extLst>
                  <a:ext uri="{0D108BD9-81ED-4DB2-BD59-A6C34878D82A}">
                    <a16:rowId xmlns:a16="http://schemas.microsoft.com/office/drawing/2014/main" val="1743376861"/>
                  </a:ext>
                </a:extLst>
              </a:tr>
              <a:tr h="362104">
                <a:tc>
                  <a:txBody>
                    <a:bodyPr/>
                    <a:lstStyle/>
                    <a:p>
                      <a:pPr marL="0" marR="87630" indent="0" algn="just">
                        <a:spcAft>
                          <a:spcPts val="0"/>
                        </a:spcAft>
                      </a:pPr>
                      <a:r>
                        <a:rPr lang="es-MX" sz="1000" dirty="0">
                          <a:solidFill>
                            <a:srgbClr val="000000"/>
                          </a:solidFill>
                          <a:effectLst/>
                          <a:latin typeface="Montserrat Black" pitchFamily="2" charset="0"/>
                          <a:ea typeface="Bahnschrift" panose="020B0502040204020203" pitchFamily="34" charset="0"/>
                          <a:cs typeface="Arial" panose="020B0604020202020204" pitchFamily="34" charset="0"/>
                        </a:rPr>
                        <a:t>2.3 </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Realización de la capacitación de manera presencial “Procedimiento para la integración y organización de expedientes en los Archivos de Trámite”.  </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algn="ctr"/>
                      <a:endParaRPr lang="es-MX" sz="1000" dirty="0">
                        <a:latin typeface="Montserrat SemiBold" pitchFamily="2" charset="0"/>
                      </a:endParaRPr>
                    </a:p>
                  </a:txBody>
                  <a:tcPr anchor="ctr">
                    <a:solidFill>
                      <a:srgbClr val="67368C"/>
                    </a:solidFill>
                  </a:tcPr>
                </a:tc>
                <a:tc>
                  <a:txBody>
                    <a:bodyPr/>
                    <a:lstStyle/>
                    <a:p>
                      <a:pPr algn="ctr"/>
                      <a:endParaRPr lang="es-MX" sz="1000" dirty="0">
                        <a:latin typeface="Montserrat SemiBold" pitchFamily="2" charset="0"/>
                      </a:endParaRPr>
                    </a:p>
                  </a:txBody>
                  <a:tcPr anchor="ctr">
                    <a:solidFill>
                      <a:schemeClr val="bg1">
                        <a:lumMod val="85000"/>
                      </a:schemeClr>
                    </a:solidFill>
                  </a:tcPr>
                </a:tc>
                <a:tc>
                  <a:txBody>
                    <a:bodyPr/>
                    <a:lstStyle/>
                    <a:p>
                      <a:pPr algn="ctr"/>
                      <a:endParaRPr lang="es-MX" sz="1000" dirty="0">
                        <a:latin typeface="Montserrat SemiBold" pitchFamily="2" charset="0"/>
                      </a:endParaRPr>
                    </a:p>
                  </a:txBody>
                  <a:tcPr anchor="ctr">
                    <a:solidFill>
                      <a:schemeClr val="bg1">
                        <a:lumMod val="85000"/>
                      </a:schemeClr>
                    </a:solidFill>
                  </a:tcPr>
                </a:tc>
                <a:tc>
                  <a:txBody>
                    <a:bodyPr/>
                    <a:lstStyle/>
                    <a:p>
                      <a:pPr algn="ctr"/>
                      <a:endParaRPr lang="es-MX" sz="1000" dirty="0">
                        <a:latin typeface="Montserrat SemiBold" pitchFamily="2" charset="0"/>
                      </a:endParaRPr>
                    </a:p>
                  </a:txBody>
                  <a:tcPr anchor="ctr">
                    <a:solidFill>
                      <a:schemeClr val="bg1">
                        <a:lumMod val="85000"/>
                      </a:schemeClr>
                    </a:solidFill>
                  </a:tcPr>
                </a:tc>
                <a:extLst>
                  <a:ext uri="{0D108BD9-81ED-4DB2-BD59-A6C34878D82A}">
                    <a16:rowId xmlns:a16="http://schemas.microsoft.com/office/drawing/2014/main" val="292193334"/>
                  </a:ext>
                </a:extLst>
              </a:tr>
              <a:tr h="417197">
                <a:tc>
                  <a:txBody>
                    <a:bodyPr/>
                    <a:lstStyle/>
                    <a:p>
                      <a:pPr marL="0" marR="60325" indent="0" algn="just">
                        <a:lnSpc>
                          <a:spcPct val="107000"/>
                        </a:lnSpc>
                        <a:spcAft>
                          <a:spcPts val="0"/>
                        </a:spcAft>
                      </a:pPr>
                      <a:r>
                        <a:rPr lang="es-MX" sz="1000" dirty="0">
                          <a:solidFill>
                            <a:srgbClr val="000000"/>
                          </a:solidFill>
                          <a:effectLst/>
                          <a:latin typeface="Montserrat Black" pitchFamily="2" charset="0"/>
                          <a:ea typeface="Bahnschrift" panose="020B0502040204020203" pitchFamily="34" charset="0"/>
                          <a:cs typeface="Arial" panose="020B0604020202020204" pitchFamily="34" charset="0"/>
                        </a:rPr>
                        <a:t>2.4</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Realización de la capacitación de manera presencial “Procedimiento para la eliminación de documentación de comprobación administrativa inmediata”.  </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algn="ctr"/>
                      <a:endParaRPr lang="es-MX" sz="1000" dirty="0">
                        <a:latin typeface="Montserrat SemiBold" pitchFamily="2" charset="0"/>
                      </a:endParaRPr>
                    </a:p>
                  </a:txBody>
                  <a:tcPr anchor="ctr">
                    <a:solidFill>
                      <a:srgbClr val="67368C"/>
                    </a:solidFill>
                  </a:tcPr>
                </a:tc>
                <a:tc>
                  <a:txBody>
                    <a:bodyPr/>
                    <a:lstStyle/>
                    <a:p>
                      <a:pPr algn="ctr"/>
                      <a:endParaRPr lang="es-MX" sz="1000" dirty="0">
                        <a:latin typeface="Montserrat SemiBold" pitchFamily="2" charset="0"/>
                      </a:endParaRPr>
                    </a:p>
                  </a:txBody>
                  <a:tcPr anchor="ctr">
                    <a:solidFill>
                      <a:schemeClr val="bg1">
                        <a:lumMod val="85000"/>
                      </a:schemeClr>
                    </a:solidFill>
                  </a:tcPr>
                </a:tc>
                <a:tc>
                  <a:txBody>
                    <a:bodyPr/>
                    <a:lstStyle/>
                    <a:p>
                      <a:pPr algn="ctr"/>
                      <a:endParaRPr lang="es-MX" sz="1000" dirty="0">
                        <a:latin typeface="Montserrat SemiBold" pitchFamily="2" charset="0"/>
                      </a:endParaRPr>
                    </a:p>
                  </a:txBody>
                  <a:tcPr anchor="ctr">
                    <a:solidFill>
                      <a:schemeClr val="bg1">
                        <a:lumMod val="85000"/>
                      </a:schemeClr>
                    </a:solidFill>
                  </a:tcPr>
                </a:tc>
                <a:tc>
                  <a:txBody>
                    <a:bodyPr/>
                    <a:lstStyle/>
                    <a:p>
                      <a:pPr algn="ctr"/>
                      <a:endParaRPr lang="es-MX" sz="1000" dirty="0">
                        <a:latin typeface="Montserrat SemiBold" pitchFamily="2" charset="0"/>
                      </a:endParaRPr>
                    </a:p>
                  </a:txBody>
                  <a:tcPr anchor="ctr">
                    <a:solidFill>
                      <a:schemeClr val="bg1">
                        <a:lumMod val="85000"/>
                      </a:schemeClr>
                    </a:solidFill>
                  </a:tcPr>
                </a:tc>
                <a:extLst>
                  <a:ext uri="{0D108BD9-81ED-4DB2-BD59-A6C34878D82A}">
                    <a16:rowId xmlns:a16="http://schemas.microsoft.com/office/drawing/2014/main" val="3132396128"/>
                  </a:ext>
                </a:extLst>
              </a:tr>
              <a:tr h="216834">
                <a:tc>
                  <a:txBody>
                    <a:bodyPr/>
                    <a:lstStyle/>
                    <a:p>
                      <a:pPr marL="0" marR="60325" indent="0" algn="just">
                        <a:lnSpc>
                          <a:spcPct val="107000"/>
                        </a:lnSpc>
                        <a:spcAft>
                          <a:spcPts val="0"/>
                        </a:spcAft>
                      </a:pPr>
                      <a:r>
                        <a:rPr lang="es-MX" sz="1000" dirty="0">
                          <a:solidFill>
                            <a:srgbClr val="000000"/>
                          </a:solidFill>
                          <a:effectLst/>
                          <a:latin typeface="Montserrat Black" pitchFamily="2" charset="0"/>
                          <a:ea typeface="Bahnschrift" panose="020B0502040204020203" pitchFamily="34" charset="0"/>
                          <a:cs typeface="Arial" panose="020B0604020202020204" pitchFamily="34" charset="0"/>
                        </a:rPr>
                        <a:t>2.5</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Realización de la capacitación de manera presencial “Procedimiento para la transferencia primaria”  </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algn="ctr"/>
                      <a:endParaRPr lang="es-MX" sz="1000" dirty="0">
                        <a:latin typeface="Montserrat SemiBold" pitchFamily="2" charset="0"/>
                      </a:endParaRPr>
                    </a:p>
                  </a:txBody>
                  <a:tcPr anchor="ctr">
                    <a:solidFill>
                      <a:schemeClr val="bg1">
                        <a:lumMod val="85000"/>
                      </a:schemeClr>
                    </a:solidFill>
                  </a:tcPr>
                </a:tc>
                <a:tc>
                  <a:txBody>
                    <a:bodyPr/>
                    <a:lstStyle/>
                    <a:p>
                      <a:pPr algn="ctr"/>
                      <a:endParaRPr lang="es-MX" sz="1000" dirty="0">
                        <a:latin typeface="Montserrat SemiBold" pitchFamily="2" charset="0"/>
                      </a:endParaRPr>
                    </a:p>
                  </a:txBody>
                  <a:tcPr anchor="ctr">
                    <a:solidFill>
                      <a:srgbClr val="67368C"/>
                    </a:solidFill>
                  </a:tcPr>
                </a:tc>
                <a:tc>
                  <a:txBody>
                    <a:bodyPr/>
                    <a:lstStyle/>
                    <a:p>
                      <a:pPr algn="ctr"/>
                      <a:endParaRPr lang="es-MX" sz="1000" dirty="0">
                        <a:latin typeface="Montserrat SemiBold" pitchFamily="2" charset="0"/>
                      </a:endParaRPr>
                    </a:p>
                  </a:txBody>
                  <a:tcPr anchor="ctr">
                    <a:solidFill>
                      <a:schemeClr val="bg1">
                        <a:lumMod val="85000"/>
                      </a:schemeClr>
                    </a:solidFill>
                  </a:tcPr>
                </a:tc>
                <a:tc>
                  <a:txBody>
                    <a:bodyPr/>
                    <a:lstStyle/>
                    <a:p>
                      <a:pPr algn="ctr"/>
                      <a:endParaRPr lang="es-MX" sz="1000" dirty="0">
                        <a:latin typeface="Montserrat SemiBold" pitchFamily="2" charset="0"/>
                      </a:endParaRPr>
                    </a:p>
                  </a:txBody>
                  <a:tcPr anchor="ctr">
                    <a:solidFill>
                      <a:schemeClr val="bg1">
                        <a:lumMod val="85000"/>
                      </a:schemeClr>
                    </a:solidFill>
                  </a:tcPr>
                </a:tc>
                <a:extLst>
                  <a:ext uri="{0D108BD9-81ED-4DB2-BD59-A6C34878D82A}">
                    <a16:rowId xmlns:a16="http://schemas.microsoft.com/office/drawing/2014/main" val="1543651535"/>
                  </a:ext>
                </a:extLst>
              </a:tr>
              <a:tr h="267111">
                <a:tc>
                  <a:txBody>
                    <a:bodyPr/>
                    <a:lstStyle/>
                    <a:p>
                      <a:pPr marL="0" marR="60325" indent="0" algn="just">
                        <a:lnSpc>
                          <a:spcPct val="107000"/>
                        </a:lnSpc>
                        <a:spcAft>
                          <a:spcPts val="0"/>
                        </a:spcAft>
                      </a:pPr>
                      <a:r>
                        <a:rPr lang="es-MX" sz="1000" dirty="0">
                          <a:solidFill>
                            <a:srgbClr val="000000"/>
                          </a:solidFill>
                          <a:effectLst/>
                          <a:latin typeface="Montserrat Black" pitchFamily="2" charset="0"/>
                          <a:ea typeface="Bahnschrift" panose="020B0502040204020203" pitchFamily="34" charset="0"/>
                          <a:cs typeface="Arial" panose="020B0604020202020204" pitchFamily="34" charset="0"/>
                        </a:rPr>
                        <a:t>2.6</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Realización de la capacitación de manera presencial “Procedimiento de valoración documental”.  </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algn="ctr"/>
                      <a:endParaRPr lang="es-MX" sz="1000" dirty="0">
                        <a:latin typeface="Montserrat SemiBold" pitchFamily="2" charset="0"/>
                      </a:endParaRPr>
                    </a:p>
                  </a:txBody>
                  <a:tcPr anchor="ctr">
                    <a:solidFill>
                      <a:schemeClr val="bg1">
                        <a:lumMod val="85000"/>
                      </a:schemeClr>
                    </a:solidFill>
                  </a:tcPr>
                </a:tc>
                <a:tc>
                  <a:txBody>
                    <a:bodyPr/>
                    <a:lstStyle/>
                    <a:p>
                      <a:pPr algn="ctr"/>
                      <a:endParaRPr lang="es-MX" sz="1000" dirty="0">
                        <a:latin typeface="Montserrat SemiBold" pitchFamily="2" charset="0"/>
                      </a:endParaRPr>
                    </a:p>
                  </a:txBody>
                  <a:tcPr anchor="ctr">
                    <a:solidFill>
                      <a:schemeClr val="bg1">
                        <a:lumMod val="85000"/>
                      </a:schemeClr>
                    </a:solidFill>
                  </a:tcPr>
                </a:tc>
                <a:tc>
                  <a:txBody>
                    <a:bodyPr/>
                    <a:lstStyle/>
                    <a:p>
                      <a:pPr algn="ctr"/>
                      <a:endParaRPr lang="es-MX" sz="1000" dirty="0">
                        <a:latin typeface="Montserrat SemiBold" pitchFamily="2" charset="0"/>
                      </a:endParaRPr>
                    </a:p>
                  </a:txBody>
                  <a:tcPr anchor="ctr">
                    <a:solidFill>
                      <a:srgbClr val="67368C"/>
                    </a:solidFill>
                  </a:tcPr>
                </a:tc>
                <a:tc>
                  <a:txBody>
                    <a:bodyPr/>
                    <a:lstStyle/>
                    <a:p>
                      <a:pPr algn="ctr"/>
                      <a:endParaRPr lang="es-MX" sz="1000" dirty="0">
                        <a:latin typeface="Montserrat SemiBold" pitchFamily="2" charset="0"/>
                      </a:endParaRPr>
                    </a:p>
                  </a:txBody>
                  <a:tcPr anchor="ctr">
                    <a:solidFill>
                      <a:schemeClr val="bg1">
                        <a:lumMod val="85000"/>
                      </a:schemeClr>
                    </a:solidFill>
                  </a:tcPr>
                </a:tc>
                <a:extLst>
                  <a:ext uri="{0D108BD9-81ED-4DB2-BD59-A6C34878D82A}">
                    <a16:rowId xmlns:a16="http://schemas.microsoft.com/office/drawing/2014/main" val="1228285660"/>
                  </a:ext>
                </a:extLst>
              </a:tr>
              <a:tr h="207390">
                <a:tc>
                  <a:txBody>
                    <a:bodyPr/>
                    <a:lstStyle/>
                    <a:p>
                      <a:pPr marL="0" marR="60325" lvl="0" indent="0" algn="just" defTabSz="457200" rtl="0" eaLnBrk="1" fontAlgn="auto" latinLnBrk="0" hangingPunct="1">
                        <a:lnSpc>
                          <a:spcPct val="107000"/>
                        </a:lnSpc>
                        <a:spcBef>
                          <a:spcPts val="0"/>
                        </a:spcBef>
                        <a:spcAft>
                          <a:spcPts val="0"/>
                        </a:spcAft>
                        <a:buClrTx/>
                        <a:buSzTx/>
                        <a:buFontTx/>
                        <a:buNone/>
                        <a:tabLst/>
                        <a:defRPr/>
                      </a:pPr>
                      <a:r>
                        <a:rPr lang="es-MX" sz="1000" dirty="0">
                          <a:solidFill>
                            <a:srgbClr val="000000"/>
                          </a:solidFill>
                          <a:effectLst/>
                          <a:latin typeface="Montserrat Black" pitchFamily="2" charset="0"/>
                          <a:ea typeface="Bahnschrift" panose="020B0502040204020203" pitchFamily="34" charset="0"/>
                          <a:cs typeface="Arial" panose="020B0604020202020204" pitchFamily="34" charset="0"/>
                        </a:rPr>
                        <a:t>2.7</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Realización de la capacitación de manera presencial “Procedimiento de baja documental”.  </a:t>
                      </a:r>
                      <a:endParaRPr lang="es-MX" sz="1000" dirty="0">
                        <a:effectLst/>
                        <a:latin typeface="Montserrat SemiBold" pitchFamily="2" charset="0"/>
                        <a:ea typeface="Calibri" panose="020F0502020204030204" pitchFamily="34" charset="0"/>
                        <a:cs typeface="Arial" panose="020B0604020202020204" pitchFamily="34" charset="0"/>
                      </a:endParaRPr>
                    </a:p>
                  </a:txBody>
                  <a:tcPr marL="68580" marR="68580" marT="0" marB="0" anchor="ctr">
                    <a:solidFill>
                      <a:schemeClr val="bg1">
                        <a:lumMod val="85000"/>
                      </a:schemeClr>
                    </a:solidFill>
                  </a:tcPr>
                </a:tc>
                <a:tc>
                  <a:txBody>
                    <a:bodyPr/>
                    <a:lstStyle/>
                    <a:p>
                      <a:pPr algn="ctr"/>
                      <a:endParaRPr lang="es-MX" sz="1000" dirty="0">
                        <a:latin typeface="Montserrat SemiBold" pitchFamily="2" charset="0"/>
                      </a:endParaRPr>
                    </a:p>
                  </a:txBody>
                  <a:tcPr anchor="ctr">
                    <a:solidFill>
                      <a:schemeClr val="bg1">
                        <a:lumMod val="85000"/>
                      </a:schemeClr>
                    </a:solidFill>
                  </a:tcPr>
                </a:tc>
                <a:tc>
                  <a:txBody>
                    <a:bodyPr/>
                    <a:lstStyle/>
                    <a:p>
                      <a:pPr algn="ctr"/>
                      <a:endParaRPr lang="es-MX" sz="1000" dirty="0">
                        <a:latin typeface="Montserrat SemiBold" pitchFamily="2" charset="0"/>
                      </a:endParaRPr>
                    </a:p>
                  </a:txBody>
                  <a:tcPr anchor="ctr">
                    <a:solidFill>
                      <a:schemeClr val="bg1">
                        <a:lumMod val="85000"/>
                      </a:schemeClr>
                    </a:solidFill>
                  </a:tcPr>
                </a:tc>
                <a:tc>
                  <a:txBody>
                    <a:bodyPr/>
                    <a:lstStyle/>
                    <a:p>
                      <a:pPr algn="ctr"/>
                      <a:endParaRPr lang="es-MX" sz="1000" dirty="0">
                        <a:latin typeface="Montserrat SemiBold" pitchFamily="2" charset="0"/>
                      </a:endParaRPr>
                    </a:p>
                  </a:txBody>
                  <a:tcPr anchor="ctr">
                    <a:solidFill>
                      <a:srgbClr val="67368C"/>
                    </a:solidFill>
                  </a:tcPr>
                </a:tc>
                <a:tc>
                  <a:txBody>
                    <a:bodyPr/>
                    <a:lstStyle/>
                    <a:p>
                      <a:pPr algn="ctr"/>
                      <a:endParaRPr lang="es-MX" sz="1000" dirty="0">
                        <a:latin typeface="Montserrat SemiBold" pitchFamily="2" charset="0"/>
                      </a:endParaRPr>
                    </a:p>
                  </a:txBody>
                  <a:tcPr anchor="ctr">
                    <a:solidFill>
                      <a:schemeClr val="bg1">
                        <a:lumMod val="85000"/>
                      </a:schemeClr>
                    </a:solidFill>
                  </a:tcPr>
                </a:tc>
                <a:extLst>
                  <a:ext uri="{0D108BD9-81ED-4DB2-BD59-A6C34878D82A}">
                    <a16:rowId xmlns:a16="http://schemas.microsoft.com/office/drawing/2014/main" val="738526691"/>
                  </a:ext>
                </a:extLst>
              </a:tr>
            </a:tbl>
          </a:graphicData>
        </a:graphic>
      </p:graphicFrame>
    </p:spTree>
    <p:extLst>
      <p:ext uri="{BB962C8B-B14F-4D97-AF65-F5344CB8AC3E}">
        <p14:creationId xmlns:p14="http://schemas.microsoft.com/office/powerpoint/2010/main" val="18290417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BA06E754-F406-4658-B2FE-E1E0477C5FF8}"/>
              </a:ext>
            </a:extLst>
          </p:cNvPr>
          <p:cNvPicPr>
            <a:picLocks noChangeAspect="1"/>
          </p:cNvPicPr>
          <p:nvPr/>
        </p:nvPicPr>
        <p:blipFill>
          <a:blip r:embed="rId2"/>
          <a:stretch>
            <a:fillRect/>
          </a:stretch>
        </p:blipFill>
        <p:spPr>
          <a:xfrm>
            <a:off x="0" y="0"/>
            <a:ext cx="12192000" cy="6858000"/>
          </a:xfrm>
          <a:prstGeom prst="rect">
            <a:avLst/>
          </a:prstGeom>
        </p:spPr>
      </p:pic>
      <p:sp>
        <p:nvSpPr>
          <p:cNvPr id="3" name="Marcador de contenido 2">
            <a:extLst>
              <a:ext uri="{FF2B5EF4-FFF2-40B4-BE49-F238E27FC236}">
                <a16:creationId xmlns:a16="http://schemas.microsoft.com/office/drawing/2014/main" id="{353CFDAC-C827-4EA0-AEEB-80D1BEBB7059}"/>
              </a:ext>
            </a:extLst>
          </p:cNvPr>
          <p:cNvSpPr>
            <a:spLocks noGrp="1"/>
          </p:cNvSpPr>
          <p:nvPr>
            <p:ph idx="1"/>
          </p:nvPr>
        </p:nvSpPr>
        <p:spPr>
          <a:xfrm>
            <a:off x="517712" y="1558271"/>
            <a:ext cx="11156576" cy="2900607"/>
          </a:xfrm>
        </p:spPr>
        <p:txBody>
          <a:bodyPr>
            <a:normAutofit/>
          </a:bodyPr>
          <a:lstStyle/>
          <a:p>
            <a:pPr marL="0" indent="0">
              <a:buNone/>
            </a:pPr>
            <a:r>
              <a:rPr lang="es-MX" sz="1800" dirty="0">
                <a:solidFill>
                  <a:srgbClr val="233873"/>
                </a:solidFill>
                <a:latin typeface="Montserrat Black" pitchFamily="2" charset="0"/>
              </a:rPr>
              <a:t>6. Gestión de riesgos.</a:t>
            </a:r>
          </a:p>
          <a:p>
            <a:pPr marL="0" indent="0" algn="just">
              <a:lnSpc>
                <a:spcPct val="150000"/>
              </a:lnSpc>
              <a:buNone/>
            </a:pPr>
            <a:r>
              <a:rPr lang="es-ES" sz="1400" dirty="0">
                <a:effectLst/>
                <a:latin typeface="Montserrat SemiBold" pitchFamily="2" charset="0"/>
                <a:ea typeface="Calibri" panose="020F0502020204030204" pitchFamily="34" charset="0"/>
                <a:cs typeface="Times New Roman" panose="02020603050405020304" pitchFamily="18" charset="0"/>
              </a:rPr>
              <a:t>Los riesgos pueden afectar el cumplimiento de los objetivos y metas del PADA. </a:t>
            </a:r>
          </a:p>
          <a:p>
            <a:pPr marL="0" indent="0" algn="just">
              <a:lnSpc>
                <a:spcPct val="150000"/>
              </a:lnSpc>
              <a:buNone/>
            </a:pPr>
            <a:r>
              <a:rPr lang="es-ES" sz="1400" dirty="0">
                <a:effectLst/>
                <a:latin typeface="Montserrat SemiBold" pitchFamily="2" charset="0"/>
                <a:ea typeface="Calibri" panose="020F0502020204030204" pitchFamily="34" charset="0"/>
                <a:cs typeface="Times New Roman" panose="02020603050405020304" pitchFamily="18" charset="0"/>
              </a:rPr>
              <a:t>Para prevenir y controlar los riesgos, es necesario analizar, evaluar, atender, monitorear y comunicar los riesgos asociados con la actividad archivística, mediante el análisis de los distintos factores que pueden provocarlos, con la finalidad de definir las estrategias y acciones que permitan controlarlos y asegurar el logro de los objetivos de una manera razonable. </a:t>
            </a:r>
          </a:p>
          <a:p>
            <a:pPr marL="0" indent="0" algn="just">
              <a:lnSpc>
                <a:spcPct val="150000"/>
              </a:lnSpc>
              <a:buNone/>
            </a:pPr>
            <a:r>
              <a:rPr lang="es-ES" sz="1400" dirty="0">
                <a:effectLst/>
                <a:latin typeface="Montserrat SemiBold" pitchFamily="2" charset="0"/>
                <a:ea typeface="Calibri" panose="020F0502020204030204" pitchFamily="34" charset="0"/>
                <a:cs typeface="Times New Roman" panose="02020603050405020304" pitchFamily="18" charset="0"/>
              </a:rPr>
              <a:t>Los riesgos identificados susceptibles de materializarse son los siguientes:</a:t>
            </a:r>
          </a:p>
          <a:p>
            <a:pPr marL="0" indent="0" algn="just">
              <a:lnSpc>
                <a:spcPct val="150000"/>
              </a:lnSpc>
              <a:buNone/>
            </a:pPr>
            <a:endParaRPr lang="es-ES" sz="1400" dirty="0">
              <a:effectLst/>
              <a:latin typeface="Montserrat SemiBold" pitchFamily="2" charset="0"/>
              <a:ea typeface="Calibri" panose="020F0502020204030204" pitchFamily="34" charset="0"/>
              <a:cs typeface="Times New Roman" panose="02020603050405020304" pitchFamily="18" charset="0"/>
            </a:endParaRPr>
          </a:p>
        </p:txBody>
      </p:sp>
      <p:sp>
        <p:nvSpPr>
          <p:cNvPr id="6" name="Elipse 5">
            <a:extLst>
              <a:ext uri="{FF2B5EF4-FFF2-40B4-BE49-F238E27FC236}">
                <a16:creationId xmlns:a16="http://schemas.microsoft.com/office/drawing/2014/main" id="{EA04B853-4234-4F10-8C56-056EE7DEFAF5}"/>
              </a:ext>
            </a:extLst>
          </p:cNvPr>
          <p:cNvSpPr/>
          <p:nvPr/>
        </p:nvSpPr>
        <p:spPr>
          <a:xfrm>
            <a:off x="11250707" y="5916707"/>
            <a:ext cx="788894" cy="79785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rgbClr val="AB4592"/>
                </a:solidFill>
                <a:latin typeface="Montserrat Black" pitchFamily="2" charset="0"/>
              </a:rPr>
              <a:t>25</a:t>
            </a:r>
          </a:p>
        </p:txBody>
      </p:sp>
    </p:spTree>
    <p:extLst>
      <p:ext uri="{BB962C8B-B14F-4D97-AF65-F5344CB8AC3E}">
        <p14:creationId xmlns:p14="http://schemas.microsoft.com/office/powerpoint/2010/main" val="16066679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BA06E754-F406-4658-B2FE-E1E0477C5FF8}"/>
              </a:ext>
            </a:extLst>
          </p:cNvPr>
          <p:cNvPicPr>
            <a:picLocks noChangeAspect="1"/>
          </p:cNvPicPr>
          <p:nvPr/>
        </p:nvPicPr>
        <p:blipFill>
          <a:blip r:embed="rId2"/>
          <a:stretch>
            <a:fillRect/>
          </a:stretch>
        </p:blipFill>
        <p:spPr>
          <a:xfrm>
            <a:off x="0" y="0"/>
            <a:ext cx="12192000" cy="6858000"/>
          </a:xfrm>
          <a:prstGeom prst="rect">
            <a:avLst/>
          </a:prstGeom>
        </p:spPr>
      </p:pic>
      <p:sp>
        <p:nvSpPr>
          <p:cNvPr id="6" name="Elipse 5">
            <a:extLst>
              <a:ext uri="{FF2B5EF4-FFF2-40B4-BE49-F238E27FC236}">
                <a16:creationId xmlns:a16="http://schemas.microsoft.com/office/drawing/2014/main" id="{EA04B853-4234-4F10-8C56-056EE7DEFAF5}"/>
              </a:ext>
            </a:extLst>
          </p:cNvPr>
          <p:cNvSpPr/>
          <p:nvPr/>
        </p:nvSpPr>
        <p:spPr>
          <a:xfrm>
            <a:off x="11250707" y="5916707"/>
            <a:ext cx="788894" cy="79785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rgbClr val="AB4592"/>
                </a:solidFill>
                <a:latin typeface="Montserrat Black" pitchFamily="2" charset="0"/>
              </a:rPr>
              <a:t>26</a:t>
            </a:r>
          </a:p>
        </p:txBody>
      </p:sp>
      <p:graphicFrame>
        <p:nvGraphicFramePr>
          <p:cNvPr id="5" name="Tabla 6">
            <a:extLst>
              <a:ext uri="{FF2B5EF4-FFF2-40B4-BE49-F238E27FC236}">
                <a16:creationId xmlns:a16="http://schemas.microsoft.com/office/drawing/2014/main" id="{AFED0117-27E5-424D-9ACD-5D53FDE5176B}"/>
              </a:ext>
            </a:extLst>
          </p:cNvPr>
          <p:cNvGraphicFramePr>
            <a:graphicFrameLocks noGrp="1"/>
          </p:cNvGraphicFramePr>
          <p:nvPr>
            <p:extLst>
              <p:ext uri="{D42A27DB-BD31-4B8C-83A1-F6EECF244321}">
                <p14:modId xmlns:p14="http://schemas.microsoft.com/office/powerpoint/2010/main" val="2860394139"/>
              </p:ext>
            </p:extLst>
          </p:nvPr>
        </p:nvGraphicFramePr>
        <p:xfrm>
          <a:off x="2691175" y="1493520"/>
          <a:ext cx="9239673" cy="3931920"/>
        </p:xfrm>
        <a:graphic>
          <a:graphicData uri="http://schemas.openxmlformats.org/drawingml/2006/table">
            <a:tbl>
              <a:tblPr firstRow="1" bandRow="1">
                <a:tableStyleId>{073A0DAA-6AF3-43AB-8588-CEC1D06C72B9}</a:tableStyleId>
              </a:tblPr>
              <a:tblGrid>
                <a:gridCol w="2639505">
                  <a:extLst>
                    <a:ext uri="{9D8B030D-6E8A-4147-A177-3AD203B41FA5}">
                      <a16:colId xmlns:a16="http://schemas.microsoft.com/office/drawing/2014/main" val="3883903007"/>
                    </a:ext>
                  </a:extLst>
                </a:gridCol>
                <a:gridCol w="2188702">
                  <a:extLst>
                    <a:ext uri="{9D8B030D-6E8A-4147-A177-3AD203B41FA5}">
                      <a16:colId xmlns:a16="http://schemas.microsoft.com/office/drawing/2014/main" val="139612054"/>
                    </a:ext>
                  </a:extLst>
                </a:gridCol>
                <a:gridCol w="4411466">
                  <a:extLst>
                    <a:ext uri="{9D8B030D-6E8A-4147-A177-3AD203B41FA5}">
                      <a16:colId xmlns:a16="http://schemas.microsoft.com/office/drawing/2014/main" val="1310370075"/>
                    </a:ext>
                  </a:extLst>
                </a:gridCol>
              </a:tblGrid>
              <a:tr h="131975">
                <a:tc gridSpan="3">
                  <a:txBody>
                    <a:bodyPr/>
                    <a:lstStyle/>
                    <a:p>
                      <a:pPr algn="ctr"/>
                      <a:r>
                        <a:rPr lang="es-MX" sz="1200" dirty="0">
                          <a:latin typeface="Montserrat ExtraBold" pitchFamily="2" charset="0"/>
                        </a:rPr>
                        <a:t>IDENTIFICACIÓN DE RIESGOS</a:t>
                      </a:r>
                      <a:endParaRPr lang="es-MX" sz="1200" dirty="0">
                        <a:latin typeface="Montserrat ExtraBold" pitchFamily="2" charset="0"/>
                        <a:cs typeface="Arial" panose="020B0604020202020204" pitchFamily="34" charset="0"/>
                      </a:endParaRPr>
                    </a:p>
                  </a:txBody>
                  <a:tcPr anchor="ctr">
                    <a:solidFill>
                      <a:srgbClr val="67368C"/>
                    </a:solidFill>
                  </a:tcPr>
                </a:tc>
                <a:tc hMerge="1">
                  <a:txBody>
                    <a:bodyPr/>
                    <a:lstStyle/>
                    <a:p>
                      <a:endParaRPr lang="es-MX"/>
                    </a:p>
                  </a:txBody>
                  <a:tcPr>
                    <a:solidFill>
                      <a:srgbClr val="002060"/>
                    </a:solidFill>
                  </a:tcPr>
                </a:tc>
                <a:tc hMerge="1">
                  <a:txBody>
                    <a:bodyPr/>
                    <a:lstStyle/>
                    <a:p>
                      <a:endParaRPr lang="es-MX" dirty="0"/>
                    </a:p>
                  </a:txBody>
                  <a:tcPr>
                    <a:solidFill>
                      <a:srgbClr val="002060"/>
                    </a:solidFill>
                  </a:tcPr>
                </a:tc>
                <a:extLst>
                  <a:ext uri="{0D108BD9-81ED-4DB2-BD59-A6C34878D82A}">
                    <a16:rowId xmlns:a16="http://schemas.microsoft.com/office/drawing/2014/main" val="1989765105"/>
                  </a:ext>
                </a:extLst>
              </a:tr>
              <a:tr h="152086">
                <a:tc>
                  <a:txBody>
                    <a:bodyPr/>
                    <a:lstStyle/>
                    <a:p>
                      <a:pPr algn="ctr"/>
                      <a:r>
                        <a:rPr lang="es-MX" sz="1200" b="1" dirty="0">
                          <a:solidFill>
                            <a:schemeClr val="bg1"/>
                          </a:solidFill>
                          <a:latin typeface="Montserrat ExtraBold" pitchFamily="2" charset="0"/>
                          <a:cs typeface="Arial" panose="020B0604020202020204" pitchFamily="34" charset="0"/>
                        </a:rPr>
                        <a:t>Actividad</a:t>
                      </a:r>
                    </a:p>
                  </a:txBody>
                  <a:tcPr anchor="ctr">
                    <a:solidFill>
                      <a:srgbClr val="67368C"/>
                    </a:solidFill>
                  </a:tcPr>
                </a:tc>
                <a:tc>
                  <a:txBody>
                    <a:bodyPr/>
                    <a:lstStyle/>
                    <a:p>
                      <a:pPr algn="ctr"/>
                      <a:r>
                        <a:rPr lang="es-MX" sz="1200" b="1" dirty="0">
                          <a:solidFill>
                            <a:schemeClr val="bg1"/>
                          </a:solidFill>
                          <a:latin typeface="Montserrat ExtraBold" pitchFamily="2" charset="0"/>
                          <a:cs typeface="Arial" panose="020B0604020202020204" pitchFamily="34" charset="0"/>
                        </a:rPr>
                        <a:t>Riesgos</a:t>
                      </a:r>
                    </a:p>
                  </a:txBody>
                  <a:tcPr anchor="ctr">
                    <a:solidFill>
                      <a:srgbClr val="67368C"/>
                    </a:solidFill>
                  </a:tcPr>
                </a:tc>
                <a:tc>
                  <a:txBody>
                    <a:bodyPr/>
                    <a:lstStyle/>
                    <a:p>
                      <a:pPr algn="ctr"/>
                      <a:r>
                        <a:rPr lang="es-MX" sz="1200" b="1" dirty="0">
                          <a:solidFill>
                            <a:schemeClr val="bg1"/>
                          </a:solidFill>
                          <a:latin typeface="Montserrat ExtraBold" pitchFamily="2" charset="0"/>
                          <a:cs typeface="Arial" panose="020B0604020202020204" pitchFamily="34" charset="0"/>
                        </a:rPr>
                        <a:t>Factores</a:t>
                      </a:r>
                    </a:p>
                  </a:txBody>
                  <a:tcPr anchor="ctr">
                    <a:solidFill>
                      <a:srgbClr val="67368C"/>
                    </a:solidFill>
                  </a:tcPr>
                </a:tc>
                <a:extLst>
                  <a:ext uri="{0D108BD9-81ED-4DB2-BD59-A6C34878D82A}">
                    <a16:rowId xmlns:a16="http://schemas.microsoft.com/office/drawing/2014/main" val="102732798"/>
                  </a:ext>
                </a:extLst>
              </a:tr>
              <a:tr h="483446">
                <a:tc>
                  <a:txBody>
                    <a:bodyPr/>
                    <a:lstStyle/>
                    <a:p>
                      <a:pPr marL="0" marR="60325" indent="0" algn="just">
                        <a:lnSpc>
                          <a:spcPct val="107000"/>
                        </a:lnSpc>
                        <a:spcAft>
                          <a:spcPts val="0"/>
                        </a:spcAft>
                      </a:pPr>
                      <a:r>
                        <a:rPr lang="es-MX" sz="900" dirty="0">
                          <a:solidFill>
                            <a:srgbClr val="000000"/>
                          </a:solidFill>
                          <a:effectLst/>
                          <a:latin typeface="Montserrat Black" pitchFamily="2" charset="0"/>
                          <a:ea typeface="Bahnschrift" panose="020B0502040204020203" pitchFamily="34" charset="0"/>
                          <a:cs typeface="Arial" panose="020B0604020202020204" pitchFamily="34" charset="0"/>
                        </a:rPr>
                        <a:t>1.1 </a:t>
                      </a:r>
                      <a:r>
                        <a:rPr lang="es-MX" sz="900" dirty="0">
                          <a:solidFill>
                            <a:srgbClr val="000000"/>
                          </a:solidFill>
                          <a:effectLst/>
                          <a:latin typeface="Montserrat SemiBold" pitchFamily="2" charset="0"/>
                          <a:ea typeface="Bahnschrift" panose="020B0502040204020203" pitchFamily="34" charset="0"/>
                          <a:cs typeface="Arial" panose="020B0604020202020204" pitchFamily="34" charset="0"/>
                        </a:rPr>
                        <a:t>Coordinar la actualización del Cuadro General de Clasificación Archivística del Órgano Garante de Acceso a la Información Pública,  Transparencia, Protección de    Datos    Personales y Buen Gobierno del Estado de Oaxaca.</a:t>
                      </a:r>
                      <a:endParaRPr lang="es-MX" sz="900" dirty="0">
                        <a:effectLst/>
                        <a:latin typeface="Montserrat SemiBold" pitchFamily="2" charset="0"/>
                        <a:ea typeface="Calibri" panose="020F0502020204030204" pitchFamily="34" charset="0"/>
                        <a:cs typeface="Arial" panose="020B0604020202020204" pitchFamily="34" charset="0"/>
                      </a:endParaRPr>
                    </a:p>
                  </a:txBody>
                  <a:tcPr anchor="ctr">
                    <a:solidFill>
                      <a:schemeClr val="bg1">
                        <a:lumMod val="85000"/>
                      </a:schemeClr>
                    </a:solidFill>
                  </a:tcPr>
                </a:tc>
                <a:tc rowSpan="3">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es-ES" sz="900" b="1" dirty="0">
                          <a:latin typeface="Montserrat Black" pitchFamily="2" charset="0"/>
                          <a:cs typeface="Arial" panose="020B0604020202020204" pitchFamily="34" charset="0"/>
                        </a:rPr>
                        <a:t>Riesgo 1</a:t>
                      </a:r>
                      <a:r>
                        <a:rPr lang="es-ES" sz="900" dirty="0">
                          <a:latin typeface="Montserrat Black" pitchFamily="2" charset="0"/>
                          <a:cs typeface="Arial" panose="020B0604020202020204" pitchFamily="34" charset="0"/>
                        </a:rPr>
                        <a:t>: </a:t>
                      </a:r>
                      <a:r>
                        <a:rPr lang="es-ES" sz="900" dirty="0">
                          <a:latin typeface="Montserrat SemiBold" pitchFamily="2" charset="0"/>
                          <a:cs typeface="Arial" panose="020B0604020202020204" pitchFamily="34" charset="0"/>
                        </a:rPr>
                        <a:t>Atraso en la actualización y publicación de los Instrumentos de Control y Consulta Archivística. </a:t>
                      </a:r>
                    </a:p>
                    <a:p>
                      <a:pPr marL="0" marR="0" lvl="0" indent="0" algn="just" defTabSz="457200" rtl="0" eaLnBrk="1" fontAlgn="auto" latinLnBrk="0" hangingPunct="1">
                        <a:lnSpc>
                          <a:spcPct val="100000"/>
                        </a:lnSpc>
                        <a:spcBef>
                          <a:spcPts val="0"/>
                        </a:spcBef>
                        <a:spcAft>
                          <a:spcPts val="0"/>
                        </a:spcAft>
                        <a:buClrTx/>
                        <a:buSzTx/>
                        <a:buFontTx/>
                        <a:buNone/>
                        <a:tabLst/>
                        <a:defRPr/>
                      </a:pPr>
                      <a:endParaRPr lang="es-ES" sz="900" b="1" dirty="0">
                        <a:latin typeface="Montserrat SemiBold" pitchFamily="2" charset="0"/>
                        <a:cs typeface="Arial" panose="020B0604020202020204" pitchFamily="34"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es-ES" sz="900" b="1" dirty="0">
                          <a:latin typeface="Montserrat Black" pitchFamily="2" charset="0"/>
                          <a:cs typeface="Arial" panose="020B0604020202020204" pitchFamily="34" charset="0"/>
                        </a:rPr>
                        <a:t>Riesgo 2</a:t>
                      </a:r>
                      <a:r>
                        <a:rPr lang="es-ES" sz="900" dirty="0">
                          <a:latin typeface="Montserrat Black" pitchFamily="2" charset="0"/>
                          <a:cs typeface="Arial" panose="020B0604020202020204" pitchFamily="34" charset="0"/>
                        </a:rPr>
                        <a:t>: </a:t>
                      </a:r>
                      <a:r>
                        <a:rPr lang="es-ES" sz="900" dirty="0">
                          <a:latin typeface="Montserrat SemiBold" pitchFamily="2" charset="0"/>
                          <a:cs typeface="Arial" panose="020B0604020202020204" pitchFamily="34" charset="0"/>
                        </a:rPr>
                        <a:t>Atraso en la actualización y publicación de la Guía de Archivo Documental.  </a:t>
                      </a:r>
                    </a:p>
                    <a:p>
                      <a:pPr marL="0" marR="0" lvl="0" indent="0" algn="just" defTabSz="457200" rtl="0" eaLnBrk="1" fontAlgn="auto" latinLnBrk="0" hangingPunct="1">
                        <a:lnSpc>
                          <a:spcPct val="100000"/>
                        </a:lnSpc>
                        <a:spcBef>
                          <a:spcPts val="0"/>
                        </a:spcBef>
                        <a:spcAft>
                          <a:spcPts val="0"/>
                        </a:spcAft>
                        <a:buClrTx/>
                        <a:buSzTx/>
                        <a:buFontTx/>
                        <a:buNone/>
                        <a:tabLst/>
                        <a:defRPr/>
                      </a:pPr>
                      <a:endParaRPr lang="es-ES" sz="900" dirty="0">
                        <a:latin typeface="Montserrat SemiBold" pitchFamily="2" charset="0"/>
                        <a:cs typeface="Arial" panose="020B0604020202020204" pitchFamily="34"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es-ES" sz="900" b="1" dirty="0">
                          <a:latin typeface="Montserrat Black" pitchFamily="2" charset="0"/>
                          <a:cs typeface="Arial" panose="020B0604020202020204" pitchFamily="34" charset="0"/>
                        </a:rPr>
                        <a:t>Riesgo 3</a:t>
                      </a:r>
                      <a:r>
                        <a:rPr lang="es-ES" sz="900" dirty="0">
                          <a:latin typeface="Montserrat Black" pitchFamily="2" charset="0"/>
                          <a:cs typeface="Arial" panose="020B0604020202020204" pitchFamily="34" charset="0"/>
                        </a:rPr>
                        <a:t>: </a:t>
                      </a:r>
                      <a:r>
                        <a:rPr lang="es-ES" sz="900" dirty="0">
                          <a:latin typeface="Montserrat SemiBold" pitchFamily="2" charset="0"/>
                          <a:cs typeface="Arial" panose="020B0604020202020204" pitchFamily="34" charset="0"/>
                        </a:rPr>
                        <a:t>Atraso en la elaboración y publicación del Programa Anual de Desarrollo Archivístico 2025.</a:t>
                      </a:r>
                    </a:p>
                    <a:p>
                      <a:pPr marL="0" marR="0" lvl="0" indent="0" algn="just" defTabSz="457200" rtl="0" eaLnBrk="1" fontAlgn="auto" latinLnBrk="0" hangingPunct="1">
                        <a:lnSpc>
                          <a:spcPct val="100000"/>
                        </a:lnSpc>
                        <a:spcBef>
                          <a:spcPts val="0"/>
                        </a:spcBef>
                        <a:spcAft>
                          <a:spcPts val="0"/>
                        </a:spcAft>
                        <a:buClrTx/>
                        <a:buSzTx/>
                        <a:buFontTx/>
                        <a:buNone/>
                        <a:tabLst/>
                        <a:defRPr/>
                      </a:pPr>
                      <a:endParaRPr lang="es-ES" sz="900" dirty="0">
                        <a:latin typeface="Montserrat SemiBold" pitchFamily="2" charset="0"/>
                        <a:cs typeface="Arial" panose="020B0604020202020204" pitchFamily="34"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es-ES" sz="900" b="1" dirty="0">
                          <a:latin typeface="Montserrat Black" pitchFamily="2" charset="0"/>
                          <a:cs typeface="Arial" panose="020B0604020202020204" pitchFamily="34" charset="0"/>
                        </a:rPr>
                        <a:t>Riesgo 4</a:t>
                      </a:r>
                      <a:r>
                        <a:rPr lang="es-ES" sz="900" dirty="0">
                          <a:latin typeface="Montserrat Black" pitchFamily="2" charset="0"/>
                          <a:cs typeface="Arial" panose="020B0604020202020204" pitchFamily="34" charset="0"/>
                        </a:rPr>
                        <a:t>: </a:t>
                      </a:r>
                      <a:r>
                        <a:rPr lang="es-ES" sz="900" dirty="0">
                          <a:latin typeface="Montserrat SemiBold" pitchFamily="2" charset="0"/>
                          <a:cs typeface="Arial" panose="020B0604020202020204" pitchFamily="34" charset="0"/>
                        </a:rPr>
                        <a:t>Atraso en la actualización y publicación del informe de cumplimiento al  Programa Anual de Desarrollo Archivístico 2024.  </a:t>
                      </a:r>
                    </a:p>
                    <a:p>
                      <a:pPr marL="0" marR="0" lvl="0" indent="0" algn="just" defTabSz="457200" rtl="0" eaLnBrk="1" fontAlgn="auto" latinLnBrk="0" hangingPunct="1">
                        <a:lnSpc>
                          <a:spcPct val="100000"/>
                        </a:lnSpc>
                        <a:spcBef>
                          <a:spcPts val="0"/>
                        </a:spcBef>
                        <a:spcAft>
                          <a:spcPts val="0"/>
                        </a:spcAft>
                        <a:buClrTx/>
                        <a:buSzTx/>
                        <a:buFontTx/>
                        <a:buNone/>
                        <a:tabLst/>
                        <a:defRPr/>
                      </a:pPr>
                      <a:endParaRPr lang="es-ES" sz="900" dirty="0">
                        <a:latin typeface="Montserrat SemiBold" pitchFamily="2" charset="0"/>
                        <a:cs typeface="Arial" panose="020B0604020202020204" pitchFamily="34"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es-ES" sz="900" b="1" dirty="0">
                          <a:latin typeface="Montserrat Black" pitchFamily="2" charset="0"/>
                          <a:cs typeface="Arial" panose="020B0604020202020204" pitchFamily="34" charset="0"/>
                        </a:rPr>
                        <a:t>Riesgo 5</a:t>
                      </a:r>
                      <a:r>
                        <a:rPr lang="es-ES" sz="900" dirty="0">
                          <a:latin typeface="Montserrat Black" pitchFamily="2" charset="0"/>
                          <a:cs typeface="Arial" panose="020B0604020202020204" pitchFamily="34" charset="0"/>
                        </a:rPr>
                        <a:t>: </a:t>
                      </a:r>
                      <a:r>
                        <a:rPr lang="es-ES" sz="900" dirty="0">
                          <a:latin typeface="Montserrat SemiBold" pitchFamily="2" charset="0"/>
                          <a:cs typeface="Arial" panose="020B0604020202020204" pitchFamily="34" charset="0"/>
                        </a:rPr>
                        <a:t>Falta de cumplimiento al refrendo anual al Registro Nacional de Archivos.</a:t>
                      </a:r>
                    </a:p>
                  </a:txBody>
                  <a:tcPr anchor="ctr">
                    <a:solidFill>
                      <a:schemeClr val="bg1">
                        <a:lumMod val="85000"/>
                      </a:schemeClr>
                    </a:solidFill>
                  </a:tcPr>
                </a:tc>
                <a:tc rowSpan="3">
                  <a:txBody>
                    <a:bodyPr/>
                    <a:lstStyle/>
                    <a:p>
                      <a:pPr algn="just"/>
                      <a:r>
                        <a:rPr lang="es-ES" sz="900" dirty="0">
                          <a:latin typeface="Montserrat SemiBold" pitchFamily="2" charset="0"/>
                          <a:cs typeface="Arial" panose="020B0604020202020204" pitchFamily="34" charset="0"/>
                        </a:rPr>
                        <a:t>Inadecuada clasificación archivística de la documentación. </a:t>
                      </a:r>
                    </a:p>
                    <a:p>
                      <a:pPr algn="just"/>
                      <a:endParaRPr lang="es-ES" sz="900" dirty="0">
                        <a:latin typeface="Montserrat SemiBold" pitchFamily="2" charset="0"/>
                        <a:cs typeface="Arial" panose="020B0604020202020204" pitchFamily="34" charset="0"/>
                      </a:endParaRPr>
                    </a:p>
                    <a:p>
                      <a:pPr algn="just"/>
                      <a:r>
                        <a:rPr lang="es-ES" sz="900" dirty="0">
                          <a:latin typeface="Montserrat SemiBold" pitchFamily="2" charset="0"/>
                          <a:cs typeface="Arial" panose="020B0604020202020204" pitchFamily="34" charset="0"/>
                        </a:rPr>
                        <a:t>Falta de tiempo y personal que realice actividades en los archivos de trámite y de concentración. </a:t>
                      </a:r>
                    </a:p>
                    <a:p>
                      <a:pPr algn="just"/>
                      <a:endParaRPr lang="es-ES" sz="900" dirty="0">
                        <a:latin typeface="Montserrat SemiBold" pitchFamily="2" charset="0"/>
                        <a:cs typeface="Arial" panose="020B0604020202020204" pitchFamily="34" charset="0"/>
                      </a:endParaRPr>
                    </a:p>
                    <a:p>
                      <a:pPr algn="just"/>
                      <a:r>
                        <a:rPr lang="es-ES" sz="900" dirty="0">
                          <a:latin typeface="Montserrat SemiBold" pitchFamily="2" charset="0"/>
                          <a:cs typeface="Arial" panose="020B0604020202020204" pitchFamily="34" charset="0"/>
                        </a:rPr>
                        <a:t>Ocultamiento de información y documentación en los archivos de trámite y de concentración. </a:t>
                      </a:r>
                    </a:p>
                    <a:p>
                      <a:pPr algn="just"/>
                      <a:endParaRPr lang="es-ES" sz="900" dirty="0">
                        <a:latin typeface="Montserrat SemiBold" pitchFamily="2" charset="0"/>
                        <a:cs typeface="Arial" panose="020B0604020202020204" pitchFamily="34" charset="0"/>
                      </a:endParaRPr>
                    </a:p>
                    <a:p>
                      <a:pPr algn="just"/>
                      <a:r>
                        <a:rPr lang="es-ES" sz="900" dirty="0">
                          <a:latin typeface="Montserrat SemiBold" pitchFamily="2" charset="0"/>
                          <a:cs typeface="Arial" panose="020B0604020202020204" pitchFamily="34" charset="0"/>
                        </a:rPr>
                        <a:t>Omisión en el levantamiento de información por el personal del ACA. </a:t>
                      </a:r>
                    </a:p>
                    <a:p>
                      <a:pPr algn="just"/>
                      <a:r>
                        <a:rPr lang="es-ES" sz="900" dirty="0">
                          <a:latin typeface="Montserrat SemiBold" pitchFamily="2" charset="0"/>
                          <a:cs typeface="Arial" panose="020B0604020202020204" pitchFamily="34" charset="0"/>
                        </a:rPr>
                        <a:t>Personal desinteresado para realizar las actividades en los archivos de trámite. </a:t>
                      </a:r>
                    </a:p>
                    <a:p>
                      <a:pPr algn="just"/>
                      <a:endParaRPr lang="es-ES" sz="900" dirty="0">
                        <a:latin typeface="Montserrat SemiBold" pitchFamily="2" charset="0"/>
                        <a:cs typeface="Arial" panose="020B0604020202020204" pitchFamily="34" charset="0"/>
                      </a:endParaRPr>
                    </a:p>
                    <a:p>
                      <a:pPr algn="just"/>
                      <a:r>
                        <a:rPr lang="es-ES" sz="900" dirty="0">
                          <a:latin typeface="Montserrat SemiBold" pitchFamily="2" charset="0"/>
                          <a:cs typeface="Arial" panose="020B0604020202020204" pitchFamily="34" charset="0"/>
                        </a:rPr>
                        <a:t>Problemas técnicos para publicar información en la página del OGAIPO o en el SIPOT. </a:t>
                      </a:r>
                    </a:p>
                    <a:p>
                      <a:pPr algn="just"/>
                      <a:endParaRPr lang="es-ES" sz="900" dirty="0">
                        <a:latin typeface="Montserrat SemiBold" pitchFamily="2" charset="0"/>
                        <a:cs typeface="Arial" panose="020B0604020202020204" pitchFamily="34" charset="0"/>
                      </a:endParaRPr>
                    </a:p>
                    <a:p>
                      <a:pPr algn="just"/>
                      <a:r>
                        <a:rPr lang="es-ES" sz="900" dirty="0">
                          <a:latin typeface="Montserrat SemiBold" pitchFamily="2" charset="0"/>
                          <a:cs typeface="Arial" panose="020B0604020202020204" pitchFamily="34" charset="0"/>
                        </a:rPr>
                        <a:t>Resistencia al cambio e inobservancia de normatividad para el cumplimiento y actualización de Instrumentos de Control y Consulta Archivística, procesos archivísticos y plazos de conservación por el personal que realiza las actividades en los archivos de trámite y de concentración. </a:t>
                      </a:r>
                    </a:p>
                    <a:p>
                      <a:pPr algn="just"/>
                      <a:endParaRPr lang="es-ES" sz="900" dirty="0">
                        <a:latin typeface="Montserrat SemiBold" pitchFamily="2" charset="0"/>
                        <a:cs typeface="Arial" panose="020B0604020202020204" pitchFamily="34" charset="0"/>
                      </a:endParaRPr>
                    </a:p>
                    <a:p>
                      <a:pPr algn="just"/>
                      <a:r>
                        <a:rPr lang="es-ES" sz="900" dirty="0">
                          <a:latin typeface="Montserrat SemiBold" pitchFamily="2" charset="0"/>
                          <a:cs typeface="Arial" panose="020B0604020202020204" pitchFamily="34" charset="0"/>
                        </a:rPr>
                        <a:t>Desinterés del personal para realizar las actividades de archivo e insensibilidad del personal de mando en la realización de procesos archivísticos y cumplimiento de los ordenamientos jurídicos. </a:t>
                      </a:r>
                    </a:p>
                  </a:txBody>
                  <a:tcPr anchor="ctr">
                    <a:solidFill>
                      <a:schemeClr val="bg1">
                        <a:lumMod val="85000"/>
                      </a:schemeClr>
                    </a:solidFill>
                  </a:tcPr>
                </a:tc>
                <a:extLst>
                  <a:ext uri="{0D108BD9-81ED-4DB2-BD59-A6C34878D82A}">
                    <a16:rowId xmlns:a16="http://schemas.microsoft.com/office/drawing/2014/main" val="1913766449"/>
                  </a:ext>
                </a:extLst>
              </a:tr>
              <a:tr h="754477">
                <a:tc>
                  <a:txBody>
                    <a:bodyPr/>
                    <a:lstStyle/>
                    <a:p>
                      <a:pPr algn="just"/>
                      <a:r>
                        <a:rPr lang="es-MX" sz="900" dirty="0">
                          <a:solidFill>
                            <a:srgbClr val="000000"/>
                          </a:solidFill>
                          <a:effectLst/>
                          <a:latin typeface="Montserrat Black" pitchFamily="2" charset="0"/>
                          <a:ea typeface="Bahnschrift" panose="020B0502040204020203" pitchFamily="34" charset="0"/>
                          <a:cs typeface="Arial" panose="020B0604020202020204" pitchFamily="34" charset="0"/>
                        </a:rPr>
                        <a:t>1.2</a:t>
                      </a:r>
                      <a:r>
                        <a:rPr lang="es-MX" sz="900" dirty="0">
                          <a:solidFill>
                            <a:srgbClr val="000000"/>
                          </a:solidFill>
                          <a:effectLst/>
                          <a:latin typeface="Montserrat SemiBold" pitchFamily="2" charset="0"/>
                          <a:ea typeface="Bahnschrift" panose="020B0502040204020203" pitchFamily="34" charset="0"/>
                          <a:cs typeface="Arial" panose="020B0604020202020204" pitchFamily="34" charset="0"/>
                        </a:rPr>
                        <a:t> Coordinar la actualización del Catálogo de Disposición Documental del Órgano Garante de Acceso a la Información Pública, Transparencia, Protección de Datos Personales y Buen Gobierno del Estado  de Oaxaca.</a:t>
                      </a:r>
                      <a:endParaRPr lang="es-MX" sz="900" b="0" dirty="0">
                        <a:solidFill>
                          <a:schemeClr val="tx1"/>
                        </a:solidFill>
                        <a:latin typeface="Montserrat SemiBold" pitchFamily="2" charset="0"/>
                        <a:cs typeface="Arial" panose="020B0604020202020204" pitchFamily="34" charset="0"/>
                      </a:endParaRPr>
                    </a:p>
                  </a:txBody>
                  <a:tcPr anchor="ctr">
                    <a:solidFill>
                      <a:schemeClr val="bg1">
                        <a:lumMod val="85000"/>
                      </a:schemeClr>
                    </a:solidFill>
                  </a:tcPr>
                </a:tc>
                <a:tc vMerge="1">
                  <a:txBody>
                    <a:bodyPr/>
                    <a:lstStyle/>
                    <a:p>
                      <a:endParaRPr lang="es-MX" dirty="0"/>
                    </a:p>
                  </a:txBody>
                  <a:tcPr/>
                </a:tc>
                <a:tc vMerge="1">
                  <a:txBody>
                    <a:bodyPr/>
                    <a:lstStyle/>
                    <a:p>
                      <a:endParaRPr lang="es-MX" dirty="0"/>
                    </a:p>
                  </a:txBody>
                  <a:tcPr/>
                </a:tc>
                <a:extLst>
                  <a:ext uri="{0D108BD9-81ED-4DB2-BD59-A6C34878D82A}">
                    <a16:rowId xmlns:a16="http://schemas.microsoft.com/office/drawing/2014/main" val="1425219132"/>
                  </a:ext>
                </a:extLst>
              </a:tr>
              <a:tr h="791968">
                <a:tc>
                  <a:txBody>
                    <a:bodyPr/>
                    <a:lstStyle/>
                    <a:p>
                      <a:pPr marL="0" marR="59690" indent="0" algn="just">
                        <a:lnSpc>
                          <a:spcPct val="107000"/>
                        </a:lnSpc>
                        <a:spcAft>
                          <a:spcPts val="0"/>
                        </a:spcAft>
                        <a:tabLst>
                          <a:tab pos="1769110" algn="l"/>
                        </a:tabLst>
                      </a:pPr>
                      <a:r>
                        <a:rPr lang="es-MX" sz="900" dirty="0">
                          <a:solidFill>
                            <a:srgbClr val="000000"/>
                          </a:solidFill>
                          <a:effectLst/>
                          <a:latin typeface="Montserrat Black" pitchFamily="2" charset="0"/>
                          <a:ea typeface="Bahnschrift" panose="020B0502040204020203" pitchFamily="34" charset="0"/>
                          <a:cs typeface="Arial" panose="020B0604020202020204" pitchFamily="34" charset="0"/>
                        </a:rPr>
                        <a:t>1.3</a:t>
                      </a:r>
                      <a:r>
                        <a:rPr lang="es-MX" sz="900" dirty="0">
                          <a:solidFill>
                            <a:srgbClr val="000000"/>
                          </a:solidFill>
                          <a:effectLst/>
                          <a:latin typeface="Montserrat SemiBold" pitchFamily="2" charset="0"/>
                          <a:ea typeface="Bahnschrift" panose="020B0502040204020203" pitchFamily="34" charset="0"/>
                          <a:cs typeface="Arial" panose="020B0604020202020204" pitchFamily="34" charset="0"/>
                        </a:rPr>
                        <a:t> Coordinar la elaboración y publicación de la Guía de Archivo Documental 2024 del Órgano Garante de Acceso a la Información Pública, Transparencia, Protección de Datos Personales y Buen Gobierno del Estado de Oaxaca.</a:t>
                      </a:r>
                      <a:endParaRPr lang="es-MX" sz="900" dirty="0">
                        <a:effectLst/>
                        <a:latin typeface="Montserrat SemiBold" pitchFamily="2" charset="0"/>
                        <a:ea typeface="Calibri" panose="020F0502020204030204" pitchFamily="34" charset="0"/>
                        <a:cs typeface="Arial" panose="020B0604020202020204" pitchFamily="34" charset="0"/>
                      </a:endParaRPr>
                    </a:p>
                  </a:txBody>
                  <a:tcPr anchor="ctr">
                    <a:solidFill>
                      <a:schemeClr val="bg1">
                        <a:lumMod val="85000"/>
                      </a:schemeClr>
                    </a:solidFill>
                  </a:tcPr>
                </a:tc>
                <a:tc vMerge="1">
                  <a:txBody>
                    <a:bodyPr/>
                    <a:lstStyle/>
                    <a:p>
                      <a:endParaRPr lang="es-MX" dirty="0"/>
                    </a:p>
                  </a:txBody>
                  <a:tcPr/>
                </a:tc>
                <a:tc vMerge="1">
                  <a:txBody>
                    <a:bodyPr/>
                    <a:lstStyle/>
                    <a:p>
                      <a:endParaRPr lang="es-MX" dirty="0"/>
                    </a:p>
                  </a:txBody>
                  <a:tcPr/>
                </a:tc>
                <a:extLst>
                  <a:ext uri="{0D108BD9-81ED-4DB2-BD59-A6C34878D82A}">
                    <a16:rowId xmlns:a16="http://schemas.microsoft.com/office/drawing/2014/main" val="3548926462"/>
                  </a:ext>
                </a:extLst>
              </a:tr>
            </a:tbl>
          </a:graphicData>
        </a:graphic>
      </p:graphicFrame>
      <p:sp>
        <p:nvSpPr>
          <p:cNvPr id="8" name="Marcador de contenido 2">
            <a:extLst>
              <a:ext uri="{FF2B5EF4-FFF2-40B4-BE49-F238E27FC236}">
                <a16:creationId xmlns:a16="http://schemas.microsoft.com/office/drawing/2014/main" id="{A3CCF857-58DE-4F5D-B164-6485E69E0330}"/>
              </a:ext>
            </a:extLst>
          </p:cNvPr>
          <p:cNvSpPr>
            <a:spLocks noGrp="1"/>
          </p:cNvSpPr>
          <p:nvPr>
            <p:ph idx="1"/>
          </p:nvPr>
        </p:nvSpPr>
        <p:spPr>
          <a:xfrm>
            <a:off x="261152" y="1981519"/>
            <a:ext cx="2277624" cy="2894962"/>
          </a:xfrm>
        </p:spPr>
        <p:txBody>
          <a:bodyPr>
            <a:normAutofit/>
          </a:bodyPr>
          <a:lstStyle/>
          <a:p>
            <a:pPr marL="0" indent="0" algn="just">
              <a:buNone/>
            </a:pPr>
            <a:r>
              <a:rPr lang="es-MX" sz="1800" dirty="0">
                <a:solidFill>
                  <a:srgbClr val="AB4592"/>
                </a:solidFill>
                <a:latin typeface="Montserrat Black" pitchFamily="2" charset="0"/>
              </a:rPr>
              <a:t>6.1. Matriz de identificación.</a:t>
            </a:r>
          </a:p>
          <a:p>
            <a:pPr marL="0" indent="0" algn="just">
              <a:buNone/>
            </a:pPr>
            <a:r>
              <a:rPr lang="es-ES" sz="1400" dirty="0">
                <a:effectLst/>
                <a:latin typeface="Montserrat SemiBold" pitchFamily="2" charset="0"/>
                <a:ea typeface="Calibri" panose="020F0502020204030204" pitchFamily="34" charset="0"/>
                <a:cs typeface="Times New Roman" panose="02020603050405020304" pitchFamily="18" charset="0"/>
              </a:rPr>
              <a:t>La evaluación de riesgos considera los factores que influyen en la gravedad, prontitud y constancia del riesgo, así como el impacto en las operaciones, informes y actividades, lo que se muestra a continuación: </a:t>
            </a:r>
          </a:p>
        </p:txBody>
      </p:sp>
    </p:spTree>
    <p:extLst>
      <p:ext uri="{BB962C8B-B14F-4D97-AF65-F5344CB8AC3E}">
        <p14:creationId xmlns:p14="http://schemas.microsoft.com/office/powerpoint/2010/main" val="42484281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BA06E754-F406-4658-B2FE-E1E0477C5FF8}"/>
              </a:ext>
            </a:extLst>
          </p:cNvPr>
          <p:cNvPicPr>
            <a:picLocks noChangeAspect="1"/>
          </p:cNvPicPr>
          <p:nvPr/>
        </p:nvPicPr>
        <p:blipFill>
          <a:blip r:embed="rId2"/>
          <a:stretch>
            <a:fillRect/>
          </a:stretch>
        </p:blipFill>
        <p:spPr>
          <a:xfrm>
            <a:off x="0" y="0"/>
            <a:ext cx="12192000" cy="6858000"/>
          </a:xfrm>
          <a:prstGeom prst="rect">
            <a:avLst/>
          </a:prstGeom>
        </p:spPr>
      </p:pic>
      <p:sp>
        <p:nvSpPr>
          <p:cNvPr id="6" name="Elipse 5">
            <a:extLst>
              <a:ext uri="{FF2B5EF4-FFF2-40B4-BE49-F238E27FC236}">
                <a16:creationId xmlns:a16="http://schemas.microsoft.com/office/drawing/2014/main" id="{EA04B853-4234-4F10-8C56-056EE7DEFAF5}"/>
              </a:ext>
            </a:extLst>
          </p:cNvPr>
          <p:cNvSpPr/>
          <p:nvPr/>
        </p:nvSpPr>
        <p:spPr>
          <a:xfrm>
            <a:off x="11250707" y="5916707"/>
            <a:ext cx="788894" cy="79785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rgbClr val="AB4592"/>
                </a:solidFill>
                <a:latin typeface="Montserrat Black" pitchFamily="2" charset="0"/>
              </a:rPr>
              <a:t>27</a:t>
            </a:r>
          </a:p>
        </p:txBody>
      </p:sp>
      <p:graphicFrame>
        <p:nvGraphicFramePr>
          <p:cNvPr id="5" name="Tabla 6">
            <a:extLst>
              <a:ext uri="{FF2B5EF4-FFF2-40B4-BE49-F238E27FC236}">
                <a16:creationId xmlns:a16="http://schemas.microsoft.com/office/drawing/2014/main" id="{F5990AB0-C37A-40E4-92EE-EA55F24B08AA}"/>
              </a:ext>
            </a:extLst>
          </p:cNvPr>
          <p:cNvGraphicFramePr>
            <a:graphicFrameLocks noGrp="1"/>
          </p:cNvGraphicFramePr>
          <p:nvPr>
            <p:extLst>
              <p:ext uri="{D42A27DB-BD31-4B8C-83A1-F6EECF244321}">
                <p14:modId xmlns:p14="http://schemas.microsoft.com/office/powerpoint/2010/main" val="2979137477"/>
              </p:ext>
            </p:extLst>
          </p:nvPr>
        </p:nvGraphicFramePr>
        <p:xfrm>
          <a:off x="620245" y="1400655"/>
          <a:ext cx="10951509" cy="4056690"/>
        </p:xfrm>
        <a:graphic>
          <a:graphicData uri="http://schemas.openxmlformats.org/drawingml/2006/table">
            <a:tbl>
              <a:tblPr firstRow="1" bandRow="1">
                <a:tableStyleId>{073A0DAA-6AF3-43AB-8588-CEC1D06C72B9}</a:tableStyleId>
              </a:tblPr>
              <a:tblGrid>
                <a:gridCol w="3650503">
                  <a:extLst>
                    <a:ext uri="{9D8B030D-6E8A-4147-A177-3AD203B41FA5}">
                      <a16:colId xmlns:a16="http://schemas.microsoft.com/office/drawing/2014/main" val="3883903007"/>
                    </a:ext>
                  </a:extLst>
                </a:gridCol>
                <a:gridCol w="3650503">
                  <a:extLst>
                    <a:ext uri="{9D8B030D-6E8A-4147-A177-3AD203B41FA5}">
                      <a16:colId xmlns:a16="http://schemas.microsoft.com/office/drawing/2014/main" val="139612054"/>
                    </a:ext>
                  </a:extLst>
                </a:gridCol>
                <a:gridCol w="3650503">
                  <a:extLst>
                    <a:ext uri="{9D8B030D-6E8A-4147-A177-3AD203B41FA5}">
                      <a16:colId xmlns:a16="http://schemas.microsoft.com/office/drawing/2014/main" val="1310370075"/>
                    </a:ext>
                  </a:extLst>
                </a:gridCol>
              </a:tblGrid>
              <a:tr h="306225">
                <a:tc gridSpan="3">
                  <a:txBody>
                    <a:bodyPr/>
                    <a:lstStyle/>
                    <a:p>
                      <a:pPr algn="ctr"/>
                      <a:r>
                        <a:rPr lang="es-MX" sz="1200" dirty="0">
                          <a:latin typeface="Montserrat ExtraBold" pitchFamily="2" charset="0"/>
                        </a:rPr>
                        <a:t>IDENTIFICACIÓN DE RIESGOS</a:t>
                      </a:r>
                      <a:endParaRPr lang="es-MX" sz="1200" dirty="0">
                        <a:latin typeface="Montserrat ExtraBold" pitchFamily="2" charset="0"/>
                        <a:cs typeface="Arial" panose="020B0604020202020204" pitchFamily="34" charset="0"/>
                      </a:endParaRPr>
                    </a:p>
                  </a:txBody>
                  <a:tcPr anchor="ctr">
                    <a:solidFill>
                      <a:srgbClr val="67368C"/>
                    </a:solidFill>
                  </a:tcPr>
                </a:tc>
                <a:tc hMerge="1">
                  <a:txBody>
                    <a:bodyPr/>
                    <a:lstStyle/>
                    <a:p>
                      <a:endParaRPr lang="es-MX"/>
                    </a:p>
                  </a:txBody>
                  <a:tcPr>
                    <a:solidFill>
                      <a:srgbClr val="002060"/>
                    </a:solidFill>
                  </a:tcPr>
                </a:tc>
                <a:tc hMerge="1">
                  <a:txBody>
                    <a:bodyPr/>
                    <a:lstStyle/>
                    <a:p>
                      <a:endParaRPr lang="es-MX" dirty="0"/>
                    </a:p>
                  </a:txBody>
                  <a:tcPr>
                    <a:solidFill>
                      <a:srgbClr val="002060"/>
                    </a:solidFill>
                  </a:tcPr>
                </a:tc>
                <a:extLst>
                  <a:ext uri="{0D108BD9-81ED-4DB2-BD59-A6C34878D82A}">
                    <a16:rowId xmlns:a16="http://schemas.microsoft.com/office/drawing/2014/main" val="1989765105"/>
                  </a:ext>
                </a:extLst>
              </a:tr>
              <a:tr h="306225">
                <a:tc>
                  <a:txBody>
                    <a:bodyPr/>
                    <a:lstStyle/>
                    <a:p>
                      <a:pPr algn="ctr"/>
                      <a:r>
                        <a:rPr lang="es-MX" sz="1200" b="1" dirty="0">
                          <a:solidFill>
                            <a:schemeClr val="bg1"/>
                          </a:solidFill>
                          <a:latin typeface="Montserrat ExtraBold" pitchFamily="2" charset="0"/>
                          <a:cs typeface="Arial" panose="020B0604020202020204" pitchFamily="34" charset="0"/>
                        </a:rPr>
                        <a:t>Actividad</a:t>
                      </a:r>
                    </a:p>
                  </a:txBody>
                  <a:tcPr anchor="ctr">
                    <a:solidFill>
                      <a:srgbClr val="67368C"/>
                    </a:solidFill>
                  </a:tcPr>
                </a:tc>
                <a:tc>
                  <a:txBody>
                    <a:bodyPr/>
                    <a:lstStyle/>
                    <a:p>
                      <a:pPr algn="ctr"/>
                      <a:r>
                        <a:rPr lang="es-MX" sz="1200" b="1" dirty="0">
                          <a:solidFill>
                            <a:schemeClr val="bg1"/>
                          </a:solidFill>
                          <a:latin typeface="Montserrat ExtraBold" pitchFamily="2" charset="0"/>
                          <a:cs typeface="Arial" panose="020B0604020202020204" pitchFamily="34" charset="0"/>
                        </a:rPr>
                        <a:t>Riesgos</a:t>
                      </a:r>
                    </a:p>
                  </a:txBody>
                  <a:tcPr anchor="ctr">
                    <a:solidFill>
                      <a:srgbClr val="67368C"/>
                    </a:solidFill>
                  </a:tcPr>
                </a:tc>
                <a:tc>
                  <a:txBody>
                    <a:bodyPr/>
                    <a:lstStyle/>
                    <a:p>
                      <a:pPr algn="ctr"/>
                      <a:r>
                        <a:rPr lang="es-MX" sz="1200" b="1" dirty="0">
                          <a:solidFill>
                            <a:schemeClr val="bg1"/>
                          </a:solidFill>
                          <a:latin typeface="Montserrat ExtraBold" pitchFamily="2" charset="0"/>
                          <a:cs typeface="Arial" panose="020B0604020202020204" pitchFamily="34" charset="0"/>
                        </a:rPr>
                        <a:t>Factores</a:t>
                      </a:r>
                    </a:p>
                  </a:txBody>
                  <a:tcPr anchor="ctr">
                    <a:solidFill>
                      <a:srgbClr val="67368C"/>
                    </a:solidFill>
                  </a:tcPr>
                </a:tc>
                <a:extLst>
                  <a:ext uri="{0D108BD9-81ED-4DB2-BD59-A6C34878D82A}">
                    <a16:rowId xmlns:a16="http://schemas.microsoft.com/office/drawing/2014/main" val="102732798"/>
                  </a:ext>
                </a:extLst>
              </a:tr>
              <a:tr h="710163">
                <a:tc>
                  <a:txBody>
                    <a:bodyPr/>
                    <a:lstStyle/>
                    <a:p>
                      <a:pPr marL="68580" marR="60960" algn="just">
                        <a:lnSpc>
                          <a:spcPct val="107000"/>
                        </a:lnSpc>
                        <a:spcAft>
                          <a:spcPts val="0"/>
                        </a:spcAft>
                        <a:tabLst>
                          <a:tab pos="1570990" algn="l"/>
                          <a:tab pos="2192655" algn="l"/>
                        </a:tabLst>
                      </a:pPr>
                      <a:r>
                        <a:rPr lang="es-MX" sz="1000" dirty="0">
                          <a:solidFill>
                            <a:srgbClr val="000000"/>
                          </a:solidFill>
                          <a:effectLst/>
                          <a:latin typeface="Montserrat Black" pitchFamily="2" charset="0"/>
                          <a:ea typeface="Bahnschrift" panose="020B0502040204020203" pitchFamily="34" charset="0"/>
                          <a:cs typeface="Arial" panose="020B0604020202020204" pitchFamily="34" charset="0"/>
                        </a:rPr>
                        <a:t>1.4</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Coordinar la elaboración del Inventario General por Expediente 2024 del Órgano Garante de Acceso a la Información Pública, Transparencia, Protección de Datos Personales y Buen Gobierno del Estado de Oaxaca.</a:t>
                      </a:r>
                      <a:endParaRPr lang="es-MX" sz="1000" dirty="0">
                        <a:effectLst/>
                        <a:latin typeface="Montserrat SemiBold" pitchFamily="2" charset="0"/>
                        <a:ea typeface="Calibri" panose="020F0502020204030204" pitchFamily="34" charset="0"/>
                        <a:cs typeface="Arial" panose="020B0604020202020204" pitchFamily="34" charset="0"/>
                      </a:endParaRPr>
                    </a:p>
                  </a:txBody>
                  <a:tcPr anchor="ctr">
                    <a:solidFill>
                      <a:schemeClr val="bg1">
                        <a:lumMod val="85000"/>
                      </a:schemeClr>
                    </a:solidFill>
                  </a:tcPr>
                </a:tc>
                <a:tc rowSpan="4">
                  <a:txBody>
                    <a:bodyPr/>
                    <a:lstStyle/>
                    <a:p>
                      <a:pPr algn="just"/>
                      <a:r>
                        <a:rPr lang="es-ES" sz="1000" b="1" dirty="0">
                          <a:latin typeface="Montserrat Black" pitchFamily="2" charset="0"/>
                          <a:cs typeface="Arial" panose="020B0604020202020204" pitchFamily="34" charset="0"/>
                        </a:rPr>
                        <a:t>Riesgo 6</a:t>
                      </a:r>
                      <a:r>
                        <a:rPr lang="es-ES" sz="1000" dirty="0">
                          <a:latin typeface="Montserrat Black" pitchFamily="2" charset="0"/>
                          <a:cs typeface="Arial" panose="020B0604020202020204" pitchFamily="34" charset="0"/>
                        </a:rPr>
                        <a:t>: </a:t>
                      </a:r>
                      <a:r>
                        <a:rPr lang="es-ES" sz="1000" dirty="0">
                          <a:latin typeface="Montserrat SemiBold" pitchFamily="2" charset="0"/>
                          <a:cs typeface="Arial" panose="020B0604020202020204" pitchFamily="34" charset="0"/>
                        </a:rPr>
                        <a:t>Acumulación indebida de documentos en los archivos de trámite y de concentración, al no realizar </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inspecciones físicas en las unidades administrativas productoras de la documentación</a:t>
                      </a:r>
                      <a:r>
                        <a:rPr lang="es-ES" sz="1000" dirty="0">
                          <a:latin typeface="Montserrat SemiBold" pitchFamily="2" charset="0"/>
                          <a:cs typeface="Arial" panose="020B0604020202020204" pitchFamily="34" charset="0"/>
                        </a:rPr>
                        <a:t>. </a:t>
                      </a:r>
                    </a:p>
                    <a:p>
                      <a:pPr algn="just"/>
                      <a:endParaRPr lang="es-ES" sz="1000" b="1" dirty="0">
                        <a:latin typeface="Montserrat SemiBold" pitchFamily="2" charset="0"/>
                        <a:cs typeface="Arial" panose="020B0604020202020204" pitchFamily="34" charset="0"/>
                      </a:endParaRPr>
                    </a:p>
                    <a:p>
                      <a:pPr algn="just"/>
                      <a:r>
                        <a:rPr lang="es-ES" sz="1000" b="1" dirty="0">
                          <a:latin typeface="Montserrat Black" pitchFamily="2" charset="0"/>
                          <a:cs typeface="Arial" panose="020B0604020202020204" pitchFamily="34" charset="0"/>
                        </a:rPr>
                        <a:t>Riesgo 7</a:t>
                      </a:r>
                      <a:r>
                        <a:rPr lang="es-ES" sz="1000" dirty="0">
                          <a:latin typeface="Montserrat Black" pitchFamily="2" charset="0"/>
                          <a:cs typeface="Arial" panose="020B0604020202020204" pitchFamily="34" charset="0"/>
                        </a:rPr>
                        <a:t>: </a:t>
                      </a:r>
                      <a:r>
                        <a:rPr lang="es-ES" sz="1000" dirty="0">
                          <a:latin typeface="Montserrat SemiBold" pitchFamily="2" charset="0"/>
                          <a:cs typeface="Arial" panose="020B0604020202020204" pitchFamily="34" charset="0"/>
                        </a:rPr>
                        <a:t>Acumulación indebida de documentos en el archivo de concentración, al no realizar </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procedimiento que permita la continuidad del ciclo vital de los expedientes producidos por fondos documentales anteriores.</a:t>
                      </a:r>
                      <a:endParaRPr lang="es-ES" sz="1000" dirty="0">
                        <a:latin typeface="Montserrat SemiBold" pitchFamily="2" charset="0"/>
                        <a:cs typeface="Arial" panose="020B0604020202020204" pitchFamily="34" charset="0"/>
                      </a:endParaRPr>
                    </a:p>
                    <a:p>
                      <a:pPr algn="just"/>
                      <a:endParaRPr lang="es-ES" sz="1000" dirty="0">
                        <a:latin typeface="Montserrat SemiBold" pitchFamily="2" charset="0"/>
                        <a:cs typeface="Arial" panose="020B0604020202020204" pitchFamily="34" charset="0"/>
                      </a:endParaRPr>
                    </a:p>
                    <a:p>
                      <a:pPr marL="0" marR="0" lvl="0" indent="0" algn="just" defTabSz="457200" rtl="0" eaLnBrk="1" fontAlgn="auto" latinLnBrk="0" hangingPunct="1">
                        <a:lnSpc>
                          <a:spcPct val="100000"/>
                        </a:lnSpc>
                        <a:spcBef>
                          <a:spcPts val="0"/>
                        </a:spcBef>
                        <a:spcAft>
                          <a:spcPts val="0"/>
                        </a:spcAft>
                        <a:buClrTx/>
                        <a:buSzTx/>
                        <a:buFontTx/>
                        <a:buNone/>
                        <a:tabLst/>
                        <a:defRPr/>
                      </a:pPr>
                      <a:r>
                        <a:rPr lang="es-ES" sz="1000" b="1" dirty="0">
                          <a:latin typeface="Montserrat Black" pitchFamily="2" charset="0"/>
                          <a:cs typeface="Arial" panose="020B0604020202020204" pitchFamily="34" charset="0"/>
                        </a:rPr>
                        <a:t>Riesgo 8</a:t>
                      </a:r>
                      <a:r>
                        <a:rPr lang="es-ES" sz="1000" dirty="0">
                          <a:latin typeface="Montserrat Black" pitchFamily="2" charset="0"/>
                          <a:cs typeface="Arial" panose="020B0604020202020204" pitchFamily="34" charset="0"/>
                        </a:rPr>
                        <a:t>: </a:t>
                      </a:r>
                      <a:r>
                        <a:rPr lang="es-ES" sz="1000" dirty="0">
                          <a:latin typeface="Montserrat SemiBold" pitchFamily="2" charset="0"/>
                          <a:cs typeface="Arial" panose="020B0604020202020204" pitchFamily="34" charset="0"/>
                        </a:rPr>
                        <a:t>Atraso en los procedimientos técnicos de gestión documental y administración de archivos.</a:t>
                      </a:r>
                    </a:p>
                    <a:p>
                      <a:pPr algn="just"/>
                      <a:endParaRPr lang="es-ES" sz="1000" b="1" dirty="0">
                        <a:latin typeface="Montserrat SemiBold" pitchFamily="2" charset="0"/>
                        <a:cs typeface="Arial" panose="020B0604020202020204" pitchFamily="34" charset="0"/>
                      </a:endParaRPr>
                    </a:p>
                    <a:p>
                      <a:pPr algn="just"/>
                      <a:r>
                        <a:rPr lang="es-ES" sz="1000" b="1" dirty="0">
                          <a:latin typeface="Montserrat Black" pitchFamily="2" charset="0"/>
                          <a:cs typeface="Arial" panose="020B0604020202020204" pitchFamily="34" charset="0"/>
                        </a:rPr>
                        <a:t>Riesgo 9</a:t>
                      </a:r>
                      <a:r>
                        <a:rPr lang="es-ES" sz="1000" dirty="0">
                          <a:latin typeface="Montserrat Black" pitchFamily="2" charset="0"/>
                          <a:cs typeface="Arial" panose="020B0604020202020204" pitchFamily="34" charset="0"/>
                        </a:rPr>
                        <a:t>: </a:t>
                      </a:r>
                      <a:r>
                        <a:rPr lang="es-ES" sz="1000" dirty="0">
                          <a:latin typeface="Montserrat SemiBold" pitchFamily="2" charset="0"/>
                          <a:cs typeface="Arial" panose="020B0604020202020204" pitchFamily="34" charset="0"/>
                        </a:rPr>
                        <a:t>Falta de asesoría, acompañamiento y asistencia técnica en materia de gestión documental, a los responsables de los archivos de trámite y de concentración. </a:t>
                      </a:r>
                    </a:p>
                    <a:p>
                      <a:pPr algn="just"/>
                      <a:endParaRPr lang="es-ES" sz="1000" dirty="0">
                        <a:latin typeface="Montserrat SemiBold" pitchFamily="2" charset="0"/>
                        <a:cs typeface="Arial" panose="020B0604020202020204" pitchFamily="34" charset="0"/>
                      </a:endParaRPr>
                    </a:p>
                    <a:p>
                      <a:pPr algn="just"/>
                      <a:r>
                        <a:rPr lang="es-ES" sz="1000" b="1" dirty="0">
                          <a:latin typeface="Montserrat Black" pitchFamily="2" charset="0"/>
                          <a:cs typeface="Arial" panose="020B0604020202020204" pitchFamily="34" charset="0"/>
                        </a:rPr>
                        <a:t>Riesgo 10</a:t>
                      </a:r>
                      <a:r>
                        <a:rPr lang="es-ES" sz="1000" dirty="0">
                          <a:latin typeface="Montserrat Black" pitchFamily="2" charset="0"/>
                          <a:cs typeface="Arial" panose="020B0604020202020204" pitchFamily="34" charset="0"/>
                        </a:rPr>
                        <a:t>: </a:t>
                      </a:r>
                      <a:r>
                        <a:rPr lang="es-ES" sz="1000" dirty="0">
                          <a:latin typeface="Montserrat SemiBold" pitchFamily="2" charset="0"/>
                          <a:cs typeface="Arial" panose="020B0604020202020204" pitchFamily="34" charset="0"/>
                        </a:rPr>
                        <a:t>Servidoras y servidores públicos no capacitados para realizar actividades relacionadas con la administración de archivos. </a:t>
                      </a:r>
                    </a:p>
                  </a:txBody>
                  <a:tcPr anchor="ctr">
                    <a:solidFill>
                      <a:schemeClr val="bg1">
                        <a:lumMod val="85000"/>
                      </a:schemeClr>
                    </a:solidFill>
                  </a:tcPr>
                </a:tc>
                <a:tc rowSpan="4">
                  <a:txBody>
                    <a:bodyPr/>
                    <a:lstStyle/>
                    <a:p>
                      <a:pPr algn="ctr"/>
                      <a:endParaRPr lang="es-ES" sz="1000" dirty="0">
                        <a:latin typeface="Montserrat SemiBold" pitchFamily="2" charset="0"/>
                        <a:cs typeface="Arial" panose="020B0604020202020204" pitchFamily="34" charset="0"/>
                      </a:endParaRPr>
                    </a:p>
                  </a:txBody>
                  <a:tcPr anchor="ctr">
                    <a:solidFill>
                      <a:schemeClr val="bg1">
                        <a:lumMod val="85000"/>
                      </a:schemeClr>
                    </a:solidFill>
                  </a:tcPr>
                </a:tc>
                <a:extLst>
                  <a:ext uri="{0D108BD9-81ED-4DB2-BD59-A6C34878D82A}">
                    <a16:rowId xmlns:a16="http://schemas.microsoft.com/office/drawing/2014/main" val="1913766449"/>
                  </a:ext>
                </a:extLst>
              </a:tr>
              <a:tr h="418909">
                <a:tc>
                  <a:txBody>
                    <a:bodyPr/>
                    <a:lstStyle/>
                    <a:p>
                      <a:pPr marL="68580" marR="60960" algn="just">
                        <a:lnSpc>
                          <a:spcPct val="107000"/>
                        </a:lnSpc>
                        <a:spcAft>
                          <a:spcPts val="0"/>
                        </a:spcAft>
                        <a:tabLst>
                          <a:tab pos="1570990" algn="l"/>
                          <a:tab pos="2192655" algn="l"/>
                        </a:tabLst>
                      </a:pPr>
                      <a:r>
                        <a:rPr lang="es-MX" sz="1000" dirty="0">
                          <a:solidFill>
                            <a:srgbClr val="000000"/>
                          </a:solidFill>
                          <a:effectLst/>
                          <a:latin typeface="Montserrat Black" pitchFamily="2" charset="0"/>
                          <a:ea typeface="Bahnschrift" panose="020B0502040204020203" pitchFamily="34" charset="0"/>
                          <a:cs typeface="Arial" panose="020B0604020202020204" pitchFamily="34" charset="0"/>
                        </a:rPr>
                        <a:t>1.5</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Elaboración del  Programa Anual de Desarrollo Archivístico (PADA) 2025 del OGAIPO.</a:t>
                      </a:r>
                      <a:endParaRPr lang="es-MX" sz="1000" dirty="0">
                        <a:effectLst/>
                        <a:latin typeface="Montserrat SemiBold" pitchFamily="2" charset="0"/>
                        <a:ea typeface="Calibri" panose="020F0502020204030204" pitchFamily="34" charset="0"/>
                        <a:cs typeface="Arial" panose="020B0604020202020204" pitchFamily="34" charset="0"/>
                      </a:endParaRPr>
                    </a:p>
                  </a:txBody>
                  <a:tcPr anchor="ctr">
                    <a:solidFill>
                      <a:schemeClr val="bg1">
                        <a:lumMod val="85000"/>
                      </a:schemeClr>
                    </a:solidFill>
                  </a:tcPr>
                </a:tc>
                <a:tc vMerge="1">
                  <a:txBody>
                    <a:bodyPr/>
                    <a:lstStyle/>
                    <a:p>
                      <a:endParaRPr lang="es-MX" dirty="0"/>
                    </a:p>
                  </a:txBody>
                  <a:tcPr/>
                </a:tc>
                <a:tc vMerge="1">
                  <a:txBody>
                    <a:bodyPr/>
                    <a:lstStyle/>
                    <a:p>
                      <a:endParaRPr lang="es-MX" dirty="0"/>
                    </a:p>
                  </a:txBody>
                  <a:tcPr/>
                </a:tc>
                <a:extLst>
                  <a:ext uri="{0D108BD9-81ED-4DB2-BD59-A6C34878D82A}">
                    <a16:rowId xmlns:a16="http://schemas.microsoft.com/office/drawing/2014/main" val="1425219132"/>
                  </a:ext>
                </a:extLst>
              </a:tr>
              <a:tr h="0">
                <a:tc>
                  <a:txBody>
                    <a:bodyPr/>
                    <a:lstStyle/>
                    <a:p>
                      <a:pPr marL="68580" marR="60960" algn="just">
                        <a:lnSpc>
                          <a:spcPct val="107000"/>
                        </a:lnSpc>
                        <a:spcAft>
                          <a:spcPts val="0"/>
                        </a:spcAft>
                        <a:tabLst>
                          <a:tab pos="1570990" algn="l"/>
                          <a:tab pos="2192655" algn="l"/>
                        </a:tabLst>
                      </a:pPr>
                      <a:r>
                        <a:rPr lang="es-MX" sz="1000" dirty="0">
                          <a:solidFill>
                            <a:srgbClr val="000000"/>
                          </a:solidFill>
                          <a:effectLst/>
                          <a:latin typeface="Montserrat Black" pitchFamily="2" charset="0"/>
                          <a:ea typeface="Bahnschrift" panose="020B0502040204020203" pitchFamily="34" charset="0"/>
                          <a:cs typeface="Arial" panose="020B0604020202020204" pitchFamily="34" charset="0"/>
                        </a:rPr>
                        <a:t>1.6</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Elaboración y publicación del Informe de Cumplimiento al  Programa Anual de Desarrollo Archivístico (PADA) 2024 del OGAIPO.</a:t>
                      </a:r>
                      <a:endParaRPr lang="es-MX" sz="1000" dirty="0">
                        <a:effectLst/>
                        <a:latin typeface="Montserrat SemiBold" pitchFamily="2" charset="0"/>
                        <a:ea typeface="Calibri" panose="020F0502020204030204" pitchFamily="34" charset="0"/>
                        <a:cs typeface="Arial" panose="020B0604020202020204" pitchFamily="34" charset="0"/>
                      </a:endParaRPr>
                    </a:p>
                  </a:txBody>
                  <a:tcPr anchor="ctr">
                    <a:solidFill>
                      <a:schemeClr val="bg1">
                        <a:lumMod val="85000"/>
                      </a:schemeClr>
                    </a:solidFill>
                  </a:tcPr>
                </a:tc>
                <a:tc vMerge="1">
                  <a:txBody>
                    <a:bodyPr/>
                    <a:lstStyle/>
                    <a:p>
                      <a:endParaRPr lang="es-MX" dirty="0"/>
                    </a:p>
                  </a:txBody>
                  <a:tcPr/>
                </a:tc>
                <a:tc vMerge="1">
                  <a:txBody>
                    <a:bodyPr/>
                    <a:lstStyle/>
                    <a:p>
                      <a:endParaRPr lang="es-MX" dirty="0"/>
                    </a:p>
                  </a:txBody>
                  <a:tcPr/>
                </a:tc>
                <a:extLst>
                  <a:ext uri="{0D108BD9-81ED-4DB2-BD59-A6C34878D82A}">
                    <a16:rowId xmlns:a16="http://schemas.microsoft.com/office/drawing/2014/main" val="3548926462"/>
                  </a:ext>
                </a:extLst>
              </a:tr>
              <a:tr h="1436663">
                <a:tc>
                  <a:txBody>
                    <a:bodyPr/>
                    <a:lstStyle/>
                    <a:p>
                      <a:pPr marL="68580" marR="59690" lvl="0" indent="0" algn="just" defTabSz="457200" rtl="0" eaLnBrk="1" fontAlgn="auto" latinLnBrk="0" hangingPunct="1">
                        <a:lnSpc>
                          <a:spcPct val="107000"/>
                        </a:lnSpc>
                        <a:spcBef>
                          <a:spcPts val="0"/>
                        </a:spcBef>
                        <a:spcAft>
                          <a:spcPts val="0"/>
                        </a:spcAft>
                        <a:buClrTx/>
                        <a:buSzTx/>
                        <a:buFontTx/>
                        <a:buNone/>
                        <a:tabLst>
                          <a:tab pos="1769110" algn="l"/>
                        </a:tabLst>
                        <a:defRPr/>
                      </a:pPr>
                      <a:r>
                        <a:rPr lang="es-MX" sz="1000" dirty="0">
                          <a:solidFill>
                            <a:srgbClr val="000000"/>
                          </a:solidFill>
                          <a:effectLst/>
                          <a:latin typeface="Montserrat Black" pitchFamily="2" charset="0"/>
                          <a:ea typeface="Bahnschrift" panose="020B0502040204020203" pitchFamily="34" charset="0"/>
                          <a:cs typeface="Arial" panose="020B0604020202020204" pitchFamily="34" charset="0"/>
                        </a:rPr>
                        <a:t>1.7</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Refrendo del Órgano Garante de Acceso a la Información Pública, Transparencia, Protección de Datos Personales y Buen Gobierno del Estado de Oaxaca al Registro Nacional de Archivos.</a:t>
                      </a:r>
                      <a:endParaRPr lang="es-MX" sz="1000" dirty="0">
                        <a:effectLst/>
                        <a:latin typeface="Montserrat SemiBold" pitchFamily="2" charset="0"/>
                        <a:ea typeface="Calibri" panose="020F0502020204030204" pitchFamily="34" charset="0"/>
                        <a:cs typeface="Arial" panose="020B0604020202020204" pitchFamily="34" charset="0"/>
                      </a:endParaRPr>
                    </a:p>
                  </a:txBody>
                  <a:tcPr anchor="ctr">
                    <a:solidFill>
                      <a:schemeClr val="bg1">
                        <a:lumMod val="85000"/>
                      </a:schemeClr>
                    </a:solidFill>
                  </a:tcPr>
                </a:tc>
                <a:tc vMerge="1">
                  <a:txBody>
                    <a:bodyPr/>
                    <a:lstStyle/>
                    <a:p>
                      <a:pPr algn="just"/>
                      <a:endParaRPr lang="es-MX" sz="1300" dirty="0">
                        <a:solidFill>
                          <a:schemeClr val="tx1"/>
                        </a:solidFill>
                        <a:latin typeface="Arial" panose="020B0604020202020204" pitchFamily="34" charset="0"/>
                        <a:cs typeface="Arial" panose="020B0604020202020204" pitchFamily="34" charset="0"/>
                      </a:endParaRPr>
                    </a:p>
                  </a:txBody>
                  <a:tcPr/>
                </a:tc>
                <a:tc vMerge="1">
                  <a:txBody>
                    <a:bodyPr/>
                    <a:lstStyle/>
                    <a:p>
                      <a:pPr algn="just"/>
                      <a:endParaRPr lang="es-ES"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317105226"/>
                  </a:ext>
                </a:extLst>
              </a:tr>
            </a:tbl>
          </a:graphicData>
        </a:graphic>
      </p:graphicFrame>
    </p:spTree>
    <p:extLst>
      <p:ext uri="{BB962C8B-B14F-4D97-AF65-F5344CB8AC3E}">
        <p14:creationId xmlns:p14="http://schemas.microsoft.com/office/powerpoint/2010/main" val="16138836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BA06E754-F406-4658-B2FE-E1E0477C5FF8}"/>
              </a:ext>
            </a:extLst>
          </p:cNvPr>
          <p:cNvPicPr>
            <a:picLocks noChangeAspect="1"/>
          </p:cNvPicPr>
          <p:nvPr/>
        </p:nvPicPr>
        <p:blipFill>
          <a:blip r:embed="rId2"/>
          <a:stretch>
            <a:fillRect/>
          </a:stretch>
        </p:blipFill>
        <p:spPr>
          <a:xfrm>
            <a:off x="0" y="0"/>
            <a:ext cx="12192000" cy="6858000"/>
          </a:xfrm>
          <a:prstGeom prst="rect">
            <a:avLst/>
          </a:prstGeom>
        </p:spPr>
      </p:pic>
      <p:sp>
        <p:nvSpPr>
          <p:cNvPr id="6" name="Elipse 5">
            <a:extLst>
              <a:ext uri="{FF2B5EF4-FFF2-40B4-BE49-F238E27FC236}">
                <a16:creationId xmlns:a16="http://schemas.microsoft.com/office/drawing/2014/main" id="{EA04B853-4234-4F10-8C56-056EE7DEFAF5}"/>
              </a:ext>
            </a:extLst>
          </p:cNvPr>
          <p:cNvSpPr/>
          <p:nvPr/>
        </p:nvSpPr>
        <p:spPr>
          <a:xfrm>
            <a:off x="11250707" y="5916707"/>
            <a:ext cx="788894" cy="79785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rgbClr val="AB4592"/>
                </a:solidFill>
                <a:latin typeface="Montserrat Black" pitchFamily="2" charset="0"/>
              </a:rPr>
              <a:t>28</a:t>
            </a:r>
          </a:p>
        </p:txBody>
      </p:sp>
      <p:graphicFrame>
        <p:nvGraphicFramePr>
          <p:cNvPr id="8" name="Tabla 6">
            <a:extLst>
              <a:ext uri="{FF2B5EF4-FFF2-40B4-BE49-F238E27FC236}">
                <a16:creationId xmlns:a16="http://schemas.microsoft.com/office/drawing/2014/main" id="{D8BE7423-F58C-457D-96E7-42A501B7E7D4}"/>
              </a:ext>
            </a:extLst>
          </p:cNvPr>
          <p:cNvGraphicFramePr>
            <a:graphicFrameLocks noGrp="1"/>
          </p:cNvGraphicFramePr>
          <p:nvPr>
            <p:extLst>
              <p:ext uri="{D42A27DB-BD31-4B8C-83A1-F6EECF244321}">
                <p14:modId xmlns:p14="http://schemas.microsoft.com/office/powerpoint/2010/main" val="848743013"/>
              </p:ext>
            </p:extLst>
          </p:nvPr>
        </p:nvGraphicFramePr>
        <p:xfrm>
          <a:off x="620245" y="1800325"/>
          <a:ext cx="10951509" cy="3257349"/>
        </p:xfrm>
        <a:graphic>
          <a:graphicData uri="http://schemas.openxmlformats.org/drawingml/2006/table">
            <a:tbl>
              <a:tblPr firstRow="1" bandRow="1">
                <a:tableStyleId>{073A0DAA-6AF3-43AB-8588-CEC1D06C72B9}</a:tableStyleId>
              </a:tblPr>
              <a:tblGrid>
                <a:gridCol w="3650503">
                  <a:extLst>
                    <a:ext uri="{9D8B030D-6E8A-4147-A177-3AD203B41FA5}">
                      <a16:colId xmlns:a16="http://schemas.microsoft.com/office/drawing/2014/main" val="3883903007"/>
                    </a:ext>
                  </a:extLst>
                </a:gridCol>
                <a:gridCol w="3650503">
                  <a:extLst>
                    <a:ext uri="{9D8B030D-6E8A-4147-A177-3AD203B41FA5}">
                      <a16:colId xmlns:a16="http://schemas.microsoft.com/office/drawing/2014/main" val="139612054"/>
                    </a:ext>
                  </a:extLst>
                </a:gridCol>
                <a:gridCol w="3650503">
                  <a:extLst>
                    <a:ext uri="{9D8B030D-6E8A-4147-A177-3AD203B41FA5}">
                      <a16:colId xmlns:a16="http://schemas.microsoft.com/office/drawing/2014/main" val="1310370075"/>
                    </a:ext>
                  </a:extLst>
                </a:gridCol>
              </a:tblGrid>
              <a:tr h="306225">
                <a:tc gridSpan="3">
                  <a:txBody>
                    <a:bodyPr/>
                    <a:lstStyle/>
                    <a:p>
                      <a:pPr algn="ctr"/>
                      <a:r>
                        <a:rPr lang="es-MX" sz="1200" dirty="0">
                          <a:latin typeface="Montserrat ExtraBold" pitchFamily="2" charset="0"/>
                        </a:rPr>
                        <a:t>IDENTIFICACIÓN DE RIESGOS</a:t>
                      </a:r>
                      <a:endParaRPr lang="es-MX" sz="1200" dirty="0">
                        <a:latin typeface="Montserrat ExtraBold" pitchFamily="2" charset="0"/>
                        <a:cs typeface="Arial" panose="020B0604020202020204" pitchFamily="34" charset="0"/>
                      </a:endParaRPr>
                    </a:p>
                  </a:txBody>
                  <a:tcPr anchor="ctr">
                    <a:solidFill>
                      <a:srgbClr val="67368C"/>
                    </a:solidFill>
                  </a:tcPr>
                </a:tc>
                <a:tc hMerge="1">
                  <a:txBody>
                    <a:bodyPr/>
                    <a:lstStyle/>
                    <a:p>
                      <a:endParaRPr lang="es-MX"/>
                    </a:p>
                  </a:txBody>
                  <a:tcPr>
                    <a:solidFill>
                      <a:srgbClr val="002060"/>
                    </a:solidFill>
                  </a:tcPr>
                </a:tc>
                <a:tc hMerge="1">
                  <a:txBody>
                    <a:bodyPr/>
                    <a:lstStyle/>
                    <a:p>
                      <a:endParaRPr lang="es-MX" dirty="0"/>
                    </a:p>
                  </a:txBody>
                  <a:tcPr>
                    <a:solidFill>
                      <a:srgbClr val="002060"/>
                    </a:solidFill>
                  </a:tcPr>
                </a:tc>
                <a:extLst>
                  <a:ext uri="{0D108BD9-81ED-4DB2-BD59-A6C34878D82A}">
                    <a16:rowId xmlns:a16="http://schemas.microsoft.com/office/drawing/2014/main" val="1989765105"/>
                  </a:ext>
                </a:extLst>
              </a:tr>
              <a:tr h="306225">
                <a:tc>
                  <a:txBody>
                    <a:bodyPr/>
                    <a:lstStyle/>
                    <a:p>
                      <a:pPr algn="ctr"/>
                      <a:r>
                        <a:rPr lang="es-MX" sz="1200" b="1" dirty="0">
                          <a:solidFill>
                            <a:schemeClr val="bg1"/>
                          </a:solidFill>
                          <a:latin typeface="Montserrat ExtraBold" pitchFamily="2" charset="0"/>
                          <a:cs typeface="Arial" panose="020B0604020202020204" pitchFamily="34" charset="0"/>
                        </a:rPr>
                        <a:t>Actividad</a:t>
                      </a:r>
                    </a:p>
                  </a:txBody>
                  <a:tcPr anchor="ctr">
                    <a:solidFill>
                      <a:srgbClr val="67368C"/>
                    </a:solidFill>
                  </a:tcPr>
                </a:tc>
                <a:tc>
                  <a:txBody>
                    <a:bodyPr/>
                    <a:lstStyle/>
                    <a:p>
                      <a:pPr algn="ctr"/>
                      <a:r>
                        <a:rPr lang="es-MX" sz="1200" b="1" dirty="0">
                          <a:solidFill>
                            <a:schemeClr val="bg1"/>
                          </a:solidFill>
                          <a:latin typeface="Montserrat ExtraBold" pitchFamily="2" charset="0"/>
                          <a:cs typeface="Arial" panose="020B0604020202020204" pitchFamily="34" charset="0"/>
                        </a:rPr>
                        <a:t>Riesgos</a:t>
                      </a:r>
                    </a:p>
                  </a:txBody>
                  <a:tcPr anchor="ctr">
                    <a:solidFill>
                      <a:srgbClr val="67368C"/>
                    </a:solidFill>
                  </a:tcPr>
                </a:tc>
                <a:tc>
                  <a:txBody>
                    <a:bodyPr/>
                    <a:lstStyle/>
                    <a:p>
                      <a:pPr algn="ctr"/>
                      <a:r>
                        <a:rPr lang="es-MX" sz="1200" b="1" dirty="0">
                          <a:solidFill>
                            <a:schemeClr val="bg1"/>
                          </a:solidFill>
                          <a:latin typeface="Montserrat ExtraBold" pitchFamily="2" charset="0"/>
                          <a:cs typeface="Arial" panose="020B0604020202020204" pitchFamily="34" charset="0"/>
                        </a:rPr>
                        <a:t>Factores</a:t>
                      </a:r>
                    </a:p>
                  </a:txBody>
                  <a:tcPr anchor="ctr">
                    <a:solidFill>
                      <a:srgbClr val="67368C"/>
                    </a:solidFill>
                  </a:tcPr>
                </a:tc>
                <a:extLst>
                  <a:ext uri="{0D108BD9-81ED-4DB2-BD59-A6C34878D82A}">
                    <a16:rowId xmlns:a16="http://schemas.microsoft.com/office/drawing/2014/main" val="102732798"/>
                  </a:ext>
                </a:extLst>
              </a:tr>
              <a:tr h="881100">
                <a:tc>
                  <a:txBody>
                    <a:bodyPr/>
                    <a:lstStyle/>
                    <a:p>
                      <a:pPr marL="68580" marR="60960" algn="just">
                        <a:lnSpc>
                          <a:spcPct val="107000"/>
                        </a:lnSpc>
                        <a:spcAft>
                          <a:spcPts val="0"/>
                        </a:spcAft>
                        <a:tabLst>
                          <a:tab pos="1570990" algn="l"/>
                          <a:tab pos="2192655" algn="l"/>
                        </a:tabLst>
                      </a:pPr>
                      <a:r>
                        <a:rPr lang="es-MX" sz="1000" dirty="0">
                          <a:solidFill>
                            <a:srgbClr val="000000"/>
                          </a:solidFill>
                          <a:effectLst/>
                          <a:latin typeface="Montserrat Black" pitchFamily="2" charset="0"/>
                          <a:ea typeface="Bahnschrift" panose="020B0502040204020203" pitchFamily="34" charset="0"/>
                          <a:cs typeface="Arial" panose="020B0604020202020204" pitchFamily="34" charset="0"/>
                        </a:rPr>
                        <a:t>1.8</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Verificar el estado de conservación de los archivos de trámite, a través de la implementación de inspecciones físicas en las unidades administrativas productoras de la documentación del OGAIPO.</a:t>
                      </a:r>
                      <a:endParaRPr lang="es-MX" sz="1000" dirty="0">
                        <a:effectLst/>
                        <a:latin typeface="Montserrat SemiBold" pitchFamily="2" charset="0"/>
                        <a:ea typeface="Calibri" panose="020F0502020204030204" pitchFamily="34" charset="0"/>
                        <a:cs typeface="Arial" panose="020B0604020202020204" pitchFamily="34" charset="0"/>
                      </a:endParaRPr>
                    </a:p>
                  </a:txBody>
                  <a:tcPr anchor="ctr">
                    <a:solidFill>
                      <a:schemeClr val="bg1">
                        <a:lumMod val="85000"/>
                      </a:schemeClr>
                    </a:solidFill>
                  </a:tcPr>
                </a:tc>
                <a:tc rowSpan="4">
                  <a:txBody>
                    <a:bodyPr/>
                    <a:lstStyle/>
                    <a:p>
                      <a:pPr algn="ctr"/>
                      <a:endParaRPr lang="es-MX" sz="1000" dirty="0">
                        <a:solidFill>
                          <a:schemeClr val="tx1"/>
                        </a:solidFill>
                        <a:latin typeface="Montserrat SemiBold" pitchFamily="2" charset="0"/>
                        <a:cs typeface="Arial" panose="020B0604020202020204" pitchFamily="34" charset="0"/>
                      </a:endParaRPr>
                    </a:p>
                  </a:txBody>
                  <a:tcPr anchor="ctr">
                    <a:solidFill>
                      <a:schemeClr val="bg1">
                        <a:lumMod val="85000"/>
                      </a:schemeClr>
                    </a:solidFill>
                  </a:tcPr>
                </a:tc>
                <a:tc rowSpan="4">
                  <a:txBody>
                    <a:bodyPr/>
                    <a:lstStyle/>
                    <a:p>
                      <a:pPr algn="ctr"/>
                      <a:endParaRPr lang="es-ES" sz="1000" dirty="0">
                        <a:latin typeface="Montserrat SemiBold" pitchFamily="2" charset="0"/>
                        <a:cs typeface="Arial" panose="020B0604020202020204" pitchFamily="34" charset="0"/>
                      </a:endParaRPr>
                    </a:p>
                  </a:txBody>
                  <a:tcPr anchor="ctr">
                    <a:solidFill>
                      <a:schemeClr val="bg1">
                        <a:lumMod val="85000"/>
                      </a:schemeClr>
                    </a:solidFill>
                  </a:tcPr>
                </a:tc>
                <a:extLst>
                  <a:ext uri="{0D108BD9-81ED-4DB2-BD59-A6C34878D82A}">
                    <a16:rowId xmlns:a16="http://schemas.microsoft.com/office/drawing/2014/main" val="1913766449"/>
                  </a:ext>
                </a:extLst>
              </a:tr>
              <a:tr h="605025">
                <a:tc>
                  <a:txBody>
                    <a:bodyPr/>
                    <a:lstStyle/>
                    <a:p>
                      <a:pPr marL="68580" marR="60960" algn="just">
                        <a:lnSpc>
                          <a:spcPct val="107000"/>
                        </a:lnSpc>
                        <a:spcAft>
                          <a:spcPts val="0"/>
                        </a:spcAft>
                        <a:tabLst>
                          <a:tab pos="1570990" algn="l"/>
                          <a:tab pos="2192655" algn="l"/>
                        </a:tabLst>
                      </a:pPr>
                      <a:r>
                        <a:rPr lang="es-MX" sz="1000" dirty="0">
                          <a:solidFill>
                            <a:srgbClr val="000000"/>
                          </a:solidFill>
                          <a:effectLst/>
                          <a:latin typeface="Montserrat Black" pitchFamily="2" charset="0"/>
                          <a:ea typeface="Bahnschrift" panose="020B0502040204020203" pitchFamily="34" charset="0"/>
                          <a:cs typeface="Arial" panose="020B0604020202020204" pitchFamily="34" charset="0"/>
                        </a:rPr>
                        <a:t>1.9 </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Seguimiento al   procedimiento que permita la continuidad del ciclo vital de los expedientes producidos por fondos documentales anteriores.</a:t>
                      </a:r>
                      <a:endParaRPr lang="es-MX" sz="1000" dirty="0">
                        <a:effectLst/>
                        <a:latin typeface="Montserrat SemiBold" pitchFamily="2" charset="0"/>
                        <a:ea typeface="Calibri" panose="020F0502020204030204" pitchFamily="34" charset="0"/>
                        <a:cs typeface="Arial" panose="020B0604020202020204" pitchFamily="34" charset="0"/>
                      </a:endParaRPr>
                    </a:p>
                  </a:txBody>
                  <a:tcPr anchor="ctr">
                    <a:solidFill>
                      <a:schemeClr val="bg1">
                        <a:lumMod val="85000"/>
                      </a:schemeClr>
                    </a:solidFill>
                  </a:tcPr>
                </a:tc>
                <a:tc vMerge="1">
                  <a:txBody>
                    <a:bodyPr/>
                    <a:lstStyle/>
                    <a:p>
                      <a:endParaRPr lang="es-MX" dirty="0"/>
                    </a:p>
                  </a:txBody>
                  <a:tcPr/>
                </a:tc>
                <a:tc vMerge="1">
                  <a:txBody>
                    <a:bodyPr/>
                    <a:lstStyle/>
                    <a:p>
                      <a:endParaRPr lang="es-MX" dirty="0"/>
                    </a:p>
                  </a:txBody>
                  <a:tcPr/>
                </a:tc>
                <a:extLst>
                  <a:ext uri="{0D108BD9-81ED-4DB2-BD59-A6C34878D82A}">
                    <a16:rowId xmlns:a16="http://schemas.microsoft.com/office/drawing/2014/main" val="1425219132"/>
                  </a:ext>
                </a:extLst>
              </a:tr>
              <a:tr h="0">
                <a:tc>
                  <a:txBody>
                    <a:bodyPr/>
                    <a:lstStyle/>
                    <a:p>
                      <a:pPr marL="68580" marR="60960" algn="just">
                        <a:lnSpc>
                          <a:spcPct val="107000"/>
                        </a:lnSpc>
                        <a:spcAft>
                          <a:spcPts val="0"/>
                        </a:spcAft>
                        <a:tabLst>
                          <a:tab pos="1570990" algn="l"/>
                          <a:tab pos="2192655" algn="l"/>
                        </a:tabLst>
                      </a:pPr>
                      <a:r>
                        <a:rPr lang="es-MX" sz="1000" dirty="0">
                          <a:solidFill>
                            <a:srgbClr val="000000"/>
                          </a:solidFill>
                          <a:effectLst/>
                          <a:latin typeface="Montserrat Black" pitchFamily="2" charset="0"/>
                          <a:ea typeface="Bahnschrift" panose="020B0502040204020203" pitchFamily="34" charset="0"/>
                          <a:cs typeface="Arial" panose="020B0604020202020204" pitchFamily="34" charset="0"/>
                        </a:rPr>
                        <a:t>1.10</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Conclusión del Manual de Procedimientos en Gestión Documental y  Administración de Archivos (Ahora Lineamientos en Gestión Documental y Administración de Archivos).</a:t>
                      </a:r>
                      <a:endParaRPr lang="es-MX" sz="1000" dirty="0">
                        <a:effectLst/>
                        <a:latin typeface="Montserrat SemiBold" pitchFamily="2" charset="0"/>
                        <a:ea typeface="Calibri" panose="020F0502020204030204" pitchFamily="34" charset="0"/>
                        <a:cs typeface="Arial" panose="020B0604020202020204" pitchFamily="34" charset="0"/>
                      </a:endParaRPr>
                    </a:p>
                  </a:txBody>
                  <a:tcPr anchor="ctr">
                    <a:solidFill>
                      <a:schemeClr val="bg1">
                        <a:lumMod val="85000"/>
                      </a:schemeClr>
                    </a:solidFill>
                  </a:tcPr>
                </a:tc>
                <a:tc vMerge="1">
                  <a:txBody>
                    <a:bodyPr/>
                    <a:lstStyle/>
                    <a:p>
                      <a:endParaRPr lang="es-MX" dirty="0"/>
                    </a:p>
                  </a:txBody>
                  <a:tcPr/>
                </a:tc>
                <a:tc vMerge="1">
                  <a:txBody>
                    <a:bodyPr/>
                    <a:lstStyle/>
                    <a:p>
                      <a:endParaRPr lang="es-MX" dirty="0"/>
                    </a:p>
                  </a:txBody>
                  <a:tcPr/>
                </a:tc>
                <a:extLst>
                  <a:ext uri="{0D108BD9-81ED-4DB2-BD59-A6C34878D82A}">
                    <a16:rowId xmlns:a16="http://schemas.microsoft.com/office/drawing/2014/main" val="3548926462"/>
                  </a:ext>
                </a:extLst>
              </a:tr>
              <a:tr h="378911">
                <a:tc>
                  <a:txBody>
                    <a:bodyPr/>
                    <a:lstStyle/>
                    <a:p>
                      <a:pPr marL="68580" marR="60960" algn="just">
                        <a:lnSpc>
                          <a:spcPct val="107000"/>
                        </a:lnSpc>
                        <a:spcAft>
                          <a:spcPts val="0"/>
                        </a:spcAft>
                        <a:tabLst>
                          <a:tab pos="1915795" algn="l"/>
                        </a:tabLst>
                      </a:pPr>
                      <a:r>
                        <a:rPr lang="es-MX" sz="1000" dirty="0">
                          <a:solidFill>
                            <a:srgbClr val="000000"/>
                          </a:solidFill>
                          <a:effectLst/>
                          <a:latin typeface="Montserrat Black" pitchFamily="2" charset="0"/>
                          <a:ea typeface="Bahnschrift" panose="020B0502040204020203" pitchFamily="34" charset="0"/>
                          <a:cs typeface="Arial" panose="020B0604020202020204" pitchFamily="34" charset="0"/>
                        </a:rPr>
                        <a:t>2.1</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Elaborar el Programa de Capacitación en Gestión documental y Administración de Archivos.</a:t>
                      </a:r>
                      <a:endParaRPr lang="es-MX" sz="1000" dirty="0">
                        <a:effectLst/>
                        <a:latin typeface="Montserrat SemiBold" pitchFamily="2" charset="0"/>
                        <a:ea typeface="Calibri" panose="020F0502020204030204" pitchFamily="34" charset="0"/>
                        <a:cs typeface="Arial" panose="020B0604020202020204" pitchFamily="34" charset="0"/>
                      </a:endParaRPr>
                    </a:p>
                  </a:txBody>
                  <a:tcPr anchor="ctr">
                    <a:solidFill>
                      <a:schemeClr val="bg1">
                        <a:lumMod val="85000"/>
                      </a:schemeClr>
                    </a:solidFill>
                  </a:tcPr>
                </a:tc>
                <a:tc vMerge="1">
                  <a:txBody>
                    <a:bodyPr/>
                    <a:lstStyle/>
                    <a:p>
                      <a:pPr algn="just"/>
                      <a:endParaRPr lang="es-MX" sz="1300" dirty="0">
                        <a:solidFill>
                          <a:schemeClr val="tx1"/>
                        </a:solidFill>
                        <a:latin typeface="Arial" panose="020B0604020202020204" pitchFamily="34" charset="0"/>
                        <a:cs typeface="Arial" panose="020B0604020202020204" pitchFamily="34" charset="0"/>
                      </a:endParaRPr>
                    </a:p>
                  </a:txBody>
                  <a:tcPr/>
                </a:tc>
                <a:tc vMerge="1">
                  <a:txBody>
                    <a:bodyPr/>
                    <a:lstStyle/>
                    <a:p>
                      <a:pPr algn="just"/>
                      <a:endParaRPr lang="es-ES"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317105226"/>
                  </a:ext>
                </a:extLst>
              </a:tr>
            </a:tbl>
          </a:graphicData>
        </a:graphic>
      </p:graphicFrame>
    </p:spTree>
    <p:extLst>
      <p:ext uri="{BB962C8B-B14F-4D97-AF65-F5344CB8AC3E}">
        <p14:creationId xmlns:p14="http://schemas.microsoft.com/office/powerpoint/2010/main" val="32835220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BA06E754-F406-4658-B2FE-E1E0477C5FF8}"/>
              </a:ext>
            </a:extLst>
          </p:cNvPr>
          <p:cNvPicPr>
            <a:picLocks noChangeAspect="1"/>
          </p:cNvPicPr>
          <p:nvPr/>
        </p:nvPicPr>
        <p:blipFill>
          <a:blip r:embed="rId2"/>
          <a:stretch>
            <a:fillRect/>
          </a:stretch>
        </p:blipFill>
        <p:spPr>
          <a:xfrm>
            <a:off x="0" y="0"/>
            <a:ext cx="12192000" cy="6858000"/>
          </a:xfrm>
          <a:prstGeom prst="rect">
            <a:avLst/>
          </a:prstGeom>
        </p:spPr>
      </p:pic>
      <p:sp>
        <p:nvSpPr>
          <p:cNvPr id="6" name="Elipse 5">
            <a:extLst>
              <a:ext uri="{FF2B5EF4-FFF2-40B4-BE49-F238E27FC236}">
                <a16:creationId xmlns:a16="http://schemas.microsoft.com/office/drawing/2014/main" id="{EA04B853-4234-4F10-8C56-056EE7DEFAF5}"/>
              </a:ext>
            </a:extLst>
          </p:cNvPr>
          <p:cNvSpPr/>
          <p:nvPr/>
        </p:nvSpPr>
        <p:spPr>
          <a:xfrm>
            <a:off x="11250707" y="5916707"/>
            <a:ext cx="788894" cy="79785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rgbClr val="AB4592"/>
                </a:solidFill>
                <a:latin typeface="Montserrat Black" pitchFamily="2" charset="0"/>
              </a:rPr>
              <a:t>29</a:t>
            </a:r>
          </a:p>
        </p:txBody>
      </p:sp>
      <p:graphicFrame>
        <p:nvGraphicFramePr>
          <p:cNvPr id="5" name="Tabla 6">
            <a:extLst>
              <a:ext uri="{FF2B5EF4-FFF2-40B4-BE49-F238E27FC236}">
                <a16:creationId xmlns:a16="http://schemas.microsoft.com/office/drawing/2014/main" id="{BC48D336-94B7-4357-9000-0554FC9E8399}"/>
              </a:ext>
            </a:extLst>
          </p:cNvPr>
          <p:cNvGraphicFramePr>
            <a:graphicFrameLocks noGrp="1"/>
          </p:cNvGraphicFramePr>
          <p:nvPr>
            <p:extLst>
              <p:ext uri="{D42A27DB-BD31-4B8C-83A1-F6EECF244321}">
                <p14:modId xmlns:p14="http://schemas.microsoft.com/office/powerpoint/2010/main" val="1277366297"/>
              </p:ext>
            </p:extLst>
          </p:nvPr>
        </p:nvGraphicFramePr>
        <p:xfrm>
          <a:off x="349624" y="1341759"/>
          <a:ext cx="11492751" cy="4174482"/>
        </p:xfrm>
        <a:graphic>
          <a:graphicData uri="http://schemas.openxmlformats.org/drawingml/2006/table">
            <a:tbl>
              <a:tblPr firstRow="1" bandRow="1">
                <a:tableStyleId>{073A0DAA-6AF3-43AB-8588-CEC1D06C72B9}</a:tableStyleId>
              </a:tblPr>
              <a:tblGrid>
                <a:gridCol w="3830917">
                  <a:extLst>
                    <a:ext uri="{9D8B030D-6E8A-4147-A177-3AD203B41FA5}">
                      <a16:colId xmlns:a16="http://schemas.microsoft.com/office/drawing/2014/main" val="3883903007"/>
                    </a:ext>
                  </a:extLst>
                </a:gridCol>
                <a:gridCol w="3830917">
                  <a:extLst>
                    <a:ext uri="{9D8B030D-6E8A-4147-A177-3AD203B41FA5}">
                      <a16:colId xmlns:a16="http://schemas.microsoft.com/office/drawing/2014/main" val="139612054"/>
                    </a:ext>
                  </a:extLst>
                </a:gridCol>
                <a:gridCol w="3830917">
                  <a:extLst>
                    <a:ext uri="{9D8B030D-6E8A-4147-A177-3AD203B41FA5}">
                      <a16:colId xmlns:a16="http://schemas.microsoft.com/office/drawing/2014/main" val="1310370075"/>
                    </a:ext>
                  </a:extLst>
                </a:gridCol>
              </a:tblGrid>
              <a:tr h="308606">
                <a:tc gridSpan="3">
                  <a:txBody>
                    <a:bodyPr/>
                    <a:lstStyle/>
                    <a:p>
                      <a:pPr algn="ctr"/>
                      <a:r>
                        <a:rPr lang="es-MX" sz="1200" dirty="0">
                          <a:latin typeface="Montserrat ExtraBold" pitchFamily="2" charset="0"/>
                        </a:rPr>
                        <a:t>IDENTIFICACIÓN DE RIESGOS</a:t>
                      </a:r>
                      <a:endParaRPr lang="es-MX" sz="1200" dirty="0">
                        <a:latin typeface="Montserrat ExtraBold" pitchFamily="2" charset="0"/>
                        <a:cs typeface="Arial" panose="020B0604020202020204" pitchFamily="34" charset="0"/>
                      </a:endParaRPr>
                    </a:p>
                  </a:txBody>
                  <a:tcPr>
                    <a:solidFill>
                      <a:srgbClr val="67368C"/>
                    </a:solidFill>
                  </a:tcPr>
                </a:tc>
                <a:tc hMerge="1">
                  <a:txBody>
                    <a:bodyPr/>
                    <a:lstStyle/>
                    <a:p>
                      <a:endParaRPr lang="es-MX"/>
                    </a:p>
                  </a:txBody>
                  <a:tcPr>
                    <a:solidFill>
                      <a:srgbClr val="002060"/>
                    </a:solidFill>
                  </a:tcPr>
                </a:tc>
                <a:tc hMerge="1">
                  <a:txBody>
                    <a:bodyPr/>
                    <a:lstStyle/>
                    <a:p>
                      <a:endParaRPr lang="es-MX" dirty="0"/>
                    </a:p>
                  </a:txBody>
                  <a:tcPr>
                    <a:solidFill>
                      <a:srgbClr val="002060"/>
                    </a:solidFill>
                  </a:tcPr>
                </a:tc>
                <a:extLst>
                  <a:ext uri="{0D108BD9-81ED-4DB2-BD59-A6C34878D82A}">
                    <a16:rowId xmlns:a16="http://schemas.microsoft.com/office/drawing/2014/main" val="1989765105"/>
                  </a:ext>
                </a:extLst>
              </a:tr>
              <a:tr h="308606">
                <a:tc>
                  <a:txBody>
                    <a:bodyPr/>
                    <a:lstStyle/>
                    <a:p>
                      <a:pPr algn="ctr"/>
                      <a:r>
                        <a:rPr lang="es-MX" sz="1200" b="1" dirty="0">
                          <a:solidFill>
                            <a:schemeClr val="bg1"/>
                          </a:solidFill>
                          <a:latin typeface="Montserrat ExtraBold" pitchFamily="2" charset="0"/>
                          <a:cs typeface="Arial" panose="020B0604020202020204" pitchFamily="34" charset="0"/>
                        </a:rPr>
                        <a:t>Actividad</a:t>
                      </a:r>
                    </a:p>
                  </a:txBody>
                  <a:tcPr>
                    <a:solidFill>
                      <a:srgbClr val="67368C"/>
                    </a:solidFill>
                  </a:tcPr>
                </a:tc>
                <a:tc>
                  <a:txBody>
                    <a:bodyPr/>
                    <a:lstStyle/>
                    <a:p>
                      <a:pPr algn="ctr"/>
                      <a:r>
                        <a:rPr lang="es-MX" sz="1200" b="1" dirty="0">
                          <a:solidFill>
                            <a:schemeClr val="bg1"/>
                          </a:solidFill>
                          <a:latin typeface="Montserrat ExtraBold" pitchFamily="2" charset="0"/>
                          <a:cs typeface="Arial" panose="020B0604020202020204" pitchFamily="34" charset="0"/>
                        </a:rPr>
                        <a:t>Riesgos</a:t>
                      </a:r>
                    </a:p>
                  </a:txBody>
                  <a:tcPr>
                    <a:solidFill>
                      <a:srgbClr val="67368C"/>
                    </a:solidFill>
                  </a:tcPr>
                </a:tc>
                <a:tc>
                  <a:txBody>
                    <a:bodyPr/>
                    <a:lstStyle/>
                    <a:p>
                      <a:pPr algn="ctr"/>
                      <a:r>
                        <a:rPr lang="es-MX" sz="1200" b="1" dirty="0">
                          <a:solidFill>
                            <a:schemeClr val="bg1"/>
                          </a:solidFill>
                          <a:latin typeface="Montserrat ExtraBold" pitchFamily="2" charset="0"/>
                          <a:cs typeface="Arial" panose="020B0604020202020204" pitchFamily="34" charset="0"/>
                        </a:rPr>
                        <a:t>Factores</a:t>
                      </a:r>
                    </a:p>
                  </a:txBody>
                  <a:tcPr>
                    <a:solidFill>
                      <a:srgbClr val="67368C"/>
                    </a:solidFill>
                  </a:tcPr>
                </a:tc>
                <a:extLst>
                  <a:ext uri="{0D108BD9-81ED-4DB2-BD59-A6C34878D82A}">
                    <a16:rowId xmlns:a16="http://schemas.microsoft.com/office/drawing/2014/main" val="102732798"/>
                  </a:ext>
                </a:extLst>
              </a:tr>
              <a:tr h="542960">
                <a:tc>
                  <a:txBody>
                    <a:bodyPr/>
                    <a:lstStyle/>
                    <a:p>
                      <a:pPr marL="68580" marR="60325" lvl="0" indent="0" algn="just" defTabSz="457200" rtl="0" eaLnBrk="1" fontAlgn="auto" latinLnBrk="0" hangingPunct="1">
                        <a:lnSpc>
                          <a:spcPct val="107000"/>
                        </a:lnSpc>
                        <a:spcBef>
                          <a:spcPts val="0"/>
                        </a:spcBef>
                        <a:spcAft>
                          <a:spcPts val="0"/>
                        </a:spcAft>
                        <a:buClrTx/>
                        <a:buSzTx/>
                        <a:buFontTx/>
                        <a:buNone/>
                        <a:tabLst/>
                        <a:defRPr/>
                      </a:pPr>
                      <a:r>
                        <a:rPr lang="es-MX" sz="1000" dirty="0">
                          <a:solidFill>
                            <a:srgbClr val="000000"/>
                          </a:solidFill>
                          <a:effectLst/>
                          <a:latin typeface="Montserrat Black" pitchFamily="2" charset="0"/>
                          <a:ea typeface="Bahnschrift" panose="020B0502040204020203" pitchFamily="34" charset="0"/>
                          <a:cs typeface="Arial" panose="020B0604020202020204" pitchFamily="34" charset="0"/>
                        </a:rPr>
                        <a:t>2.2 </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Coordinar la realización de la capacitación en línea “Uso del Sistema Automatizado para la Gestión de Archivos (SAGA)”.</a:t>
                      </a:r>
                      <a:endParaRPr lang="es-MX" sz="1000" dirty="0">
                        <a:effectLst/>
                        <a:latin typeface="Montserrat SemiBold" pitchFamily="2" charset="0"/>
                        <a:ea typeface="Calibri" panose="020F0502020204030204" pitchFamily="34" charset="0"/>
                        <a:cs typeface="Arial" panose="020B0604020202020204" pitchFamily="34" charset="0"/>
                      </a:endParaRPr>
                    </a:p>
                  </a:txBody>
                  <a:tcPr>
                    <a:solidFill>
                      <a:schemeClr val="bg1">
                        <a:lumMod val="85000"/>
                      </a:schemeClr>
                    </a:solidFill>
                  </a:tcPr>
                </a:tc>
                <a:tc rowSpan="6">
                  <a:txBody>
                    <a:bodyPr/>
                    <a:lstStyle/>
                    <a:p>
                      <a:pPr algn="just"/>
                      <a:endParaRPr lang="es-MX" sz="1000" dirty="0">
                        <a:solidFill>
                          <a:schemeClr val="tx1"/>
                        </a:solidFill>
                        <a:latin typeface="Montserrat SemiBold" pitchFamily="2" charset="0"/>
                        <a:cs typeface="Arial" panose="020B0604020202020204" pitchFamily="34" charset="0"/>
                      </a:endParaRPr>
                    </a:p>
                  </a:txBody>
                  <a:tcPr>
                    <a:solidFill>
                      <a:schemeClr val="bg1">
                        <a:lumMod val="85000"/>
                      </a:schemeClr>
                    </a:solidFill>
                  </a:tcPr>
                </a:tc>
                <a:tc rowSpan="6">
                  <a:txBody>
                    <a:bodyPr/>
                    <a:lstStyle/>
                    <a:p>
                      <a:pPr algn="just"/>
                      <a:endParaRPr lang="es-ES" sz="1000" dirty="0">
                        <a:latin typeface="Montserrat SemiBold" pitchFamily="2" charset="0"/>
                        <a:cs typeface="Arial" panose="020B0604020202020204" pitchFamily="34" charset="0"/>
                      </a:endParaRPr>
                    </a:p>
                  </a:txBody>
                  <a:tcPr>
                    <a:solidFill>
                      <a:schemeClr val="bg1">
                        <a:lumMod val="85000"/>
                      </a:schemeClr>
                    </a:solidFill>
                  </a:tcPr>
                </a:tc>
                <a:extLst>
                  <a:ext uri="{0D108BD9-81ED-4DB2-BD59-A6C34878D82A}">
                    <a16:rowId xmlns:a16="http://schemas.microsoft.com/office/drawing/2014/main" val="1913766449"/>
                  </a:ext>
                </a:extLst>
              </a:tr>
              <a:tr h="678724">
                <a:tc>
                  <a:txBody>
                    <a:bodyPr/>
                    <a:lstStyle/>
                    <a:p>
                      <a:pPr marL="68580" marR="87630" algn="just">
                        <a:spcAft>
                          <a:spcPts val="0"/>
                        </a:spcAft>
                      </a:pPr>
                      <a:r>
                        <a:rPr lang="es-MX" sz="1000" dirty="0">
                          <a:solidFill>
                            <a:srgbClr val="000000"/>
                          </a:solidFill>
                          <a:effectLst/>
                          <a:latin typeface="Montserrat Black" pitchFamily="2" charset="0"/>
                          <a:ea typeface="Bahnschrift" panose="020B0502040204020203" pitchFamily="34" charset="0"/>
                          <a:cs typeface="Arial" panose="020B0604020202020204" pitchFamily="34" charset="0"/>
                        </a:rPr>
                        <a:t>2.3</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Realización de la capacitación de manera presencial “Procedimiento para la integración y organización de expedientes en los Archivos de Trámite”.  </a:t>
                      </a:r>
                      <a:endParaRPr lang="es-MX" sz="1000" dirty="0">
                        <a:effectLst/>
                        <a:latin typeface="Montserrat SemiBold" pitchFamily="2" charset="0"/>
                        <a:ea typeface="Calibri" panose="020F0502020204030204" pitchFamily="34" charset="0"/>
                        <a:cs typeface="Arial" panose="020B0604020202020204" pitchFamily="34" charset="0"/>
                      </a:endParaRPr>
                    </a:p>
                  </a:txBody>
                  <a:tcPr>
                    <a:solidFill>
                      <a:schemeClr val="bg1">
                        <a:lumMod val="85000"/>
                      </a:schemeClr>
                    </a:solidFill>
                  </a:tcPr>
                </a:tc>
                <a:tc vMerge="1">
                  <a:txBody>
                    <a:bodyPr/>
                    <a:lstStyle/>
                    <a:p>
                      <a:endParaRPr lang="es-MX" dirty="0"/>
                    </a:p>
                  </a:txBody>
                  <a:tcPr/>
                </a:tc>
                <a:tc vMerge="1">
                  <a:txBody>
                    <a:bodyPr/>
                    <a:lstStyle/>
                    <a:p>
                      <a:endParaRPr lang="es-MX" dirty="0"/>
                    </a:p>
                  </a:txBody>
                  <a:tcPr/>
                </a:tc>
                <a:extLst>
                  <a:ext uri="{0D108BD9-81ED-4DB2-BD59-A6C34878D82A}">
                    <a16:rowId xmlns:a16="http://schemas.microsoft.com/office/drawing/2014/main" val="1425219132"/>
                  </a:ext>
                </a:extLst>
              </a:tr>
              <a:tr h="731829">
                <a:tc>
                  <a:txBody>
                    <a:bodyPr/>
                    <a:lstStyle/>
                    <a:p>
                      <a:pPr marL="68580" marR="60325" algn="just">
                        <a:lnSpc>
                          <a:spcPct val="107000"/>
                        </a:lnSpc>
                        <a:spcAft>
                          <a:spcPts val="0"/>
                        </a:spcAft>
                      </a:pPr>
                      <a:r>
                        <a:rPr lang="es-MX" sz="1000" dirty="0">
                          <a:solidFill>
                            <a:srgbClr val="000000"/>
                          </a:solidFill>
                          <a:effectLst/>
                          <a:latin typeface="Montserrat Black" pitchFamily="2" charset="0"/>
                          <a:ea typeface="Bahnschrift" panose="020B0502040204020203" pitchFamily="34" charset="0"/>
                          <a:cs typeface="Arial" panose="020B0604020202020204" pitchFamily="34" charset="0"/>
                        </a:rPr>
                        <a:t>2.4</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Realización de la capacitación de manera presencial “Procedimiento para la eliminación de documentación de comprobación administrativa inmediata”.  </a:t>
                      </a:r>
                      <a:endParaRPr lang="es-MX" sz="1000" dirty="0">
                        <a:effectLst/>
                        <a:latin typeface="Montserrat SemiBold" pitchFamily="2" charset="0"/>
                        <a:ea typeface="Calibri" panose="020F0502020204030204" pitchFamily="34" charset="0"/>
                        <a:cs typeface="Arial" panose="020B0604020202020204" pitchFamily="34" charset="0"/>
                      </a:endParaRPr>
                    </a:p>
                  </a:txBody>
                  <a:tcPr>
                    <a:solidFill>
                      <a:schemeClr val="bg1">
                        <a:lumMod val="85000"/>
                      </a:schemeClr>
                    </a:solidFill>
                  </a:tcPr>
                </a:tc>
                <a:tc vMerge="1">
                  <a:txBody>
                    <a:bodyPr/>
                    <a:lstStyle/>
                    <a:p>
                      <a:endParaRPr lang="es-MX" dirty="0"/>
                    </a:p>
                  </a:txBody>
                  <a:tcPr/>
                </a:tc>
                <a:tc vMerge="1">
                  <a:txBody>
                    <a:bodyPr/>
                    <a:lstStyle/>
                    <a:p>
                      <a:endParaRPr lang="es-MX" dirty="0"/>
                    </a:p>
                  </a:txBody>
                  <a:tcPr/>
                </a:tc>
                <a:extLst>
                  <a:ext uri="{0D108BD9-81ED-4DB2-BD59-A6C34878D82A}">
                    <a16:rowId xmlns:a16="http://schemas.microsoft.com/office/drawing/2014/main" val="3548926462"/>
                  </a:ext>
                </a:extLst>
              </a:tr>
              <a:tr h="553696">
                <a:tc>
                  <a:txBody>
                    <a:bodyPr/>
                    <a:lstStyle/>
                    <a:p>
                      <a:pPr marL="68580" marR="60325" algn="just">
                        <a:lnSpc>
                          <a:spcPct val="107000"/>
                        </a:lnSpc>
                        <a:spcAft>
                          <a:spcPts val="0"/>
                        </a:spcAft>
                      </a:pPr>
                      <a:r>
                        <a:rPr lang="es-MX" sz="1000" dirty="0">
                          <a:solidFill>
                            <a:srgbClr val="000000"/>
                          </a:solidFill>
                          <a:effectLst/>
                          <a:latin typeface="Montserrat Black" pitchFamily="2" charset="0"/>
                          <a:ea typeface="Bahnschrift" panose="020B0502040204020203" pitchFamily="34" charset="0"/>
                          <a:cs typeface="Arial" panose="020B0604020202020204" pitchFamily="34" charset="0"/>
                        </a:rPr>
                        <a:t>2.5</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Realización de la capacitación de manera presencial “Procedimiento para la transferencia primaria”. </a:t>
                      </a:r>
                      <a:endParaRPr lang="es-MX" sz="1000" dirty="0">
                        <a:effectLst/>
                        <a:latin typeface="Montserrat SemiBold" pitchFamily="2" charset="0"/>
                        <a:ea typeface="Calibri" panose="020F0502020204030204" pitchFamily="34" charset="0"/>
                        <a:cs typeface="Arial" panose="020B0604020202020204" pitchFamily="34" charset="0"/>
                      </a:endParaRPr>
                    </a:p>
                  </a:txBody>
                  <a:tcPr>
                    <a:solidFill>
                      <a:schemeClr val="bg1">
                        <a:lumMod val="85000"/>
                      </a:schemeClr>
                    </a:solidFill>
                  </a:tcPr>
                </a:tc>
                <a:tc vMerge="1">
                  <a:txBody>
                    <a:bodyPr/>
                    <a:lstStyle/>
                    <a:p>
                      <a:pPr algn="just"/>
                      <a:endParaRPr lang="es-MX" sz="1300" dirty="0">
                        <a:solidFill>
                          <a:schemeClr val="tx1"/>
                        </a:solidFill>
                        <a:latin typeface="Arial" panose="020B0604020202020204" pitchFamily="34" charset="0"/>
                        <a:cs typeface="Arial" panose="020B0604020202020204" pitchFamily="34" charset="0"/>
                      </a:endParaRPr>
                    </a:p>
                  </a:txBody>
                  <a:tcPr/>
                </a:tc>
                <a:tc vMerge="1">
                  <a:txBody>
                    <a:bodyPr/>
                    <a:lstStyle/>
                    <a:p>
                      <a:pPr algn="just"/>
                      <a:endParaRPr lang="es-ES"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317105226"/>
                  </a:ext>
                </a:extLst>
              </a:tr>
              <a:tr h="510351">
                <a:tc>
                  <a:txBody>
                    <a:bodyPr/>
                    <a:lstStyle/>
                    <a:p>
                      <a:pPr marL="68580" marR="59690" lvl="0" indent="0" algn="just" defTabSz="457200" rtl="0" eaLnBrk="1" fontAlgn="auto" latinLnBrk="0" hangingPunct="1">
                        <a:lnSpc>
                          <a:spcPct val="107000"/>
                        </a:lnSpc>
                        <a:spcBef>
                          <a:spcPts val="0"/>
                        </a:spcBef>
                        <a:spcAft>
                          <a:spcPts val="0"/>
                        </a:spcAft>
                        <a:buClrTx/>
                        <a:buSzTx/>
                        <a:buFontTx/>
                        <a:buNone/>
                        <a:tabLst>
                          <a:tab pos="1769110" algn="l"/>
                        </a:tabLst>
                        <a:defRPr/>
                      </a:pPr>
                      <a:r>
                        <a:rPr lang="es-MX" sz="1000" dirty="0">
                          <a:solidFill>
                            <a:srgbClr val="000000"/>
                          </a:solidFill>
                          <a:effectLst/>
                          <a:latin typeface="Montserrat Black" pitchFamily="2" charset="0"/>
                          <a:ea typeface="Bahnschrift" panose="020B0502040204020203" pitchFamily="34" charset="0"/>
                          <a:cs typeface="Arial" panose="020B0604020202020204" pitchFamily="34" charset="0"/>
                        </a:rPr>
                        <a:t>2.6</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Realización de la capacitación de manera presencial “Procedimiento de valoración documental”.  </a:t>
                      </a:r>
                      <a:endParaRPr lang="es-MX" sz="1000" dirty="0">
                        <a:effectLst/>
                        <a:latin typeface="Montserrat SemiBold" pitchFamily="2" charset="0"/>
                        <a:ea typeface="Calibri" panose="020F0502020204030204" pitchFamily="34" charset="0"/>
                        <a:cs typeface="Arial" panose="020B0604020202020204" pitchFamily="34" charset="0"/>
                      </a:endParaRPr>
                    </a:p>
                  </a:txBody>
                  <a:tcPr>
                    <a:solidFill>
                      <a:schemeClr val="bg1">
                        <a:lumMod val="85000"/>
                      </a:schemeClr>
                    </a:solidFill>
                  </a:tcPr>
                </a:tc>
                <a:tc vMerge="1">
                  <a:txBody>
                    <a:bodyPr/>
                    <a:lstStyle/>
                    <a:p>
                      <a:pPr algn="just"/>
                      <a:endParaRPr lang="es-MX" sz="1300" dirty="0">
                        <a:solidFill>
                          <a:schemeClr val="tx1"/>
                        </a:solidFill>
                        <a:latin typeface="Arial" panose="020B0604020202020204" pitchFamily="34" charset="0"/>
                        <a:cs typeface="Arial" panose="020B0604020202020204" pitchFamily="34" charset="0"/>
                      </a:endParaRPr>
                    </a:p>
                  </a:txBody>
                  <a:tcPr/>
                </a:tc>
                <a:tc vMerge="1">
                  <a:txBody>
                    <a:bodyPr/>
                    <a:lstStyle/>
                    <a:p>
                      <a:pPr algn="just"/>
                      <a:endParaRPr lang="es-ES"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587192244"/>
                  </a:ext>
                </a:extLst>
              </a:tr>
              <a:tr h="363311">
                <a:tc>
                  <a:txBody>
                    <a:bodyPr/>
                    <a:lstStyle/>
                    <a:p>
                      <a:pPr marL="68580" marR="59690" lvl="0" indent="0" algn="just" defTabSz="457200" rtl="0" eaLnBrk="1" fontAlgn="auto" latinLnBrk="0" hangingPunct="1">
                        <a:lnSpc>
                          <a:spcPct val="107000"/>
                        </a:lnSpc>
                        <a:spcBef>
                          <a:spcPts val="0"/>
                        </a:spcBef>
                        <a:spcAft>
                          <a:spcPts val="0"/>
                        </a:spcAft>
                        <a:buClrTx/>
                        <a:buSzTx/>
                        <a:buFontTx/>
                        <a:buNone/>
                        <a:tabLst>
                          <a:tab pos="1769110" algn="l"/>
                        </a:tabLst>
                        <a:defRPr/>
                      </a:pPr>
                      <a:r>
                        <a:rPr lang="es-MX" sz="1000" dirty="0">
                          <a:solidFill>
                            <a:srgbClr val="000000"/>
                          </a:solidFill>
                          <a:effectLst/>
                          <a:latin typeface="Montserrat Black" pitchFamily="2" charset="0"/>
                          <a:ea typeface="Bahnschrift" panose="020B0502040204020203" pitchFamily="34" charset="0"/>
                          <a:cs typeface="Arial" panose="020B0604020202020204" pitchFamily="34" charset="0"/>
                        </a:rPr>
                        <a:t>2.7</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 Realización de la capacitación de manera presencial “Procedimiento de baja documental”.  </a:t>
                      </a:r>
                      <a:endParaRPr lang="es-MX" sz="1000" dirty="0">
                        <a:effectLst/>
                        <a:latin typeface="Montserrat SemiBold" pitchFamily="2" charset="0"/>
                        <a:ea typeface="Calibri" panose="020F0502020204030204" pitchFamily="34" charset="0"/>
                        <a:cs typeface="Arial" panose="020B0604020202020204" pitchFamily="34" charset="0"/>
                      </a:endParaRPr>
                    </a:p>
                  </a:txBody>
                  <a:tcPr>
                    <a:solidFill>
                      <a:schemeClr val="bg1">
                        <a:lumMod val="85000"/>
                      </a:schemeClr>
                    </a:solidFill>
                  </a:tcPr>
                </a:tc>
                <a:tc vMerge="1">
                  <a:txBody>
                    <a:bodyPr/>
                    <a:lstStyle/>
                    <a:p>
                      <a:pPr algn="just"/>
                      <a:endParaRPr lang="es-MX" sz="1300" dirty="0">
                        <a:solidFill>
                          <a:schemeClr val="tx1"/>
                        </a:solidFill>
                        <a:latin typeface="Arial" panose="020B0604020202020204" pitchFamily="34" charset="0"/>
                        <a:cs typeface="Arial" panose="020B0604020202020204" pitchFamily="34" charset="0"/>
                      </a:endParaRPr>
                    </a:p>
                  </a:txBody>
                  <a:tcPr/>
                </a:tc>
                <a:tc vMerge="1">
                  <a:txBody>
                    <a:bodyPr/>
                    <a:lstStyle/>
                    <a:p>
                      <a:pPr algn="just"/>
                      <a:endParaRPr lang="es-ES" sz="12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685104042"/>
                  </a:ext>
                </a:extLst>
              </a:tr>
            </a:tbl>
          </a:graphicData>
        </a:graphic>
      </p:graphicFrame>
    </p:spTree>
    <p:extLst>
      <p:ext uri="{BB962C8B-B14F-4D97-AF65-F5344CB8AC3E}">
        <p14:creationId xmlns:p14="http://schemas.microsoft.com/office/powerpoint/2010/main" val="1177327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BA06E754-F406-4658-B2FE-E1E0477C5FF8}"/>
              </a:ext>
            </a:extLst>
          </p:cNvPr>
          <p:cNvPicPr>
            <a:picLocks noChangeAspect="1"/>
          </p:cNvPicPr>
          <p:nvPr/>
        </p:nvPicPr>
        <p:blipFill>
          <a:blip r:embed="rId2"/>
          <a:stretch>
            <a:fillRect/>
          </a:stretch>
        </p:blipFill>
        <p:spPr>
          <a:xfrm>
            <a:off x="0" y="0"/>
            <a:ext cx="12192000" cy="6858000"/>
          </a:xfrm>
          <a:prstGeom prst="rect">
            <a:avLst/>
          </a:prstGeom>
        </p:spPr>
      </p:pic>
      <p:sp>
        <p:nvSpPr>
          <p:cNvPr id="3" name="Marcador de contenido 2">
            <a:extLst>
              <a:ext uri="{FF2B5EF4-FFF2-40B4-BE49-F238E27FC236}">
                <a16:creationId xmlns:a16="http://schemas.microsoft.com/office/drawing/2014/main" id="{353CFDAC-C827-4EA0-AEEB-80D1BEBB7059}"/>
              </a:ext>
            </a:extLst>
          </p:cNvPr>
          <p:cNvSpPr>
            <a:spLocks noGrp="1"/>
          </p:cNvSpPr>
          <p:nvPr>
            <p:ph idx="1"/>
          </p:nvPr>
        </p:nvSpPr>
        <p:spPr>
          <a:xfrm>
            <a:off x="517712" y="1558271"/>
            <a:ext cx="11156576" cy="3741457"/>
          </a:xfrm>
        </p:spPr>
        <p:txBody>
          <a:bodyPr>
            <a:normAutofit lnSpcReduction="10000"/>
          </a:bodyPr>
          <a:lstStyle/>
          <a:p>
            <a:pPr marL="342900" indent="-342900">
              <a:buAutoNum type="arabicPeriod"/>
            </a:pPr>
            <a:r>
              <a:rPr lang="es-MX" sz="1800" dirty="0">
                <a:solidFill>
                  <a:srgbClr val="233873"/>
                </a:solidFill>
                <a:latin typeface="Montserrat Black" pitchFamily="2" charset="0"/>
              </a:rPr>
              <a:t>Marco de referencia.</a:t>
            </a:r>
          </a:p>
          <a:p>
            <a:pPr marL="0" indent="0" algn="just">
              <a:lnSpc>
                <a:spcPct val="150000"/>
              </a:lnSpc>
              <a:buNone/>
            </a:pPr>
            <a:r>
              <a:rPr lang="es-MX" sz="1400" dirty="0">
                <a:effectLst/>
                <a:latin typeface="Montserrat SemiBold" pitchFamily="2" charset="0"/>
                <a:ea typeface="Calibri" panose="020F0502020204030204" pitchFamily="34" charset="0"/>
                <a:cs typeface="Times New Roman" panose="02020603050405020304" pitchFamily="18" charset="0"/>
              </a:rPr>
              <a:t>El </a:t>
            </a:r>
            <a:r>
              <a:rPr lang="es-MX" sz="1400" b="1" dirty="0">
                <a:effectLst/>
                <a:latin typeface="Montserrat SemiBold" pitchFamily="2" charset="0"/>
                <a:ea typeface="Calibri" panose="020F0502020204030204" pitchFamily="34" charset="0"/>
                <a:cs typeface="Times New Roman" panose="02020603050405020304" pitchFamily="18" charset="0"/>
              </a:rPr>
              <a:t>Órgano Garante de Acceso a la Información Pública, Transparencia, Protección de Datos Personales y Buen Gobierno del Estado de Oaxaca (OGAIPO)</a:t>
            </a:r>
            <a:r>
              <a:rPr lang="es-MX" sz="1400" dirty="0">
                <a:effectLst/>
                <a:latin typeface="Montserrat SemiBold" pitchFamily="2" charset="0"/>
                <a:ea typeface="Calibri" panose="020F0502020204030204" pitchFamily="34" charset="0"/>
                <a:cs typeface="Times New Roman" panose="02020603050405020304" pitchFamily="18" charset="0"/>
              </a:rPr>
              <a:t>, es el órgano autónomo del Estado, responsable de salvaguardar el ejercicio de los derechos de acceso a la información pública, a la protección de datos personales y garantizar la observancia de las normas y principios de buen gobierno. </a:t>
            </a:r>
            <a:endParaRPr lang="es-MX" sz="1400" dirty="0">
              <a:latin typeface="Montserrat SemiBold" pitchFamily="2" charset="0"/>
              <a:ea typeface="Calibri" panose="020F0502020204030204" pitchFamily="34" charset="0"/>
              <a:cs typeface="Times New Roman" panose="02020603050405020304" pitchFamily="18" charset="0"/>
            </a:endParaRPr>
          </a:p>
          <a:p>
            <a:pPr marL="0" indent="0" algn="just">
              <a:lnSpc>
                <a:spcPct val="150000"/>
              </a:lnSpc>
              <a:buNone/>
            </a:pPr>
            <a:r>
              <a:rPr lang="es-MX" sz="1400" dirty="0">
                <a:effectLst/>
                <a:latin typeface="Montserrat SemiBold" pitchFamily="2" charset="0"/>
                <a:ea typeface="Calibri" panose="020F0502020204030204" pitchFamily="34" charset="0"/>
                <a:cs typeface="Times New Roman" panose="02020603050405020304" pitchFamily="18" charset="0"/>
              </a:rPr>
              <a:t>Su primer antecedente se encuentra en la Ley de Transparencia y Acceso a la Información Pública para el Estado de Oaxaca, aprobada mediante Decreto 221 publicado en el Periódico Oficial del Estado de Oaxaca el </a:t>
            </a:r>
            <a:r>
              <a:rPr lang="es-MX" sz="1400" b="1" dirty="0">
                <a:effectLst/>
                <a:latin typeface="Montserrat SemiBold" pitchFamily="2" charset="0"/>
                <a:ea typeface="Calibri" panose="020F0502020204030204" pitchFamily="34" charset="0"/>
                <a:cs typeface="Times New Roman" panose="02020603050405020304" pitchFamily="18" charset="0"/>
              </a:rPr>
              <a:t>15 de marzo de 2008</a:t>
            </a:r>
            <a:r>
              <a:rPr lang="es-MX" sz="1400" dirty="0">
                <a:effectLst/>
                <a:latin typeface="Montserrat SemiBold" pitchFamily="2" charset="0"/>
                <a:ea typeface="Calibri" panose="020F0502020204030204" pitchFamily="34" charset="0"/>
                <a:cs typeface="Times New Roman" panose="02020603050405020304" pitchFamily="18" charset="0"/>
              </a:rPr>
              <a:t>, por la LX Legislatura Constitucional del H. Congreso del Estado de Oaxaca; la cual creó al ahora extinto </a:t>
            </a:r>
            <a:r>
              <a:rPr lang="es-MX" sz="1400" b="1" dirty="0">
                <a:effectLst/>
                <a:latin typeface="Montserrat SemiBold" pitchFamily="2" charset="0"/>
                <a:ea typeface="Calibri" panose="020F0502020204030204" pitchFamily="34" charset="0"/>
                <a:cs typeface="Times New Roman" panose="02020603050405020304" pitchFamily="18" charset="0"/>
              </a:rPr>
              <a:t>Instituto Estatal de Acceso a la Información Pública (IEAIP)</a:t>
            </a:r>
            <a:r>
              <a:rPr lang="es-MX" sz="1400" dirty="0">
                <a:effectLst/>
                <a:latin typeface="Montserrat SemiBold" pitchFamily="2" charset="0"/>
                <a:ea typeface="Calibri" panose="020F0502020204030204" pitchFamily="34" charset="0"/>
                <a:cs typeface="Times New Roman" panose="02020603050405020304" pitchFamily="18" charset="0"/>
              </a:rPr>
              <a:t>, como un Organismo Público Autónomo encargado de promover, difundir y garantizar el ejercicio del derecho de acceso a la información, así como proteger los datos personales en poder de los sujetos obligados en todo el Estado de Oaxaca.</a:t>
            </a:r>
          </a:p>
        </p:txBody>
      </p:sp>
      <p:sp>
        <p:nvSpPr>
          <p:cNvPr id="6" name="Elipse 5">
            <a:extLst>
              <a:ext uri="{FF2B5EF4-FFF2-40B4-BE49-F238E27FC236}">
                <a16:creationId xmlns:a16="http://schemas.microsoft.com/office/drawing/2014/main" id="{C6BF4C71-F4DB-478A-BBDD-23246351EDD4}"/>
              </a:ext>
            </a:extLst>
          </p:cNvPr>
          <p:cNvSpPr/>
          <p:nvPr/>
        </p:nvSpPr>
        <p:spPr>
          <a:xfrm>
            <a:off x="11250707" y="5916707"/>
            <a:ext cx="788894" cy="79785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rgbClr val="AB4592"/>
                </a:solidFill>
                <a:latin typeface="Montserrat Black" pitchFamily="2" charset="0"/>
              </a:rPr>
              <a:t>3</a:t>
            </a:r>
          </a:p>
        </p:txBody>
      </p:sp>
    </p:spTree>
    <p:extLst>
      <p:ext uri="{BB962C8B-B14F-4D97-AF65-F5344CB8AC3E}">
        <p14:creationId xmlns:p14="http://schemas.microsoft.com/office/powerpoint/2010/main" val="7357490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BA06E754-F406-4658-B2FE-E1E0477C5FF8}"/>
              </a:ext>
            </a:extLst>
          </p:cNvPr>
          <p:cNvPicPr>
            <a:picLocks noChangeAspect="1"/>
          </p:cNvPicPr>
          <p:nvPr/>
        </p:nvPicPr>
        <p:blipFill>
          <a:blip r:embed="rId2"/>
          <a:stretch>
            <a:fillRect/>
          </a:stretch>
        </p:blipFill>
        <p:spPr>
          <a:xfrm>
            <a:off x="0" y="0"/>
            <a:ext cx="12192000" cy="6858000"/>
          </a:xfrm>
          <a:prstGeom prst="rect">
            <a:avLst/>
          </a:prstGeom>
        </p:spPr>
      </p:pic>
      <p:sp>
        <p:nvSpPr>
          <p:cNvPr id="6" name="Elipse 5">
            <a:extLst>
              <a:ext uri="{FF2B5EF4-FFF2-40B4-BE49-F238E27FC236}">
                <a16:creationId xmlns:a16="http://schemas.microsoft.com/office/drawing/2014/main" id="{EA04B853-4234-4F10-8C56-056EE7DEFAF5}"/>
              </a:ext>
            </a:extLst>
          </p:cNvPr>
          <p:cNvSpPr/>
          <p:nvPr/>
        </p:nvSpPr>
        <p:spPr>
          <a:xfrm>
            <a:off x="11250707" y="5916707"/>
            <a:ext cx="788894" cy="79785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rgbClr val="AB4592"/>
                </a:solidFill>
                <a:latin typeface="Montserrat Black" pitchFamily="2" charset="0"/>
              </a:rPr>
              <a:t>30</a:t>
            </a:r>
          </a:p>
        </p:txBody>
      </p:sp>
      <p:sp>
        <p:nvSpPr>
          <p:cNvPr id="8" name="Marcador de contenido 2">
            <a:extLst>
              <a:ext uri="{FF2B5EF4-FFF2-40B4-BE49-F238E27FC236}">
                <a16:creationId xmlns:a16="http://schemas.microsoft.com/office/drawing/2014/main" id="{A3CCF857-58DE-4F5D-B164-6485E69E0330}"/>
              </a:ext>
            </a:extLst>
          </p:cNvPr>
          <p:cNvSpPr>
            <a:spLocks noGrp="1"/>
          </p:cNvSpPr>
          <p:nvPr>
            <p:ph idx="1"/>
          </p:nvPr>
        </p:nvSpPr>
        <p:spPr>
          <a:xfrm>
            <a:off x="404982" y="1981519"/>
            <a:ext cx="2277624" cy="2894962"/>
          </a:xfrm>
        </p:spPr>
        <p:txBody>
          <a:bodyPr>
            <a:normAutofit/>
          </a:bodyPr>
          <a:lstStyle/>
          <a:p>
            <a:pPr marL="0" indent="0" algn="just">
              <a:buNone/>
            </a:pPr>
            <a:r>
              <a:rPr lang="es-MX" sz="1800" dirty="0">
                <a:solidFill>
                  <a:srgbClr val="AB4592"/>
                </a:solidFill>
                <a:latin typeface="Montserrat Black" pitchFamily="2" charset="0"/>
              </a:rPr>
              <a:t>6.2. Matriz de control.</a:t>
            </a:r>
          </a:p>
          <a:p>
            <a:pPr marL="0" indent="0" algn="just">
              <a:buNone/>
            </a:pPr>
            <a:r>
              <a:rPr lang="es-ES" sz="1400" dirty="0">
                <a:effectLst/>
                <a:latin typeface="Montserrat SemiBold" pitchFamily="2" charset="0"/>
                <a:ea typeface="Calibri" panose="020F0502020204030204" pitchFamily="34" charset="0"/>
                <a:cs typeface="Times New Roman" panose="02020603050405020304" pitchFamily="18" charset="0"/>
              </a:rPr>
              <a:t>Una vez definidos los riesgos, se establece la probabilidad, el impacto, el nivel de riesgo y los medios de control aplicables para reducir o controlarlos. A continuación, se describen las categorías de los riesgos: </a:t>
            </a:r>
          </a:p>
        </p:txBody>
      </p:sp>
      <p:graphicFrame>
        <p:nvGraphicFramePr>
          <p:cNvPr id="9" name="Tabla 6">
            <a:extLst>
              <a:ext uri="{FF2B5EF4-FFF2-40B4-BE49-F238E27FC236}">
                <a16:creationId xmlns:a16="http://schemas.microsoft.com/office/drawing/2014/main" id="{12C7649C-444E-4A4B-93AC-04C3F391C40E}"/>
              </a:ext>
            </a:extLst>
          </p:cNvPr>
          <p:cNvGraphicFramePr>
            <a:graphicFrameLocks noGrp="1"/>
          </p:cNvGraphicFramePr>
          <p:nvPr>
            <p:extLst>
              <p:ext uri="{D42A27DB-BD31-4B8C-83A1-F6EECF244321}">
                <p14:modId xmlns:p14="http://schemas.microsoft.com/office/powerpoint/2010/main" val="837533101"/>
              </p:ext>
            </p:extLst>
          </p:nvPr>
        </p:nvGraphicFramePr>
        <p:xfrm>
          <a:off x="3102111" y="1234440"/>
          <a:ext cx="8684907" cy="4389120"/>
        </p:xfrm>
        <a:graphic>
          <a:graphicData uri="http://schemas.openxmlformats.org/drawingml/2006/table">
            <a:tbl>
              <a:tblPr firstRow="1" bandRow="1">
                <a:tableStyleId>{073A0DAA-6AF3-43AB-8588-CEC1D06C72B9}</a:tableStyleId>
              </a:tblPr>
              <a:tblGrid>
                <a:gridCol w="3044166">
                  <a:extLst>
                    <a:ext uri="{9D8B030D-6E8A-4147-A177-3AD203B41FA5}">
                      <a16:colId xmlns:a16="http://schemas.microsoft.com/office/drawing/2014/main" val="237825508"/>
                    </a:ext>
                  </a:extLst>
                </a:gridCol>
                <a:gridCol w="1272618">
                  <a:extLst>
                    <a:ext uri="{9D8B030D-6E8A-4147-A177-3AD203B41FA5}">
                      <a16:colId xmlns:a16="http://schemas.microsoft.com/office/drawing/2014/main" val="2825594432"/>
                    </a:ext>
                  </a:extLst>
                </a:gridCol>
                <a:gridCol w="864000">
                  <a:extLst>
                    <a:ext uri="{9D8B030D-6E8A-4147-A177-3AD203B41FA5}">
                      <a16:colId xmlns:a16="http://schemas.microsoft.com/office/drawing/2014/main" val="2571043470"/>
                    </a:ext>
                  </a:extLst>
                </a:gridCol>
                <a:gridCol w="864000">
                  <a:extLst>
                    <a:ext uri="{9D8B030D-6E8A-4147-A177-3AD203B41FA5}">
                      <a16:colId xmlns:a16="http://schemas.microsoft.com/office/drawing/2014/main" val="3227889879"/>
                    </a:ext>
                  </a:extLst>
                </a:gridCol>
                <a:gridCol w="2640123">
                  <a:extLst>
                    <a:ext uri="{9D8B030D-6E8A-4147-A177-3AD203B41FA5}">
                      <a16:colId xmlns:a16="http://schemas.microsoft.com/office/drawing/2014/main" val="3983486488"/>
                    </a:ext>
                  </a:extLst>
                </a:gridCol>
              </a:tblGrid>
              <a:tr h="212941">
                <a:tc gridSpan="5">
                  <a:txBody>
                    <a:bodyPr/>
                    <a:lstStyle/>
                    <a:p>
                      <a:pPr algn="l"/>
                      <a:r>
                        <a:rPr lang="es-ES" sz="1200" dirty="0">
                          <a:solidFill>
                            <a:srgbClr val="233873"/>
                          </a:solidFill>
                          <a:latin typeface="Montserrat ExtraBold" pitchFamily="2" charset="0"/>
                          <a:cs typeface="Arial" panose="020B0604020202020204" pitchFamily="34" charset="0"/>
                        </a:rPr>
                        <a:t>TABLA DE CONTROL DE RIESGOS EN LA EJECUCIÓN DEL PADA 2025</a:t>
                      </a:r>
                    </a:p>
                  </a:txBody>
                  <a:tcPr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4192599993"/>
                  </a:ext>
                </a:extLst>
              </a:tr>
              <a:tr h="212941">
                <a:tc gridSpan="5">
                  <a:txBody>
                    <a:bodyPr/>
                    <a:lstStyle/>
                    <a:p>
                      <a:pPr algn="ctr"/>
                      <a:r>
                        <a:rPr lang="es-MX" sz="1200" dirty="0">
                          <a:solidFill>
                            <a:schemeClr val="bg1"/>
                          </a:solidFill>
                          <a:latin typeface="Montserrat ExtraBold" pitchFamily="2" charset="0"/>
                          <a:cs typeface="Arial" panose="020B0604020202020204" pitchFamily="34" charset="0"/>
                        </a:rPr>
                        <a:t>CONTROL DE RIESGOS</a:t>
                      </a:r>
                    </a:p>
                  </a:txBody>
                  <a:tcPr anchor="ctr">
                    <a:lnT w="12700" cap="flat" cmpd="sng" algn="ctr">
                      <a:noFill/>
                      <a:prstDash val="solid"/>
                      <a:round/>
                      <a:headEnd type="none" w="med" len="med"/>
                      <a:tailEnd type="none" w="med" len="med"/>
                    </a:lnT>
                    <a:solidFill>
                      <a:srgbClr val="67368C"/>
                    </a:solidFill>
                  </a:tcPr>
                </a:tc>
                <a:tc hMerge="1">
                  <a:txBody>
                    <a:bodyPr/>
                    <a:lstStyle/>
                    <a:p>
                      <a:endParaRPr lang="es-MX" dirty="0"/>
                    </a:p>
                  </a:txBody>
                  <a:tcPr>
                    <a:solidFill>
                      <a:srgbClr val="002060"/>
                    </a:solidFill>
                  </a:tcPr>
                </a:tc>
                <a:tc hMerge="1">
                  <a:txBody>
                    <a:bodyPr/>
                    <a:lstStyle/>
                    <a:p>
                      <a:endParaRPr lang="es-MX" dirty="0"/>
                    </a:p>
                  </a:txBody>
                  <a:tcPr>
                    <a:solidFill>
                      <a:srgbClr val="002060"/>
                    </a:solidFill>
                  </a:tcPr>
                </a:tc>
                <a:tc hMerge="1">
                  <a:txBody>
                    <a:bodyPr/>
                    <a:lstStyle/>
                    <a:p>
                      <a:endParaRPr lang="es-MX" dirty="0"/>
                    </a:p>
                  </a:txBody>
                  <a:tcPr>
                    <a:solidFill>
                      <a:srgbClr val="002060"/>
                    </a:solidFill>
                  </a:tcPr>
                </a:tc>
                <a:tc hMerge="1">
                  <a:txBody>
                    <a:bodyPr/>
                    <a:lstStyle/>
                    <a:p>
                      <a:endParaRPr lang="es-MX" dirty="0"/>
                    </a:p>
                  </a:txBody>
                  <a:tcPr>
                    <a:solidFill>
                      <a:srgbClr val="002060"/>
                    </a:solidFill>
                  </a:tcPr>
                </a:tc>
                <a:extLst>
                  <a:ext uri="{0D108BD9-81ED-4DB2-BD59-A6C34878D82A}">
                    <a16:rowId xmlns:a16="http://schemas.microsoft.com/office/drawing/2014/main" val="20745221"/>
                  </a:ext>
                </a:extLst>
              </a:tr>
              <a:tr h="267145">
                <a:tc>
                  <a:txBody>
                    <a:bodyPr/>
                    <a:lstStyle/>
                    <a:p>
                      <a:pPr algn="ctr"/>
                      <a:r>
                        <a:rPr lang="es-MX" sz="1200" b="1" dirty="0">
                          <a:solidFill>
                            <a:schemeClr val="bg1"/>
                          </a:solidFill>
                          <a:latin typeface="Montserrat ExtraBold" pitchFamily="2" charset="0"/>
                          <a:cs typeface="Arial" panose="020B0604020202020204" pitchFamily="34" charset="0"/>
                        </a:rPr>
                        <a:t>Riesgo</a:t>
                      </a:r>
                    </a:p>
                  </a:txBody>
                  <a:tcPr anchor="ctr">
                    <a:solidFill>
                      <a:srgbClr val="67368C"/>
                    </a:solidFill>
                  </a:tcPr>
                </a:tc>
                <a:tc>
                  <a:txBody>
                    <a:bodyPr/>
                    <a:lstStyle/>
                    <a:p>
                      <a:pPr algn="ctr"/>
                      <a:r>
                        <a:rPr lang="es-MX" sz="1200" b="1" dirty="0">
                          <a:solidFill>
                            <a:schemeClr val="bg1"/>
                          </a:solidFill>
                          <a:latin typeface="Montserrat ExtraBold" pitchFamily="2" charset="0"/>
                          <a:cs typeface="Arial" panose="020B0604020202020204" pitchFamily="34" charset="0"/>
                        </a:rPr>
                        <a:t>Probabilidad</a:t>
                      </a:r>
                    </a:p>
                  </a:txBody>
                  <a:tcPr anchor="ctr">
                    <a:solidFill>
                      <a:srgbClr val="67368C"/>
                    </a:solidFill>
                  </a:tcPr>
                </a:tc>
                <a:tc>
                  <a:txBody>
                    <a:bodyPr/>
                    <a:lstStyle/>
                    <a:p>
                      <a:pPr algn="ctr"/>
                      <a:r>
                        <a:rPr lang="es-MX" sz="1200" b="1" dirty="0">
                          <a:solidFill>
                            <a:schemeClr val="bg1"/>
                          </a:solidFill>
                          <a:latin typeface="Montserrat ExtraBold" pitchFamily="2" charset="0"/>
                          <a:cs typeface="Arial" panose="020B0604020202020204" pitchFamily="34" charset="0"/>
                        </a:rPr>
                        <a:t>Impacto</a:t>
                      </a:r>
                    </a:p>
                  </a:txBody>
                  <a:tcPr anchor="ctr">
                    <a:solidFill>
                      <a:srgbClr val="67368C"/>
                    </a:solidFill>
                  </a:tcPr>
                </a:tc>
                <a:tc>
                  <a:txBody>
                    <a:bodyPr/>
                    <a:lstStyle/>
                    <a:p>
                      <a:pPr algn="ctr"/>
                      <a:r>
                        <a:rPr lang="es-MX" sz="1200" b="1" dirty="0">
                          <a:solidFill>
                            <a:schemeClr val="bg1"/>
                          </a:solidFill>
                          <a:latin typeface="Montserrat ExtraBold" pitchFamily="2" charset="0"/>
                          <a:cs typeface="Arial" panose="020B0604020202020204" pitchFamily="34" charset="0"/>
                        </a:rPr>
                        <a:t>Nivel de riesgo</a:t>
                      </a:r>
                    </a:p>
                  </a:txBody>
                  <a:tcPr anchor="ctr">
                    <a:solidFill>
                      <a:srgbClr val="67368C"/>
                    </a:solidFill>
                  </a:tcPr>
                </a:tc>
                <a:tc>
                  <a:txBody>
                    <a:bodyPr/>
                    <a:lstStyle/>
                    <a:p>
                      <a:pPr algn="ctr"/>
                      <a:r>
                        <a:rPr lang="es-MX" sz="1200" b="1" dirty="0">
                          <a:solidFill>
                            <a:schemeClr val="bg1"/>
                          </a:solidFill>
                          <a:latin typeface="Montserrat ExtraBold" pitchFamily="2" charset="0"/>
                          <a:cs typeface="Arial" panose="020B0604020202020204" pitchFamily="34" charset="0"/>
                        </a:rPr>
                        <a:t>Medio de control</a:t>
                      </a:r>
                    </a:p>
                  </a:txBody>
                  <a:tcPr anchor="ctr">
                    <a:solidFill>
                      <a:srgbClr val="67368C"/>
                    </a:solidFill>
                  </a:tcPr>
                </a:tc>
                <a:extLst>
                  <a:ext uri="{0D108BD9-81ED-4DB2-BD59-A6C34878D82A}">
                    <a16:rowId xmlns:a16="http://schemas.microsoft.com/office/drawing/2014/main" val="3806589287"/>
                  </a:ext>
                </a:extLst>
              </a:tr>
              <a:tr h="0">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es-ES" sz="900" b="1" dirty="0">
                          <a:latin typeface="Montserrat Black" pitchFamily="2" charset="0"/>
                          <a:cs typeface="Arial" panose="020B0604020202020204" pitchFamily="34" charset="0"/>
                        </a:rPr>
                        <a:t>Riesgo 1</a:t>
                      </a:r>
                      <a:r>
                        <a:rPr lang="es-ES" sz="900" dirty="0">
                          <a:latin typeface="Montserrat Black" pitchFamily="2" charset="0"/>
                          <a:cs typeface="Arial" panose="020B0604020202020204" pitchFamily="34" charset="0"/>
                        </a:rPr>
                        <a:t>: </a:t>
                      </a:r>
                      <a:r>
                        <a:rPr lang="es-ES" sz="900" dirty="0">
                          <a:latin typeface="Montserrat SemiBold" pitchFamily="2" charset="0"/>
                          <a:cs typeface="Arial" panose="020B0604020202020204" pitchFamily="34" charset="0"/>
                        </a:rPr>
                        <a:t>Atraso en la actualización y publicación de los Instrumentos de Control y Consulta Archivística. </a:t>
                      </a:r>
                    </a:p>
                  </a:txBody>
                  <a:tcPr anchor="ctr">
                    <a:solidFill>
                      <a:schemeClr val="bg1">
                        <a:lumMod val="85000"/>
                      </a:schemeClr>
                    </a:solidFill>
                  </a:tcPr>
                </a:tc>
                <a:tc>
                  <a:txBody>
                    <a:bodyPr/>
                    <a:lstStyle/>
                    <a:p>
                      <a:pPr algn="ctr"/>
                      <a:r>
                        <a:rPr lang="es-MX" sz="900" dirty="0">
                          <a:latin typeface="Montserrat SemiBold" pitchFamily="2" charset="0"/>
                          <a:cs typeface="Arial" panose="020B0604020202020204" pitchFamily="34" charset="0"/>
                        </a:rPr>
                        <a:t>Baja</a:t>
                      </a:r>
                    </a:p>
                  </a:txBody>
                  <a:tcPr anchor="ctr">
                    <a:solidFill>
                      <a:schemeClr val="bg1">
                        <a:lumMod val="85000"/>
                      </a:schemeClr>
                    </a:solidFill>
                  </a:tcPr>
                </a:tc>
                <a:tc>
                  <a:txBody>
                    <a:bodyPr/>
                    <a:lstStyle/>
                    <a:p>
                      <a:pPr algn="ctr"/>
                      <a:r>
                        <a:rPr lang="es-MX" sz="900" dirty="0">
                          <a:latin typeface="Montserrat SemiBold" pitchFamily="2" charset="0"/>
                          <a:cs typeface="Arial" panose="020B0604020202020204" pitchFamily="34" charset="0"/>
                        </a:rPr>
                        <a:t>Menor</a:t>
                      </a:r>
                    </a:p>
                  </a:txBody>
                  <a:tcPr anchor="ctr">
                    <a:solidFill>
                      <a:schemeClr val="bg1">
                        <a:lumMod val="85000"/>
                      </a:schemeClr>
                    </a:solidFill>
                  </a:tcPr>
                </a:tc>
                <a:tc>
                  <a:txBody>
                    <a:bodyPr/>
                    <a:lstStyle/>
                    <a:p>
                      <a:pPr algn="ctr"/>
                      <a:r>
                        <a:rPr lang="es-MX" sz="900" dirty="0">
                          <a:latin typeface="Montserrat SemiBold" pitchFamily="2" charset="0"/>
                          <a:cs typeface="Arial" panose="020B0604020202020204" pitchFamily="34" charset="0"/>
                        </a:rPr>
                        <a:t>Controlado</a:t>
                      </a:r>
                    </a:p>
                  </a:txBody>
                  <a:tcPr anchor="ctr">
                    <a:solidFill>
                      <a:schemeClr val="bg1">
                        <a:lumMod val="85000"/>
                      </a:schemeClr>
                    </a:solidFill>
                  </a:tcPr>
                </a:tc>
                <a:tc>
                  <a:txBody>
                    <a:bodyPr/>
                    <a:lstStyle/>
                    <a:p>
                      <a:pPr algn="just"/>
                      <a:r>
                        <a:rPr lang="es-ES" sz="900" dirty="0">
                          <a:latin typeface="Montserrat SemiBold" pitchFamily="2" charset="0"/>
                          <a:cs typeface="Arial" panose="020B0604020202020204" pitchFamily="34" charset="0"/>
                        </a:rPr>
                        <a:t>Sensibilizar a los Titulares de las Unidades Administrativas. </a:t>
                      </a:r>
                    </a:p>
                    <a:p>
                      <a:pPr algn="just"/>
                      <a:endParaRPr lang="es-ES" sz="900" dirty="0">
                        <a:latin typeface="Montserrat SemiBold" pitchFamily="2" charset="0"/>
                        <a:cs typeface="Arial" panose="020B0604020202020204" pitchFamily="34" charset="0"/>
                      </a:endParaRPr>
                    </a:p>
                    <a:p>
                      <a:pPr algn="just"/>
                      <a:r>
                        <a:rPr lang="es-ES" sz="900" dirty="0">
                          <a:latin typeface="Montserrat SemiBold" pitchFamily="2" charset="0"/>
                          <a:cs typeface="Arial" panose="020B0604020202020204" pitchFamily="34" charset="0"/>
                        </a:rPr>
                        <a:t>Orientar y prestar asistencia técnica a los RAT y de concentración para la realización de procesos archivísticos. </a:t>
                      </a:r>
                      <a:endParaRPr lang="es-MX" sz="900" dirty="0">
                        <a:latin typeface="Montserrat SemiBold" pitchFamily="2" charset="0"/>
                        <a:cs typeface="Arial" panose="020B0604020202020204" pitchFamily="34" charset="0"/>
                      </a:endParaRPr>
                    </a:p>
                  </a:txBody>
                  <a:tcPr anchor="ctr">
                    <a:solidFill>
                      <a:schemeClr val="bg1">
                        <a:lumMod val="85000"/>
                      </a:schemeClr>
                    </a:solidFill>
                  </a:tcPr>
                </a:tc>
                <a:extLst>
                  <a:ext uri="{0D108BD9-81ED-4DB2-BD59-A6C34878D82A}">
                    <a16:rowId xmlns:a16="http://schemas.microsoft.com/office/drawing/2014/main" val="2789748079"/>
                  </a:ext>
                </a:extLst>
              </a:tr>
              <a:tr h="508136">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es-ES" sz="900" b="1" dirty="0">
                          <a:latin typeface="Montserrat Black" pitchFamily="2" charset="0"/>
                          <a:cs typeface="Arial" panose="020B0604020202020204" pitchFamily="34" charset="0"/>
                        </a:rPr>
                        <a:t>Riesgo 2</a:t>
                      </a:r>
                      <a:r>
                        <a:rPr lang="es-ES" sz="900" dirty="0">
                          <a:latin typeface="Montserrat Black" pitchFamily="2" charset="0"/>
                          <a:cs typeface="Arial" panose="020B0604020202020204" pitchFamily="34" charset="0"/>
                        </a:rPr>
                        <a:t>: </a:t>
                      </a:r>
                      <a:r>
                        <a:rPr lang="es-ES" sz="900" dirty="0">
                          <a:latin typeface="Montserrat SemiBold" pitchFamily="2" charset="0"/>
                          <a:cs typeface="Arial" panose="020B0604020202020204" pitchFamily="34" charset="0"/>
                        </a:rPr>
                        <a:t>Atraso en la actualización y publicación de la Guía de Archivo Documental.  </a:t>
                      </a:r>
                    </a:p>
                  </a:txBody>
                  <a:tcPr anchor="ctr">
                    <a:solidFill>
                      <a:schemeClr val="bg1">
                        <a:lumMod val="85000"/>
                      </a:schemeClr>
                    </a:solidFill>
                  </a:tcPr>
                </a:tc>
                <a:tc>
                  <a:txBody>
                    <a:bodyPr/>
                    <a:lstStyle/>
                    <a:p>
                      <a:pPr algn="ctr"/>
                      <a:r>
                        <a:rPr lang="es-MX" sz="900" dirty="0">
                          <a:latin typeface="Montserrat SemiBold" pitchFamily="2" charset="0"/>
                          <a:cs typeface="Arial" panose="020B0604020202020204" pitchFamily="34" charset="0"/>
                        </a:rPr>
                        <a:t>Baja</a:t>
                      </a:r>
                    </a:p>
                  </a:txBody>
                  <a:tcPr anchor="ctr">
                    <a:solidFill>
                      <a:schemeClr val="bg1">
                        <a:lumMod val="85000"/>
                      </a:schemeClr>
                    </a:solidFill>
                  </a:tcPr>
                </a:tc>
                <a:tc>
                  <a:txBody>
                    <a:bodyPr/>
                    <a:lstStyle/>
                    <a:p>
                      <a:pPr algn="ctr"/>
                      <a:r>
                        <a:rPr lang="es-MX" sz="900" dirty="0">
                          <a:latin typeface="Montserrat SemiBold" pitchFamily="2" charset="0"/>
                          <a:cs typeface="Arial" panose="020B0604020202020204" pitchFamily="34" charset="0"/>
                        </a:rPr>
                        <a:t>Menor</a:t>
                      </a:r>
                    </a:p>
                  </a:txBody>
                  <a:tcPr anchor="ctr">
                    <a:solidFill>
                      <a:schemeClr val="bg1">
                        <a:lumMod val="85000"/>
                      </a:schemeClr>
                    </a:solidFill>
                  </a:tcPr>
                </a:tc>
                <a:tc>
                  <a:txBody>
                    <a:bodyPr/>
                    <a:lstStyle/>
                    <a:p>
                      <a:pPr algn="ctr"/>
                      <a:r>
                        <a:rPr lang="es-MX" sz="900" dirty="0">
                          <a:latin typeface="Montserrat SemiBold" pitchFamily="2" charset="0"/>
                          <a:cs typeface="Arial" panose="020B0604020202020204" pitchFamily="34" charset="0"/>
                        </a:rPr>
                        <a:t>Controlado</a:t>
                      </a:r>
                    </a:p>
                  </a:txBody>
                  <a:tcPr anchor="ctr">
                    <a:solidFill>
                      <a:schemeClr val="bg1">
                        <a:lumMod val="85000"/>
                      </a:schemeClr>
                    </a:solidFill>
                  </a:tcPr>
                </a:tc>
                <a:tc>
                  <a:txBody>
                    <a:bodyPr/>
                    <a:lstStyle/>
                    <a:p>
                      <a:pPr algn="just"/>
                      <a:r>
                        <a:rPr lang="es-ES" sz="900" dirty="0">
                          <a:latin typeface="Montserrat SemiBold" pitchFamily="2" charset="0"/>
                          <a:cs typeface="Arial" panose="020B0604020202020204" pitchFamily="34" charset="0"/>
                        </a:rPr>
                        <a:t>Sensibilizar a los Titulares de las Unidades Administrativas. </a:t>
                      </a:r>
                    </a:p>
                    <a:p>
                      <a:pPr algn="just"/>
                      <a:endParaRPr lang="es-ES" sz="900" dirty="0">
                        <a:latin typeface="Montserrat SemiBold" pitchFamily="2" charset="0"/>
                        <a:cs typeface="Arial" panose="020B0604020202020204" pitchFamily="34" charset="0"/>
                      </a:endParaRPr>
                    </a:p>
                    <a:p>
                      <a:pPr algn="just"/>
                      <a:r>
                        <a:rPr lang="es-ES" sz="900" dirty="0">
                          <a:latin typeface="Montserrat SemiBold" pitchFamily="2" charset="0"/>
                          <a:cs typeface="Arial" panose="020B0604020202020204" pitchFamily="34" charset="0"/>
                        </a:rPr>
                        <a:t>Orientar y prestar asistencia técnica a los RAT y de concentración para la realización de procesos archivísticos. </a:t>
                      </a:r>
                      <a:endParaRPr lang="es-MX" sz="900" dirty="0">
                        <a:latin typeface="Montserrat SemiBold" pitchFamily="2" charset="0"/>
                        <a:cs typeface="Arial" panose="020B0604020202020204" pitchFamily="34" charset="0"/>
                      </a:endParaRPr>
                    </a:p>
                  </a:txBody>
                  <a:tcPr anchor="ctr">
                    <a:solidFill>
                      <a:schemeClr val="bg1">
                        <a:lumMod val="85000"/>
                      </a:schemeClr>
                    </a:solidFill>
                  </a:tcPr>
                </a:tc>
                <a:extLst>
                  <a:ext uri="{0D108BD9-81ED-4DB2-BD59-A6C34878D82A}">
                    <a16:rowId xmlns:a16="http://schemas.microsoft.com/office/drawing/2014/main" val="4222476357"/>
                  </a:ext>
                </a:extLst>
              </a:tr>
              <a:tr h="741680">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es-ES" sz="900" b="1" dirty="0">
                          <a:latin typeface="Montserrat Black" pitchFamily="2" charset="0"/>
                          <a:cs typeface="Arial" panose="020B0604020202020204" pitchFamily="34" charset="0"/>
                        </a:rPr>
                        <a:t>Riesgo 3</a:t>
                      </a:r>
                      <a:r>
                        <a:rPr lang="es-ES" sz="900" dirty="0">
                          <a:latin typeface="Montserrat Black" pitchFamily="2" charset="0"/>
                          <a:cs typeface="Arial" panose="020B0604020202020204" pitchFamily="34" charset="0"/>
                        </a:rPr>
                        <a:t>: </a:t>
                      </a:r>
                      <a:r>
                        <a:rPr lang="es-ES" sz="900" dirty="0">
                          <a:latin typeface="Montserrat SemiBold" pitchFamily="2" charset="0"/>
                          <a:cs typeface="Arial" panose="020B0604020202020204" pitchFamily="34" charset="0"/>
                        </a:rPr>
                        <a:t>Atraso en la elaboración y publicación del Programa Anual de Desarrollo Archivístico 2025.</a:t>
                      </a:r>
                    </a:p>
                  </a:txBody>
                  <a:tcPr anchor="ctr">
                    <a:solidFill>
                      <a:schemeClr val="bg1">
                        <a:lumMod val="85000"/>
                      </a:schemeClr>
                    </a:solidFill>
                  </a:tcPr>
                </a:tc>
                <a:tc>
                  <a:txBody>
                    <a:bodyPr/>
                    <a:lstStyle/>
                    <a:p>
                      <a:pPr algn="ctr"/>
                      <a:r>
                        <a:rPr lang="es-MX" sz="900" dirty="0">
                          <a:latin typeface="Montserrat SemiBold" pitchFamily="2" charset="0"/>
                          <a:cs typeface="Arial" panose="020B0604020202020204" pitchFamily="34" charset="0"/>
                        </a:rPr>
                        <a:t>Baja</a:t>
                      </a:r>
                    </a:p>
                  </a:txBody>
                  <a:tcPr anchor="ctr">
                    <a:solidFill>
                      <a:schemeClr val="bg1">
                        <a:lumMod val="85000"/>
                      </a:schemeClr>
                    </a:solidFill>
                  </a:tcPr>
                </a:tc>
                <a:tc>
                  <a:txBody>
                    <a:bodyPr/>
                    <a:lstStyle/>
                    <a:p>
                      <a:pPr algn="ctr"/>
                      <a:r>
                        <a:rPr lang="es-MX" sz="900" dirty="0">
                          <a:latin typeface="Montserrat SemiBold" pitchFamily="2" charset="0"/>
                          <a:cs typeface="Arial" panose="020B0604020202020204" pitchFamily="34" charset="0"/>
                        </a:rPr>
                        <a:t>Menor</a:t>
                      </a:r>
                    </a:p>
                  </a:txBody>
                  <a:tcPr anchor="ctr">
                    <a:solidFill>
                      <a:schemeClr val="bg1">
                        <a:lumMod val="85000"/>
                      </a:schemeClr>
                    </a:solidFill>
                  </a:tcPr>
                </a:tc>
                <a:tc>
                  <a:txBody>
                    <a:bodyPr/>
                    <a:lstStyle/>
                    <a:p>
                      <a:pPr algn="ctr"/>
                      <a:r>
                        <a:rPr lang="es-MX" sz="900" dirty="0">
                          <a:latin typeface="Montserrat SemiBold" pitchFamily="2" charset="0"/>
                          <a:cs typeface="Arial" panose="020B0604020202020204" pitchFamily="34" charset="0"/>
                        </a:rPr>
                        <a:t>Controlado</a:t>
                      </a:r>
                    </a:p>
                  </a:txBody>
                  <a:tcPr anchor="ctr">
                    <a:solidFill>
                      <a:schemeClr val="bg1">
                        <a:lumMod val="85000"/>
                      </a:schemeClr>
                    </a:solidFill>
                  </a:tcPr>
                </a:tc>
                <a:tc>
                  <a:txBody>
                    <a:bodyPr/>
                    <a:lstStyle/>
                    <a:p>
                      <a:pPr algn="just"/>
                      <a:r>
                        <a:rPr lang="es-ES" sz="900" dirty="0">
                          <a:latin typeface="Montserrat SemiBold" pitchFamily="2" charset="0"/>
                          <a:cs typeface="Arial" panose="020B0604020202020204" pitchFamily="34" charset="0"/>
                        </a:rPr>
                        <a:t>Sensibilizar a la persona Titular del Área Coordinadora de Archivos, sobre las obligaciones en materia archivística establecidas en la normatividad correspondiente.</a:t>
                      </a:r>
                      <a:endParaRPr lang="es-MX" sz="900" dirty="0">
                        <a:latin typeface="Montserrat SemiBold" pitchFamily="2" charset="0"/>
                        <a:cs typeface="Arial" panose="020B0604020202020204" pitchFamily="34" charset="0"/>
                      </a:endParaRPr>
                    </a:p>
                  </a:txBody>
                  <a:tcPr anchor="ctr">
                    <a:solidFill>
                      <a:schemeClr val="bg1">
                        <a:lumMod val="85000"/>
                      </a:schemeClr>
                    </a:solidFill>
                  </a:tcPr>
                </a:tc>
                <a:extLst>
                  <a:ext uri="{0D108BD9-81ED-4DB2-BD59-A6C34878D82A}">
                    <a16:rowId xmlns:a16="http://schemas.microsoft.com/office/drawing/2014/main" val="2440592316"/>
                  </a:ext>
                </a:extLst>
              </a:tr>
              <a:tr h="741680">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es-ES" sz="900" b="1" dirty="0">
                          <a:latin typeface="Montserrat Black" pitchFamily="2" charset="0"/>
                          <a:cs typeface="Arial" panose="020B0604020202020204" pitchFamily="34" charset="0"/>
                        </a:rPr>
                        <a:t>Riesgo 4</a:t>
                      </a:r>
                      <a:r>
                        <a:rPr lang="es-ES" sz="900" dirty="0">
                          <a:latin typeface="Montserrat Black" pitchFamily="2" charset="0"/>
                          <a:cs typeface="Arial" panose="020B0604020202020204" pitchFamily="34" charset="0"/>
                        </a:rPr>
                        <a:t>: </a:t>
                      </a:r>
                      <a:r>
                        <a:rPr lang="es-ES" sz="900" dirty="0">
                          <a:latin typeface="Montserrat SemiBold" pitchFamily="2" charset="0"/>
                          <a:cs typeface="Arial" panose="020B0604020202020204" pitchFamily="34" charset="0"/>
                        </a:rPr>
                        <a:t>Atraso en la actualización y publicación del informe de cumplimiento al  Programa Anual de Desarrollo Archivístico 2024.  </a:t>
                      </a:r>
                    </a:p>
                  </a:txBody>
                  <a:tcPr anchor="ctr">
                    <a:solidFill>
                      <a:schemeClr val="bg1">
                        <a:lumMod val="85000"/>
                      </a:schemeClr>
                    </a:solidFill>
                  </a:tcPr>
                </a:tc>
                <a:tc>
                  <a:txBody>
                    <a:bodyPr/>
                    <a:lstStyle/>
                    <a:p>
                      <a:pPr algn="ctr"/>
                      <a:r>
                        <a:rPr lang="es-MX" sz="900" dirty="0">
                          <a:latin typeface="Montserrat SemiBold" pitchFamily="2" charset="0"/>
                          <a:cs typeface="Arial" panose="020B0604020202020204" pitchFamily="34" charset="0"/>
                        </a:rPr>
                        <a:t>Baja</a:t>
                      </a:r>
                    </a:p>
                  </a:txBody>
                  <a:tcPr anchor="ctr">
                    <a:solidFill>
                      <a:schemeClr val="bg1">
                        <a:lumMod val="85000"/>
                      </a:schemeClr>
                    </a:solidFill>
                  </a:tcPr>
                </a:tc>
                <a:tc>
                  <a:txBody>
                    <a:bodyPr/>
                    <a:lstStyle/>
                    <a:p>
                      <a:pPr algn="ctr"/>
                      <a:r>
                        <a:rPr lang="es-MX" sz="900" dirty="0">
                          <a:latin typeface="Montserrat SemiBold" pitchFamily="2" charset="0"/>
                          <a:cs typeface="Arial" panose="020B0604020202020204" pitchFamily="34" charset="0"/>
                        </a:rPr>
                        <a:t>Menor</a:t>
                      </a:r>
                    </a:p>
                  </a:txBody>
                  <a:tcPr anchor="ctr">
                    <a:solidFill>
                      <a:schemeClr val="bg1">
                        <a:lumMod val="85000"/>
                      </a:schemeClr>
                    </a:solidFill>
                  </a:tcPr>
                </a:tc>
                <a:tc>
                  <a:txBody>
                    <a:bodyPr/>
                    <a:lstStyle/>
                    <a:p>
                      <a:pPr algn="ctr"/>
                      <a:r>
                        <a:rPr lang="es-MX" sz="900" dirty="0">
                          <a:latin typeface="Montserrat SemiBold" pitchFamily="2" charset="0"/>
                          <a:cs typeface="Arial" panose="020B0604020202020204" pitchFamily="34" charset="0"/>
                        </a:rPr>
                        <a:t>Controlado</a:t>
                      </a:r>
                    </a:p>
                  </a:txBody>
                  <a:tcPr anchor="ctr">
                    <a:solidFill>
                      <a:schemeClr val="bg1">
                        <a:lumMod val="85000"/>
                      </a:schemeClr>
                    </a:solidFill>
                  </a:tcPr>
                </a:tc>
                <a:tc>
                  <a:txBody>
                    <a:bodyPr/>
                    <a:lstStyle/>
                    <a:p>
                      <a:pPr algn="just"/>
                      <a:r>
                        <a:rPr lang="es-ES" sz="900" dirty="0">
                          <a:latin typeface="Montserrat SemiBold" pitchFamily="2" charset="0"/>
                          <a:cs typeface="Arial" panose="020B0604020202020204" pitchFamily="34" charset="0"/>
                        </a:rPr>
                        <a:t>Sensibilizar a la persona Titular del Área Coordinadora de Archivos, sobre las obligaciones en materia archivística establecidas en la normatividad correspondiente.</a:t>
                      </a:r>
                      <a:endParaRPr lang="es-MX" sz="900" dirty="0">
                        <a:latin typeface="Montserrat SemiBold" pitchFamily="2" charset="0"/>
                        <a:cs typeface="Arial" panose="020B0604020202020204" pitchFamily="34" charset="0"/>
                      </a:endParaRPr>
                    </a:p>
                  </a:txBody>
                  <a:tcPr anchor="ctr">
                    <a:solidFill>
                      <a:schemeClr val="bg1">
                        <a:lumMod val="85000"/>
                      </a:schemeClr>
                    </a:solidFill>
                  </a:tcPr>
                </a:tc>
                <a:extLst>
                  <a:ext uri="{0D108BD9-81ED-4DB2-BD59-A6C34878D82A}">
                    <a16:rowId xmlns:a16="http://schemas.microsoft.com/office/drawing/2014/main" val="839352178"/>
                  </a:ext>
                </a:extLst>
              </a:tr>
            </a:tbl>
          </a:graphicData>
        </a:graphic>
      </p:graphicFrame>
    </p:spTree>
    <p:extLst>
      <p:ext uri="{BB962C8B-B14F-4D97-AF65-F5344CB8AC3E}">
        <p14:creationId xmlns:p14="http://schemas.microsoft.com/office/powerpoint/2010/main" val="57163619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BA06E754-F406-4658-B2FE-E1E0477C5FF8}"/>
              </a:ext>
            </a:extLst>
          </p:cNvPr>
          <p:cNvPicPr>
            <a:picLocks noChangeAspect="1"/>
          </p:cNvPicPr>
          <p:nvPr/>
        </p:nvPicPr>
        <p:blipFill>
          <a:blip r:embed="rId2"/>
          <a:stretch>
            <a:fillRect/>
          </a:stretch>
        </p:blipFill>
        <p:spPr>
          <a:xfrm>
            <a:off x="0" y="0"/>
            <a:ext cx="12192000" cy="6858000"/>
          </a:xfrm>
          <a:prstGeom prst="rect">
            <a:avLst/>
          </a:prstGeom>
        </p:spPr>
      </p:pic>
      <p:sp>
        <p:nvSpPr>
          <p:cNvPr id="6" name="Elipse 5">
            <a:extLst>
              <a:ext uri="{FF2B5EF4-FFF2-40B4-BE49-F238E27FC236}">
                <a16:creationId xmlns:a16="http://schemas.microsoft.com/office/drawing/2014/main" id="{EA04B853-4234-4F10-8C56-056EE7DEFAF5}"/>
              </a:ext>
            </a:extLst>
          </p:cNvPr>
          <p:cNvSpPr/>
          <p:nvPr/>
        </p:nvSpPr>
        <p:spPr>
          <a:xfrm>
            <a:off x="11250707" y="5916707"/>
            <a:ext cx="788894" cy="79785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rgbClr val="AB4592"/>
                </a:solidFill>
                <a:latin typeface="Montserrat Black" pitchFamily="2" charset="0"/>
              </a:rPr>
              <a:t>31</a:t>
            </a:r>
          </a:p>
        </p:txBody>
      </p:sp>
      <p:graphicFrame>
        <p:nvGraphicFramePr>
          <p:cNvPr id="8" name="Tabla 6">
            <a:extLst>
              <a:ext uri="{FF2B5EF4-FFF2-40B4-BE49-F238E27FC236}">
                <a16:creationId xmlns:a16="http://schemas.microsoft.com/office/drawing/2014/main" id="{25A62A47-94E9-480E-A7D8-54808B1582B8}"/>
              </a:ext>
            </a:extLst>
          </p:cNvPr>
          <p:cNvGraphicFramePr>
            <a:graphicFrameLocks noGrp="1"/>
          </p:cNvGraphicFramePr>
          <p:nvPr>
            <p:extLst>
              <p:ext uri="{D42A27DB-BD31-4B8C-83A1-F6EECF244321}">
                <p14:modId xmlns:p14="http://schemas.microsoft.com/office/powerpoint/2010/main" val="3298074704"/>
              </p:ext>
            </p:extLst>
          </p:nvPr>
        </p:nvGraphicFramePr>
        <p:xfrm>
          <a:off x="342427" y="1259840"/>
          <a:ext cx="11507146" cy="4338320"/>
        </p:xfrm>
        <a:graphic>
          <a:graphicData uri="http://schemas.openxmlformats.org/drawingml/2006/table">
            <a:tbl>
              <a:tblPr firstRow="1" bandRow="1">
                <a:tableStyleId>{073A0DAA-6AF3-43AB-8588-CEC1D06C72B9}</a:tableStyleId>
              </a:tblPr>
              <a:tblGrid>
                <a:gridCol w="2700000">
                  <a:extLst>
                    <a:ext uri="{9D8B030D-6E8A-4147-A177-3AD203B41FA5}">
                      <a16:colId xmlns:a16="http://schemas.microsoft.com/office/drawing/2014/main" val="237825508"/>
                    </a:ext>
                  </a:extLst>
                </a:gridCol>
                <a:gridCol w="1355146">
                  <a:extLst>
                    <a:ext uri="{9D8B030D-6E8A-4147-A177-3AD203B41FA5}">
                      <a16:colId xmlns:a16="http://schemas.microsoft.com/office/drawing/2014/main" val="2825594432"/>
                    </a:ext>
                  </a:extLst>
                </a:gridCol>
                <a:gridCol w="936000">
                  <a:extLst>
                    <a:ext uri="{9D8B030D-6E8A-4147-A177-3AD203B41FA5}">
                      <a16:colId xmlns:a16="http://schemas.microsoft.com/office/drawing/2014/main" val="2571043470"/>
                    </a:ext>
                  </a:extLst>
                </a:gridCol>
                <a:gridCol w="936000">
                  <a:extLst>
                    <a:ext uri="{9D8B030D-6E8A-4147-A177-3AD203B41FA5}">
                      <a16:colId xmlns:a16="http://schemas.microsoft.com/office/drawing/2014/main" val="3227889879"/>
                    </a:ext>
                  </a:extLst>
                </a:gridCol>
                <a:gridCol w="5580000">
                  <a:extLst>
                    <a:ext uri="{9D8B030D-6E8A-4147-A177-3AD203B41FA5}">
                      <a16:colId xmlns:a16="http://schemas.microsoft.com/office/drawing/2014/main" val="3983486488"/>
                    </a:ext>
                  </a:extLst>
                </a:gridCol>
              </a:tblGrid>
              <a:tr h="219095">
                <a:tc gridSpan="5">
                  <a:txBody>
                    <a:bodyPr/>
                    <a:lstStyle/>
                    <a:p>
                      <a:pPr algn="ctr"/>
                      <a:r>
                        <a:rPr lang="es-MX" sz="1200" dirty="0">
                          <a:latin typeface="Montserrat ExtraBold" pitchFamily="2" charset="0"/>
                          <a:cs typeface="Arial" panose="020B0604020202020204" pitchFamily="34" charset="0"/>
                        </a:rPr>
                        <a:t>CONTROL DE RIESGOS</a:t>
                      </a:r>
                    </a:p>
                  </a:txBody>
                  <a:tcPr anchor="ctr">
                    <a:solidFill>
                      <a:srgbClr val="67368C"/>
                    </a:solidFill>
                  </a:tcPr>
                </a:tc>
                <a:tc hMerge="1">
                  <a:txBody>
                    <a:bodyPr/>
                    <a:lstStyle/>
                    <a:p>
                      <a:endParaRPr lang="es-MX" dirty="0"/>
                    </a:p>
                  </a:txBody>
                  <a:tcPr>
                    <a:solidFill>
                      <a:srgbClr val="002060"/>
                    </a:solidFill>
                  </a:tcPr>
                </a:tc>
                <a:tc hMerge="1">
                  <a:txBody>
                    <a:bodyPr/>
                    <a:lstStyle/>
                    <a:p>
                      <a:endParaRPr lang="es-MX" dirty="0"/>
                    </a:p>
                  </a:txBody>
                  <a:tcPr>
                    <a:solidFill>
                      <a:srgbClr val="002060"/>
                    </a:solidFill>
                  </a:tcPr>
                </a:tc>
                <a:tc hMerge="1">
                  <a:txBody>
                    <a:bodyPr/>
                    <a:lstStyle/>
                    <a:p>
                      <a:endParaRPr lang="es-MX" dirty="0"/>
                    </a:p>
                  </a:txBody>
                  <a:tcPr>
                    <a:solidFill>
                      <a:srgbClr val="002060"/>
                    </a:solidFill>
                  </a:tcPr>
                </a:tc>
                <a:tc hMerge="1">
                  <a:txBody>
                    <a:bodyPr/>
                    <a:lstStyle/>
                    <a:p>
                      <a:endParaRPr lang="es-MX" dirty="0"/>
                    </a:p>
                  </a:txBody>
                  <a:tcPr>
                    <a:solidFill>
                      <a:srgbClr val="002060"/>
                    </a:solidFill>
                  </a:tcPr>
                </a:tc>
                <a:extLst>
                  <a:ext uri="{0D108BD9-81ED-4DB2-BD59-A6C34878D82A}">
                    <a16:rowId xmlns:a16="http://schemas.microsoft.com/office/drawing/2014/main" val="20745221"/>
                  </a:ext>
                </a:extLst>
              </a:tr>
              <a:tr h="370840">
                <a:tc>
                  <a:txBody>
                    <a:bodyPr/>
                    <a:lstStyle/>
                    <a:p>
                      <a:pPr algn="ctr"/>
                      <a:r>
                        <a:rPr lang="es-MX" sz="1200" b="1" dirty="0">
                          <a:solidFill>
                            <a:schemeClr val="bg1"/>
                          </a:solidFill>
                          <a:latin typeface="Montserrat ExtraBold" pitchFamily="2" charset="0"/>
                          <a:cs typeface="Arial" panose="020B0604020202020204" pitchFamily="34" charset="0"/>
                        </a:rPr>
                        <a:t>Riesgo</a:t>
                      </a:r>
                    </a:p>
                  </a:txBody>
                  <a:tcPr anchor="ctr">
                    <a:solidFill>
                      <a:srgbClr val="67368C"/>
                    </a:solidFill>
                  </a:tcPr>
                </a:tc>
                <a:tc>
                  <a:txBody>
                    <a:bodyPr/>
                    <a:lstStyle/>
                    <a:p>
                      <a:pPr algn="ctr"/>
                      <a:r>
                        <a:rPr lang="es-MX" sz="1200" b="1" dirty="0">
                          <a:solidFill>
                            <a:schemeClr val="bg1"/>
                          </a:solidFill>
                          <a:latin typeface="Montserrat ExtraBold" pitchFamily="2" charset="0"/>
                          <a:cs typeface="Arial" panose="020B0604020202020204" pitchFamily="34" charset="0"/>
                        </a:rPr>
                        <a:t>Probabilidad</a:t>
                      </a:r>
                    </a:p>
                  </a:txBody>
                  <a:tcPr anchor="ctr">
                    <a:solidFill>
                      <a:srgbClr val="67368C"/>
                    </a:solidFill>
                  </a:tcPr>
                </a:tc>
                <a:tc>
                  <a:txBody>
                    <a:bodyPr/>
                    <a:lstStyle/>
                    <a:p>
                      <a:pPr algn="ctr"/>
                      <a:r>
                        <a:rPr lang="es-MX" sz="1200" b="1" dirty="0">
                          <a:solidFill>
                            <a:schemeClr val="bg1"/>
                          </a:solidFill>
                          <a:latin typeface="Montserrat ExtraBold" pitchFamily="2" charset="0"/>
                          <a:cs typeface="Arial" panose="020B0604020202020204" pitchFamily="34" charset="0"/>
                        </a:rPr>
                        <a:t>Impacto</a:t>
                      </a:r>
                    </a:p>
                  </a:txBody>
                  <a:tcPr anchor="ctr">
                    <a:solidFill>
                      <a:srgbClr val="67368C"/>
                    </a:solidFill>
                  </a:tcPr>
                </a:tc>
                <a:tc>
                  <a:txBody>
                    <a:bodyPr/>
                    <a:lstStyle/>
                    <a:p>
                      <a:pPr algn="ctr"/>
                      <a:r>
                        <a:rPr lang="es-MX" sz="1200" b="1" dirty="0">
                          <a:solidFill>
                            <a:schemeClr val="bg1"/>
                          </a:solidFill>
                          <a:latin typeface="Montserrat ExtraBold" pitchFamily="2" charset="0"/>
                          <a:cs typeface="Arial" panose="020B0604020202020204" pitchFamily="34" charset="0"/>
                        </a:rPr>
                        <a:t>Nivel de riesgo</a:t>
                      </a:r>
                    </a:p>
                  </a:txBody>
                  <a:tcPr anchor="ctr">
                    <a:solidFill>
                      <a:srgbClr val="67368C"/>
                    </a:solidFill>
                  </a:tcPr>
                </a:tc>
                <a:tc>
                  <a:txBody>
                    <a:bodyPr/>
                    <a:lstStyle/>
                    <a:p>
                      <a:pPr algn="ctr"/>
                      <a:r>
                        <a:rPr lang="es-MX" sz="1200" b="1" dirty="0">
                          <a:solidFill>
                            <a:schemeClr val="bg1"/>
                          </a:solidFill>
                          <a:latin typeface="Montserrat ExtraBold" pitchFamily="2" charset="0"/>
                          <a:cs typeface="Arial" panose="020B0604020202020204" pitchFamily="34" charset="0"/>
                        </a:rPr>
                        <a:t>Medio de control</a:t>
                      </a:r>
                    </a:p>
                  </a:txBody>
                  <a:tcPr anchor="ctr">
                    <a:solidFill>
                      <a:srgbClr val="67368C"/>
                    </a:solidFill>
                  </a:tcPr>
                </a:tc>
                <a:extLst>
                  <a:ext uri="{0D108BD9-81ED-4DB2-BD59-A6C34878D82A}">
                    <a16:rowId xmlns:a16="http://schemas.microsoft.com/office/drawing/2014/main" val="3806589287"/>
                  </a:ext>
                </a:extLst>
              </a:tr>
              <a:tr h="0">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es-ES" sz="1000" b="1" dirty="0">
                          <a:latin typeface="Montserrat Black" pitchFamily="2" charset="0"/>
                          <a:cs typeface="Arial" panose="020B0604020202020204" pitchFamily="34" charset="0"/>
                        </a:rPr>
                        <a:t>Riesgo 5</a:t>
                      </a:r>
                      <a:r>
                        <a:rPr lang="es-ES" sz="1000" dirty="0">
                          <a:latin typeface="Montserrat Black" pitchFamily="2" charset="0"/>
                          <a:cs typeface="Arial" panose="020B0604020202020204" pitchFamily="34" charset="0"/>
                        </a:rPr>
                        <a:t>: </a:t>
                      </a:r>
                      <a:r>
                        <a:rPr lang="es-ES" sz="1000" dirty="0">
                          <a:latin typeface="Montserrat SemiBold" pitchFamily="2" charset="0"/>
                          <a:cs typeface="Arial" panose="020B0604020202020204" pitchFamily="34" charset="0"/>
                        </a:rPr>
                        <a:t>Falta de cumplimiento al refrendo anual al Registro Nacional de Archivos. </a:t>
                      </a:r>
                    </a:p>
                  </a:txBody>
                  <a:tcPr anchor="ctr">
                    <a:solidFill>
                      <a:schemeClr val="bg1">
                        <a:lumMod val="85000"/>
                      </a:schemeClr>
                    </a:solidFill>
                  </a:tcPr>
                </a:tc>
                <a:tc>
                  <a:txBody>
                    <a:bodyPr/>
                    <a:lstStyle/>
                    <a:p>
                      <a:pPr algn="ctr"/>
                      <a:r>
                        <a:rPr lang="es-MX" sz="1000" dirty="0">
                          <a:latin typeface="Montserrat SemiBold" pitchFamily="2" charset="0"/>
                          <a:cs typeface="Arial" panose="020B0604020202020204" pitchFamily="34" charset="0"/>
                        </a:rPr>
                        <a:t>Baja</a:t>
                      </a:r>
                    </a:p>
                  </a:txBody>
                  <a:tcPr anchor="ctr">
                    <a:solidFill>
                      <a:schemeClr val="bg1">
                        <a:lumMod val="85000"/>
                      </a:schemeClr>
                    </a:solidFill>
                  </a:tcPr>
                </a:tc>
                <a:tc>
                  <a:txBody>
                    <a:bodyPr/>
                    <a:lstStyle/>
                    <a:p>
                      <a:pPr algn="ctr"/>
                      <a:r>
                        <a:rPr lang="es-MX" sz="1000" dirty="0">
                          <a:latin typeface="Montserrat SemiBold" pitchFamily="2" charset="0"/>
                          <a:cs typeface="Arial" panose="020B0604020202020204" pitchFamily="34" charset="0"/>
                        </a:rPr>
                        <a:t>Menor</a:t>
                      </a:r>
                    </a:p>
                  </a:txBody>
                  <a:tcPr anchor="ctr">
                    <a:solidFill>
                      <a:schemeClr val="bg1">
                        <a:lumMod val="85000"/>
                      </a:schemeClr>
                    </a:solidFill>
                  </a:tcPr>
                </a:tc>
                <a:tc>
                  <a:txBody>
                    <a:bodyPr/>
                    <a:lstStyle/>
                    <a:p>
                      <a:pPr algn="ctr"/>
                      <a:r>
                        <a:rPr lang="es-MX" sz="1000" dirty="0">
                          <a:latin typeface="Montserrat SemiBold" pitchFamily="2" charset="0"/>
                          <a:cs typeface="Arial" panose="020B0604020202020204" pitchFamily="34" charset="0"/>
                        </a:rPr>
                        <a:t>Controlado</a:t>
                      </a:r>
                    </a:p>
                  </a:txBody>
                  <a:tcPr anchor="ctr">
                    <a:solidFill>
                      <a:schemeClr val="bg1">
                        <a:lumMod val="85000"/>
                      </a:schemeClr>
                    </a:solidFill>
                  </a:tcP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es-ES" sz="1000" dirty="0">
                          <a:latin typeface="Montserrat SemiBold" pitchFamily="2" charset="0"/>
                          <a:cs typeface="Arial" panose="020B0604020202020204" pitchFamily="34" charset="0"/>
                        </a:rPr>
                        <a:t>Sensibilizar a la persona Titular del Área Coordinadora de Archivos, sobre las obligaciones en materia archivística establecidas en la normatividad correspondiente.</a:t>
                      </a:r>
                      <a:endParaRPr lang="es-MX" sz="1000" dirty="0">
                        <a:latin typeface="Montserrat SemiBold" pitchFamily="2" charset="0"/>
                        <a:cs typeface="Arial" panose="020B0604020202020204" pitchFamily="34" charset="0"/>
                      </a:endParaRPr>
                    </a:p>
                  </a:txBody>
                  <a:tcPr anchor="ctr">
                    <a:solidFill>
                      <a:schemeClr val="bg1">
                        <a:lumMod val="85000"/>
                      </a:schemeClr>
                    </a:solidFill>
                  </a:tcPr>
                </a:tc>
                <a:extLst>
                  <a:ext uri="{0D108BD9-81ED-4DB2-BD59-A6C34878D82A}">
                    <a16:rowId xmlns:a16="http://schemas.microsoft.com/office/drawing/2014/main" val="2789748079"/>
                  </a:ext>
                </a:extLst>
              </a:tr>
              <a:tr h="508136">
                <a:tc>
                  <a:txBody>
                    <a:bodyPr/>
                    <a:lstStyle/>
                    <a:p>
                      <a:pPr algn="just"/>
                      <a:r>
                        <a:rPr lang="es-ES" sz="1000" b="1" dirty="0">
                          <a:latin typeface="Montserrat Black" pitchFamily="2" charset="0"/>
                          <a:cs typeface="Arial" panose="020B0604020202020204" pitchFamily="34" charset="0"/>
                        </a:rPr>
                        <a:t>Riesgo 6</a:t>
                      </a:r>
                      <a:r>
                        <a:rPr lang="es-ES" sz="1000" dirty="0">
                          <a:latin typeface="Montserrat Black" pitchFamily="2" charset="0"/>
                          <a:cs typeface="Arial" panose="020B0604020202020204" pitchFamily="34" charset="0"/>
                        </a:rPr>
                        <a:t>: </a:t>
                      </a:r>
                      <a:r>
                        <a:rPr lang="es-ES" sz="1000" dirty="0">
                          <a:latin typeface="Montserrat SemiBold" pitchFamily="2" charset="0"/>
                          <a:cs typeface="Arial" panose="020B0604020202020204" pitchFamily="34" charset="0"/>
                        </a:rPr>
                        <a:t>Acumulación indebida de documentos en los archivos de trámite y de concentración, al no realizar </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inspecciones físicas en las unidades administrativas productoras de la documentación</a:t>
                      </a:r>
                      <a:r>
                        <a:rPr lang="es-ES" sz="1000" dirty="0">
                          <a:latin typeface="Montserrat SemiBold" pitchFamily="2" charset="0"/>
                          <a:cs typeface="Arial" panose="020B0604020202020204" pitchFamily="34" charset="0"/>
                        </a:rPr>
                        <a:t>. </a:t>
                      </a:r>
                    </a:p>
                  </a:txBody>
                  <a:tcPr anchor="ctr">
                    <a:solidFill>
                      <a:schemeClr val="bg1">
                        <a:lumMod val="85000"/>
                      </a:schemeClr>
                    </a:solidFill>
                  </a:tcPr>
                </a:tc>
                <a:tc>
                  <a:txBody>
                    <a:bodyPr/>
                    <a:lstStyle/>
                    <a:p>
                      <a:pPr algn="ctr"/>
                      <a:r>
                        <a:rPr lang="es-MX" sz="1000" dirty="0">
                          <a:latin typeface="Montserrat SemiBold" pitchFamily="2" charset="0"/>
                          <a:cs typeface="Arial" panose="020B0604020202020204" pitchFamily="34" charset="0"/>
                        </a:rPr>
                        <a:t>Baja</a:t>
                      </a:r>
                    </a:p>
                  </a:txBody>
                  <a:tcPr anchor="ctr">
                    <a:solidFill>
                      <a:schemeClr val="bg1">
                        <a:lumMod val="85000"/>
                      </a:schemeClr>
                    </a:solidFill>
                  </a:tcPr>
                </a:tc>
                <a:tc>
                  <a:txBody>
                    <a:bodyPr/>
                    <a:lstStyle/>
                    <a:p>
                      <a:pPr algn="ctr"/>
                      <a:r>
                        <a:rPr lang="es-MX" sz="1000" dirty="0">
                          <a:latin typeface="Montserrat SemiBold" pitchFamily="2" charset="0"/>
                          <a:cs typeface="Arial" panose="020B0604020202020204" pitchFamily="34" charset="0"/>
                        </a:rPr>
                        <a:t>Menor</a:t>
                      </a:r>
                    </a:p>
                  </a:txBody>
                  <a:tcPr anchor="ctr">
                    <a:solidFill>
                      <a:schemeClr val="bg1">
                        <a:lumMod val="85000"/>
                      </a:schemeClr>
                    </a:solidFill>
                  </a:tcPr>
                </a:tc>
                <a:tc>
                  <a:txBody>
                    <a:bodyPr/>
                    <a:lstStyle/>
                    <a:p>
                      <a:pPr algn="ctr"/>
                      <a:r>
                        <a:rPr lang="es-MX" sz="1000" dirty="0">
                          <a:latin typeface="Montserrat SemiBold" pitchFamily="2" charset="0"/>
                          <a:cs typeface="Arial" panose="020B0604020202020204" pitchFamily="34" charset="0"/>
                        </a:rPr>
                        <a:t>Controlado</a:t>
                      </a:r>
                    </a:p>
                  </a:txBody>
                  <a:tcPr anchor="ctr">
                    <a:solidFill>
                      <a:schemeClr val="bg1">
                        <a:lumMod val="85000"/>
                      </a:schemeClr>
                    </a:solidFill>
                  </a:tcPr>
                </a:tc>
                <a:tc>
                  <a:txBody>
                    <a:bodyPr/>
                    <a:lstStyle/>
                    <a:p>
                      <a:pPr algn="just"/>
                      <a:r>
                        <a:rPr lang="es-ES" sz="1000" dirty="0">
                          <a:latin typeface="Montserrat SemiBold" pitchFamily="2" charset="0"/>
                          <a:cs typeface="Arial" panose="020B0604020202020204" pitchFamily="34" charset="0"/>
                        </a:rPr>
                        <a:t>Establecer en el Programa Anual de Desarrollo Archivístico. Orientar y prestar asistencia técnica a los RAT y de concentración para la realización de procesos archivísticos.</a:t>
                      </a:r>
                    </a:p>
                    <a:p>
                      <a:pPr algn="just"/>
                      <a:r>
                        <a:rPr lang="es-ES" sz="1000" dirty="0">
                          <a:latin typeface="Montserrat SemiBold" pitchFamily="2" charset="0"/>
                          <a:cs typeface="Arial" panose="020B0604020202020204" pitchFamily="34" charset="0"/>
                        </a:rPr>
                        <a:t>Conseguir apoyo de prestadores de Servicio Social.</a:t>
                      </a:r>
                    </a:p>
                    <a:p>
                      <a:pPr algn="just"/>
                      <a:r>
                        <a:rPr lang="es-ES" sz="1000" dirty="0">
                          <a:latin typeface="Montserrat SemiBold" pitchFamily="2" charset="0"/>
                          <a:cs typeface="Arial" panose="020B0604020202020204" pitchFamily="34" charset="0"/>
                        </a:rPr>
                        <a:t>Sensibilizar a los Titulares de las Unidades Administrativas. Capacitar en materia de archivos.</a:t>
                      </a:r>
                    </a:p>
                    <a:p>
                      <a:pPr algn="just"/>
                      <a:r>
                        <a:rPr lang="es-ES" sz="1000" dirty="0">
                          <a:latin typeface="Montserrat SemiBold" pitchFamily="2" charset="0"/>
                          <a:cs typeface="Arial" panose="020B0604020202020204" pitchFamily="34" charset="0"/>
                        </a:rPr>
                        <a:t>Promover la utilización y observancia del Catálogo de Disposición Documental. </a:t>
                      </a:r>
                      <a:endParaRPr lang="es-MX" sz="1000" dirty="0">
                        <a:latin typeface="Montserrat SemiBold" pitchFamily="2" charset="0"/>
                        <a:cs typeface="Arial" panose="020B0604020202020204" pitchFamily="34" charset="0"/>
                      </a:endParaRPr>
                    </a:p>
                  </a:txBody>
                  <a:tcPr anchor="ctr">
                    <a:solidFill>
                      <a:schemeClr val="bg1">
                        <a:lumMod val="85000"/>
                      </a:schemeClr>
                    </a:solidFill>
                  </a:tcPr>
                </a:tc>
                <a:extLst>
                  <a:ext uri="{0D108BD9-81ED-4DB2-BD59-A6C34878D82A}">
                    <a16:rowId xmlns:a16="http://schemas.microsoft.com/office/drawing/2014/main" val="4222476357"/>
                  </a:ext>
                </a:extLst>
              </a:tr>
              <a:tr h="741680">
                <a:tc>
                  <a:txBody>
                    <a:bodyPr/>
                    <a:lstStyle/>
                    <a:p>
                      <a:pPr algn="just"/>
                      <a:r>
                        <a:rPr lang="es-ES" sz="1000" b="1" dirty="0">
                          <a:latin typeface="Montserrat Black" pitchFamily="2" charset="0"/>
                          <a:cs typeface="Arial" panose="020B0604020202020204" pitchFamily="34" charset="0"/>
                        </a:rPr>
                        <a:t>Riesgo 7</a:t>
                      </a:r>
                      <a:r>
                        <a:rPr lang="es-ES" sz="1000" dirty="0">
                          <a:latin typeface="Montserrat Black" pitchFamily="2" charset="0"/>
                          <a:cs typeface="Arial" panose="020B0604020202020204" pitchFamily="34" charset="0"/>
                        </a:rPr>
                        <a:t>: </a:t>
                      </a:r>
                      <a:r>
                        <a:rPr lang="es-ES" sz="1000" dirty="0">
                          <a:latin typeface="Montserrat SemiBold" pitchFamily="2" charset="0"/>
                          <a:cs typeface="Arial" panose="020B0604020202020204" pitchFamily="34" charset="0"/>
                        </a:rPr>
                        <a:t>Acumulación indebida de documentos en el archivo de concentración, al no realizar </a:t>
                      </a:r>
                      <a:r>
                        <a:rPr lang="es-MX" sz="1000" dirty="0">
                          <a:solidFill>
                            <a:srgbClr val="000000"/>
                          </a:solidFill>
                          <a:effectLst/>
                          <a:latin typeface="Montserrat SemiBold" pitchFamily="2" charset="0"/>
                          <a:ea typeface="Bahnschrift" panose="020B0502040204020203" pitchFamily="34" charset="0"/>
                          <a:cs typeface="Arial" panose="020B0604020202020204" pitchFamily="34" charset="0"/>
                        </a:rPr>
                        <a:t>procedimiento que permita la continuidad del ciclo vital de los expedientes producidos por fondos documentales anteriores.</a:t>
                      </a:r>
                      <a:endParaRPr lang="es-ES" sz="1000" dirty="0">
                        <a:latin typeface="Montserrat SemiBold" pitchFamily="2" charset="0"/>
                        <a:cs typeface="Arial" panose="020B0604020202020204" pitchFamily="34" charset="0"/>
                      </a:endParaRPr>
                    </a:p>
                  </a:txBody>
                  <a:tcPr anchor="ctr">
                    <a:solidFill>
                      <a:schemeClr val="bg1">
                        <a:lumMod val="85000"/>
                      </a:schemeClr>
                    </a:solidFill>
                  </a:tcPr>
                </a:tc>
                <a:tc>
                  <a:txBody>
                    <a:bodyPr/>
                    <a:lstStyle/>
                    <a:p>
                      <a:pPr algn="ctr"/>
                      <a:r>
                        <a:rPr lang="es-MX" sz="1000" dirty="0">
                          <a:latin typeface="Montserrat SemiBold" pitchFamily="2" charset="0"/>
                          <a:cs typeface="Arial" panose="020B0604020202020204" pitchFamily="34" charset="0"/>
                        </a:rPr>
                        <a:t>Baja</a:t>
                      </a:r>
                    </a:p>
                  </a:txBody>
                  <a:tcPr anchor="ctr">
                    <a:solidFill>
                      <a:schemeClr val="bg1">
                        <a:lumMod val="85000"/>
                      </a:schemeClr>
                    </a:solidFill>
                  </a:tcPr>
                </a:tc>
                <a:tc>
                  <a:txBody>
                    <a:bodyPr/>
                    <a:lstStyle/>
                    <a:p>
                      <a:pPr algn="ctr"/>
                      <a:r>
                        <a:rPr lang="es-MX" sz="1000" dirty="0">
                          <a:latin typeface="Montserrat SemiBold" pitchFamily="2" charset="0"/>
                          <a:cs typeface="Arial" panose="020B0604020202020204" pitchFamily="34" charset="0"/>
                        </a:rPr>
                        <a:t>Menor</a:t>
                      </a:r>
                    </a:p>
                  </a:txBody>
                  <a:tcPr anchor="ctr">
                    <a:solidFill>
                      <a:schemeClr val="bg1">
                        <a:lumMod val="85000"/>
                      </a:schemeClr>
                    </a:solidFill>
                  </a:tcPr>
                </a:tc>
                <a:tc>
                  <a:txBody>
                    <a:bodyPr/>
                    <a:lstStyle/>
                    <a:p>
                      <a:pPr algn="ctr"/>
                      <a:r>
                        <a:rPr lang="es-MX" sz="1000" dirty="0">
                          <a:latin typeface="Montserrat SemiBold" pitchFamily="2" charset="0"/>
                          <a:cs typeface="Arial" panose="020B0604020202020204" pitchFamily="34" charset="0"/>
                        </a:rPr>
                        <a:t>Controlado</a:t>
                      </a:r>
                    </a:p>
                  </a:txBody>
                  <a:tcPr anchor="ctr">
                    <a:solidFill>
                      <a:schemeClr val="bg1">
                        <a:lumMod val="85000"/>
                      </a:schemeClr>
                    </a:solidFill>
                  </a:tcPr>
                </a:tc>
                <a:tc>
                  <a:txBody>
                    <a:bodyPr/>
                    <a:lstStyle/>
                    <a:p>
                      <a:pPr algn="just"/>
                      <a:r>
                        <a:rPr lang="es-ES" sz="1000" dirty="0">
                          <a:latin typeface="Montserrat SemiBold" pitchFamily="2" charset="0"/>
                          <a:cs typeface="Arial" panose="020B0604020202020204" pitchFamily="34" charset="0"/>
                        </a:rPr>
                        <a:t>Establecer en el Programa Anual de Desarrollo Archivístico. Orientar y prestar asistencia técnica a la persona responsable del archivo de concentración para la realización de procesos archivísticos.</a:t>
                      </a:r>
                    </a:p>
                    <a:p>
                      <a:pPr algn="just"/>
                      <a:r>
                        <a:rPr lang="es-ES" sz="1000" dirty="0">
                          <a:latin typeface="Montserrat SemiBold" pitchFamily="2" charset="0"/>
                          <a:cs typeface="Arial" panose="020B0604020202020204" pitchFamily="34" charset="0"/>
                        </a:rPr>
                        <a:t>Conseguir apoyo de prestadores de Servicio Social.</a:t>
                      </a:r>
                    </a:p>
                    <a:p>
                      <a:pPr algn="just"/>
                      <a:r>
                        <a:rPr lang="es-ES" sz="1000" dirty="0">
                          <a:latin typeface="Montserrat SemiBold" pitchFamily="2" charset="0"/>
                          <a:cs typeface="Arial" panose="020B0604020202020204" pitchFamily="34" charset="0"/>
                        </a:rPr>
                        <a:t>Sensibilizar a los Titulares de las Unidades Administrativas. Capacitar en materia de archivos.</a:t>
                      </a:r>
                    </a:p>
                    <a:p>
                      <a:pPr algn="just"/>
                      <a:r>
                        <a:rPr lang="es-ES" sz="1000" dirty="0">
                          <a:latin typeface="Montserrat SemiBold" pitchFamily="2" charset="0"/>
                          <a:cs typeface="Arial" panose="020B0604020202020204" pitchFamily="34" charset="0"/>
                        </a:rPr>
                        <a:t>Promover la utilización y observancia del Catálogo de Disposición Documental. </a:t>
                      </a:r>
                      <a:endParaRPr lang="es-MX" sz="1000" dirty="0">
                        <a:latin typeface="Montserrat SemiBold" pitchFamily="2" charset="0"/>
                        <a:cs typeface="Arial" panose="020B0604020202020204" pitchFamily="34" charset="0"/>
                      </a:endParaRPr>
                    </a:p>
                  </a:txBody>
                  <a:tcPr anchor="ctr">
                    <a:solidFill>
                      <a:schemeClr val="bg1">
                        <a:lumMod val="85000"/>
                      </a:schemeClr>
                    </a:solidFill>
                  </a:tcPr>
                </a:tc>
                <a:extLst>
                  <a:ext uri="{0D108BD9-81ED-4DB2-BD59-A6C34878D82A}">
                    <a16:rowId xmlns:a16="http://schemas.microsoft.com/office/drawing/2014/main" val="2440592316"/>
                  </a:ext>
                </a:extLst>
              </a:tr>
              <a:tr h="741680">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es-ES" sz="1000" b="1" dirty="0">
                          <a:latin typeface="Montserrat Black" pitchFamily="2" charset="0"/>
                          <a:cs typeface="Arial" panose="020B0604020202020204" pitchFamily="34" charset="0"/>
                        </a:rPr>
                        <a:t>Riesgo 8</a:t>
                      </a:r>
                      <a:r>
                        <a:rPr lang="es-ES" sz="1000" dirty="0">
                          <a:latin typeface="Montserrat Black" pitchFamily="2" charset="0"/>
                          <a:cs typeface="Arial" panose="020B0604020202020204" pitchFamily="34" charset="0"/>
                        </a:rPr>
                        <a:t>: </a:t>
                      </a:r>
                      <a:r>
                        <a:rPr lang="es-ES" sz="1000" dirty="0">
                          <a:latin typeface="Montserrat SemiBold" pitchFamily="2" charset="0"/>
                          <a:cs typeface="Arial" panose="020B0604020202020204" pitchFamily="34" charset="0"/>
                        </a:rPr>
                        <a:t>Atraso en los procedimientos técnicos de gestión documental y administración de archivos.</a:t>
                      </a:r>
                    </a:p>
                  </a:txBody>
                  <a:tcPr anchor="ctr">
                    <a:solidFill>
                      <a:schemeClr val="bg1">
                        <a:lumMod val="85000"/>
                      </a:schemeClr>
                    </a:solidFill>
                  </a:tcPr>
                </a:tc>
                <a:tc>
                  <a:txBody>
                    <a:bodyPr/>
                    <a:lstStyle/>
                    <a:p>
                      <a:pPr algn="ctr"/>
                      <a:r>
                        <a:rPr lang="es-MX" sz="1000" dirty="0">
                          <a:latin typeface="Montserrat SemiBold" pitchFamily="2" charset="0"/>
                          <a:cs typeface="Arial" panose="020B0604020202020204" pitchFamily="34" charset="0"/>
                        </a:rPr>
                        <a:t>Baja</a:t>
                      </a:r>
                    </a:p>
                  </a:txBody>
                  <a:tcPr anchor="ctr">
                    <a:solidFill>
                      <a:schemeClr val="bg1">
                        <a:lumMod val="85000"/>
                      </a:schemeClr>
                    </a:solidFill>
                  </a:tcPr>
                </a:tc>
                <a:tc>
                  <a:txBody>
                    <a:bodyPr/>
                    <a:lstStyle/>
                    <a:p>
                      <a:pPr algn="ctr"/>
                      <a:r>
                        <a:rPr lang="es-MX" sz="1000" dirty="0">
                          <a:latin typeface="Montserrat SemiBold" pitchFamily="2" charset="0"/>
                          <a:cs typeface="Arial" panose="020B0604020202020204" pitchFamily="34" charset="0"/>
                        </a:rPr>
                        <a:t>Menor</a:t>
                      </a:r>
                    </a:p>
                  </a:txBody>
                  <a:tcPr anchor="ctr">
                    <a:solidFill>
                      <a:schemeClr val="bg1">
                        <a:lumMod val="85000"/>
                      </a:schemeClr>
                    </a:solidFill>
                  </a:tcPr>
                </a:tc>
                <a:tc>
                  <a:txBody>
                    <a:bodyPr/>
                    <a:lstStyle/>
                    <a:p>
                      <a:pPr algn="ctr"/>
                      <a:r>
                        <a:rPr lang="es-MX" sz="1000" dirty="0">
                          <a:latin typeface="Montserrat SemiBold" pitchFamily="2" charset="0"/>
                          <a:cs typeface="Arial" panose="020B0604020202020204" pitchFamily="34" charset="0"/>
                        </a:rPr>
                        <a:t>Controlado</a:t>
                      </a:r>
                    </a:p>
                  </a:txBody>
                  <a:tcPr anchor="ctr">
                    <a:solidFill>
                      <a:schemeClr val="bg1">
                        <a:lumMod val="85000"/>
                      </a:schemeClr>
                    </a:solidFill>
                  </a:tcPr>
                </a:tc>
                <a:tc>
                  <a:txBody>
                    <a:bodyPr/>
                    <a:lstStyle/>
                    <a:p>
                      <a:pPr algn="just"/>
                      <a:r>
                        <a:rPr lang="es-ES" sz="1000" dirty="0">
                          <a:latin typeface="Montserrat SemiBold" pitchFamily="2" charset="0"/>
                          <a:cs typeface="Arial" panose="020B0604020202020204" pitchFamily="34" charset="0"/>
                        </a:rPr>
                        <a:t>Sensibilizar a los Titulares de las Unidades Administrativas. Orientar y prestar asistencia técnica a los RAT y de concentración para la realización de procesos archivísticos. </a:t>
                      </a:r>
                      <a:endParaRPr lang="es-MX" sz="1000" dirty="0">
                        <a:latin typeface="Montserrat SemiBold" pitchFamily="2" charset="0"/>
                        <a:cs typeface="Arial" panose="020B0604020202020204" pitchFamily="34" charset="0"/>
                      </a:endParaRPr>
                    </a:p>
                  </a:txBody>
                  <a:tcPr anchor="ctr">
                    <a:solidFill>
                      <a:schemeClr val="bg1">
                        <a:lumMod val="85000"/>
                      </a:schemeClr>
                    </a:solidFill>
                  </a:tcPr>
                </a:tc>
                <a:extLst>
                  <a:ext uri="{0D108BD9-81ED-4DB2-BD59-A6C34878D82A}">
                    <a16:rowId xmlns:a16="http://schemas.microsoft.com/office/drawing/2014/main" val="839352178"/>
                  </a:ext>
                </a:extLst>
              </a:tr>
            </a:tbl>
          </a:graphicData>
        </a:graphic>
      </p:graphicFrame>
    </p:spTree>
    <p:extLst>
      <p:ext uri="{BB962C8B-B14F-4D97-AF65-F5344CB8AC3E}">
        <p14:creationId xmlns:p14="http://schemas.microsoft.com/office/powerpoint/2010/main" val="837677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BA06E754-F406-4658-B2FE-E1E0477C5FF8}"/>
              </a:ext>
            </a:extLst>
          </p:cNvPr>
          <p:cNvPicPr>
            <a:picLocks noChangeAspect="1"/>
          </p:cNvPicPr>
          <p:nvPr/>
        </p:nvPicPr>
        <p:blipFill>
          <a:blip r:embed="rId2"/>
          <a:stretch>
            <a:fillRect/>
          </a:stretch>
        </p:blipFill>
        <p:spPr>
          <a:xfrm>
            <a:off x="0" y="0"/>
            <a:ext cx="12192000" cy="6858000"/>
          </a:xfrm>
          <a:prstGeom prst="rect">
            <a:avLst/>
          </a:prstGeom>
        </p:spPr>
      </p:pic>
      <p:sp>
        <p:nvSpPr>
          <p:cNvPr id="6" name="Elipse 5">
            <a:extLst>
              <a:ext uri="{FF2B5EF4-FFF2-40B4-BE49-F238E27FC236}">
                <a16:creationId xmlns:a16="http://schemas.microsoft.com/office/drawing/2014/main" id="{EA04B853-4234-4F10-8C56-056EE7DEFAF5}"/>
              </a:ext>
            </a:extLst>
          </p:cNvPr>
          <p:cNvSpPr/>
          <p:nvPr/>
        </p:nvSpPr>
        <p:spPr>
          <a:xfrm>
            <a:off x="11250707" y="5916707"/>
            <a:ext cx="788894" cy="79785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rgbClr val="AB4592"/>
                </a:solidFill>
                <a:latin typeface="Montserrat Black" pitchFamily="2" charset="0"/>
              </a:rPr>
              <a:t>32</a:t>
            </a:r>
          </a:p>
        </p:txBody>
      </p:sp>
      <p:graphicFrame>
        <p:nvGraphicFramePr>
          <p:cNvPr id="5" name="Tabla 6">
            <a:extLst>
              <a:ext uri="{FF2B5EF4-FFF2-40B4-BE49-F238E27FC236}">
                <a16:creationId xmlns:a16="http://schemas.microsoft.com/office/drawing/2014/main" id="{59F3719E-F84F-42AF-83FB-8DB4CF9AA39B}"/>
              </a:ext>
            </a:extLst>
          </p:cNvPr>
          <p:cNvGraphicFramePr>
            <a:graphicFrameLocks noGrp="1"/>
          </p:cNvGraphicFramePr>
          <p:nvPr>
            <p:extLst>
              <p:ext uri="{D42A27DB-BD31-4B8C-83A1-F6EECF244321}">
                <p14:modId xmlns:p14="http://schemas.microsoft.com/office/powerpoint/2010/main" val="1231800735"/>
              </p:ext>
            </p:extLst>
          </p:nvPr>
        </p:nvGraphicFramePr>
        <p:xfrm>
          <a:off x="480000" y="2115820"/>
          <a:ext cx="11340000" cy="2656840"/>
        </p:xfrm>
        <a:graphic>
          <a:graphicData uri="http://schemas.openxmlformats.org/drawingml/2006/table">
            <a:tbl>
              <a:tblPr firstRow="1" bandRow="1">
                <a:tableStyleId>{073A0DAA-6AF3-43AB-8588-CEC1D06C72B9}</a:tableStyleId>
              </a:tblPr>
              <a:tblGrid>
                <a:gridCol w="3600000">
                  <a:extLst>
                    <a:ext uri="{9D8B030D-6E8A-4147-A177-3AD203B41FA5}">
                      <a16:colId xmlns:a16="http://schemas.microsoft.com/office/drawing/2014/main" val="237825508"/>
                    </a:ext>
                  </a:extLst>
                </a:gridCol>
                <a:gridCol w="1260000">
                  <a:extLst>
                    <a:ext uri="{9D8B030D-6E8A-4147-A177-3AD203B41FA5}">
                      <a16:colId xmlns:a16="http://schemas.microsoft.com/office/drawing/2014/main" val="2825594432"/>
                    </a:ext>
                  </a:extLst>
                </a:gridCol>
                <a:gridCol w="1080000">
                  <a:extLst>
                    <a:ext uri="{9D8B030D-6E8A-4147-A177-3AD203B41FA5}">
                      <a16:colId xmlns:a16="http://schemas.microsoft.com/office/drawing/2014/main" val="2571043470"/>
                    </a:ext>
                  </a:extLst>
                </a:gridCol>
                <a:gridCol w="1080000">
                  <a:extLst>
                    <a:ext uri="{9D8B030D-6E8A-4147-A177-3AD203B41FA5}">
                      <a16:colId xmlns:a16="http://schemas.microsoft.com/office/drawing/2014/main" val="3227889879"/>
                    </a:ext>
                  </a:extLst>
                </a:gridCol>
                <a:gridCol w="4320000">
                  <a:extLst>
                    <a:ext uri="{9D8B030D-6E8A-4147-A177-3AD203B41FA5}">
                      <a16:colId xmlns:a16="http://schemas.microsoft.com/office/drawing/2014/main" val="3983486488"/>
                    </a:ext>
                  </a:extLst>
                </a:gridCol>
              </a:tblGrid>
              <a:tr h="370840">
                <a:tc gridSpan="5">
                  <a:txBody>
                    <a:bodyPr/>
                    <a:lstStyle/>
                    <a:p>
                      <a:pPr algn="ctr"/>
                      <a:r>
                        <a:rPr lang="es-MX" sz="1200" dirty="0">
                          <a:latin typeface="Montserrat ExtraBold" pitchFamily="2" charset="0"/>
                          <a:cs typeface="Arial" panose="020B0604020202020204" pitchFamily="34" charset="0"/>
                        </a:rPr>
                        <a:t>CONTROL DE RIESGOS</a:t>
                      </a:r>
                    </a:p>
                  </a:txBody>
                  <a:tcPr anchor="ctr">
                    <a:solidFill>
                      <a:srgbClr val="67368C"/>
                    </a:solidFill>
                  </a:tcPr>
                </a:tc>
                <a:tc hMerge="1">
                  <a:txBody>
                    <a:bodyPr/>
                    <a:lstStyle/>
                    <a:p>
                      <a:endParaRPr lang="es-MX" dirty="0"/>
                    </a:p>
                  </a:txBody>
                  <a:tcPr>
                    <a:solidFill>
                      <a:srgbClr val="002060"/>
                    </a:solidFill>
                  </a:tcPr>
                </a:tc>
                <a:tc hMerge="1">
                  <a:txBody>
                    <a:bodyPr/>
                    <a:lstStyle/>
                    <a:p>
                      <a:endParaRPr lang="es-MX" dirty="0"/>
                    </a:p>
                  </a:txBody>
                  <a:tcPr>
                    <a:solidFill>
                      <a:srgbClr val="002060"/>
                    </a:solidFill>
                  </a:tcPr>
                </a:tc>
                <a:tc hMerge="1">
                  <a:txBody>
                    <a:bodyPr/>
                    <a:lstStyle/>
                    <a:p>
                      <a:endParaRPr lang="es-MX" dirty="0"/>
                    </a:p>
                  </a:txBody>
                  <a:tcPr>
                    <a:solidFill>
                      <a:srgbClr val="002060"/>
                    </a:solidFill>
                  </a:tcPr>
                </a:tc>
                <a:tc hMerge="1">
                  <a:txBody>
                    <a:bodyPr/>
                    <a:lstStyle/>
                    <a:p>
                      <a:endParaRPr lang="es-MX" dirty="0"/>
                    </a:p>
                  </a:txBody>
                  <a:tcPr>
                    <a:solidFill>
                      <a:srgbClr val="002060"/>
                    </a:solidFill>
                  </a:tcPr>
                </a:tc>
                <a:extLst>
                  <a:ext uri="{0D108BD9-81ED-4DB2-BD59-A6C34878D82A}">
                    <a16:rowId xmlns:a16="http://schemas.microsoft.com/office/drawing/2014/main" val="20745221"/>
                  </a:ext>
                </a:extLst>
              </a:tr>
              <a:tr h="370840">
                <a:tc>
                  <a:txBody>
                    <a:bodyPr/>
                    <a:lstStyle/>
                    <a:p>
                      <a:pPr algn="ctr"/>
                      <a:r>
                        <a:rPr lang="es-MX" sz="1200" b="1" dirty="0">
                          <a:solidFill>
                            <a:schemeClr val="bg1"/>
                          </a:solidFill>
                          <a:latin typeface="Montserrat ExtraBold" pitchFamily="2" charset="0"/>
                          <a:cs typeface="Arial" panose="020B0604020202020204" pitchFamily="34" charset="0"/>
                        </a:rPr>
                        <a:t>Riesgo</a:t>
                      </a:r>
                    </a:p>
                  </a:txBody>
                  <a:tcPr anchor="ctr">
                    <a:solidFill>
                      <a:srgbClr val="67368C"/>
                    </a:solidFill>
                  </a:tcPr>
                </a:tc>
                <a:tc>
                  <a:txBody>
                    <a:bodyPr/>
                    <a:lstStyle/>
                    <a:p>
                      <a:pPr algn="ctr"/>
                      <a:r>
                        <a:rPr lang="es-MX" sz="1200" b="1" dirty="0">
                          <a:solidFill>
                            <a:schemeClr val="bg1"/>
                          </a:solidFill>
                          <a:latin typeface="Montserrat ExtraBold" pitchFamily="2" charset="0"/>
                          <a:cs typeface="Arial" panose="020B0604020202020204" pitchFamily="34" charset="0"/>
                        </a:rPr>
                        <a:t>Probabilidad</a:t>
                      </a:r>
                    </a:p>
                  </a:txBody>
                  <a:tcPr anchor="ctr">
                    <a:solidFill>
                      <a:srgbClr val="67368C"/>
                    </a:solidFill>
                  </a:tcPr>
                </a:tc>
                <a:tc>
                  <a:txBody>
                    <a:bodyPr/>
                    <a:lstStyle/>
                    <a:p>
                      <a:pPr algn="ctr"/>
                      <a:r>
                        <a:rPr lang="es-MX" sz="1200" b="1" dirty="0">
                          <a:solidFill>
                            <a:schemeClr val="bg1"/>
                          </a:solidFill>
                          <a:latin typeface="Montserrat ExtraBold" pitchFamily="2" charset="0"/>
                          <a:cs typeface="Arial" panose="020B0604020202020204" pitchFamily="34" charset="0"/>
                        </a:rPr>
                        <a:t>Impacto</a:t>
                      </a:r>
                    </a:p>
                  </a:txBody>
                  <a:tcPr anchor="ctr">
                    <a:solidFill>
                      <a:srgbClr val="67368C"/>
                    </a:solidFill>
                  </a:tcPr>
                </a:tc>
                <a:tc>
                  <a:txBody>
                    <a:bodyPr/>
                    <a:lstStyle/>
                    <a:p>
                      <a:pPr algn="ctr"/>
                      <a:r>
                        <a:rPr lang="es-MX" sz="1200" b="1" dirty="0">
                          <a:solidFill>
                            <a:schemeClr val="bg1"/>
                          </a:solidFill>
                          <a:latin typeface="Montserrat ExtraBold" pitchFamily="2" charset="0"/>
                          <a:cs typeface="Arial" panose="020B0604020202020204" pitchFamily="34" charset="0"/>
                        </a:rPr>
                        <a:t>Nivel de riesgo</a:t>
                      </a:r>
                    </a:p>
                  </a:txBody>
                  <a:tcPr anchor="ctr">
                    <a:solidFill>
                      <a:srgbClr val="67368C"/>
                    </a:solidFill>
                  </a:tcPr>
                </a:tc>
                <a:tc>
                  <a:txBody>
                    <a:bodyPr/>
                    <a:lstStyle/>
                    <a:p>
                      <a:pPr algn="ctr"/>
                      <a:r>
                        <a:rPr lang="es-MX" sz="1200" b="1" dirty="0">
                          <a:solidFill>
                            <a:schemeClr val="bg1"/>
                          </a:solidFill>
                          <a:latin typeface="Montserrat ExtraBold" pitchFamily="2" charset="0"/>
                          <a:cs typeface="Arial" panose="020B0604020202020204" pitchFamily="34" charset="0"/>
                        </a:rPr>
                        <a:t>Medio de control</a:t>
                      </a:r>
                    </a:p>
                  </a:txBody>
                  <a:tcPr anchor="ctr">
                    <a:solidFill>
                      <a:srgbClr val="67368C"/>
                    </a:solidFill>
                  </a:tcPr>
                </a:tc>
                <a:extLst>
                  <a:ext uri="{0D108BD9-81ED-4DB2-BD59-A6C34878D82A}">
                    <a16:rowId xmlns:a16="http://schemas.microsoft.com/office/drawing/2014/main" val="3806589287"/>
                  </a:ext>
                </a:extLst>
              </a:tr>
              <a:tr h="0">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es-ES" sz="1200" b="1" dirty="0">
                          <a:latin typeface="Montserrat Black" pitchFamily="2" charset="0"/>
                          <a:cs typeface="Arial" panose="020B0604020202020204" pitchFamily="34" charset="0"/>
                        </a:rPr>
                        <a:t>Riesgo 9</a:t>
                      </a:r>
                      <a:r>
                        <a:rPr lang="es-ES" sz="1200" dirty="0">
                          <a:latin typeface="Montserrat Black" pitchFamily="2" charset="0"/>
                          <a:cs typeface="Arial" panose="020B0604020202020204" pitchFamily="34" charset="0"/>
                        </a:rPr>
                        <a:t>: </a:t>
                      </a:r>
                      <a:r>
                        <a:rPr lang="es-ES" sz="1200" dirty="0">
                          <a:latin typeface="Montserrat SemiBold" pitchFamily="2" charset="0"/>
                          <a:cs typeface="Arial" panose="020B0604020202020204" pitchFamily="34" charset="0"/>
                        </a:rPr>
                        <a:t>Falta de asesoría, acompañamiento y asistencia técnica en materia de gestión documental, a los responsables de los archivos de trámite y de concentración</a:t>
                      </a:r>
                    </a:p>
                  </a:txBody>
                  <a:tcPr anchor="ctr">
                    <a:solidFill>
                      <a:schemeClr val="bg1">
                        <a:lumMod val="85000"/>
                      </a:schemeClr>
                    </a:solidFill>
                  </a:tcPr>
                </a:tc>
                <a:tc>
                  <a:txBody>
                    <a:bodyPr/>
                    <a:lstStyle/>
                    <a:p>
                      <a:pPr algn="ctr"/>
                      <a:r>
                        <a:rPr lang="es-MX" sz="1200" dirty="0">
                          <a:latin typeface="Montserrat SemiBold" pitchFamily="2" charset="0"/>
                          <a:cs typeface="Arial" panose="020B0604020202020204" pitchFamily="34" charset="0"/>
                        </a:rPr>
                        <a:t>Baja</a:t>
                      </a:r>
                    </a:p>
                  </a:txBody>
                  <a:tcPr anchor="ctr">
                    <a:solidFill>
                      <a:schemeClr val="bg1">
                        <a:lumMod val="85000"/>
                      </a:schemeClr>
                    </a:solidFill>
                  </a:tcPr>
                </a:tc>
                <a:tc>
                  <a:txBody>
                    <a:bodyPr/>
                    <a:lstStyle/>
                    <a:p>
                      <a:pPr algn="ctr"/>
                      <a:r>
                        <a:rPr lang="es-MX" sz="1200" dirty="0">
                          <a:latin typeface="Montserrat SemiBold" pitchFamily="2" charset="0"/>
                          <a:cs typeface="Arial" panose="020B0604020202020204" pitchFamily="34" charset="0"/>
                        </a:rPr>
                        <a:t>Menor</a:t>
                      </a:r>
                    </a:p>
                  </a:txBody>
                  <a:tcPr anchor="ctr">
                    <a:solidFill>
                      <a:schemeClr val="bg1">
                        <a:lumMod val="85000"/>
                      </a:schemeClr>
                    </a:solidFill>
                  </a:tcPr>
                </a:tc>
                <a:tc>
                  <a:txBody>
                    <a:bodyPr/>
                    <a:lstStyle/>
                    <a:p>
                      <a:pPr algn="ctr"/>
                      <a:r>
                        <a:rPr lang="es-MX" sz="1200" dirty="0">
                          <a:latin typeface="Montserrat SemiBold" pitchFamily="2" charset="0"/>
                          <a:cs typeface="Arial" panose="020B0604020202020204" pitchFamily="34" charset="0"/>
                        </a:rPr>
                        <a:t>Controlado</a:t>
                      </a:r>
                    </a:p>
                  </a:txBody>
                  <a:tcPr anchor="ctr">
                    <a:solidFill>
                      <a:schemeClr val="bg1">
                        <a:lumMod val="85000"/>
                      </a:schemeClr>
                    </a:solidFill>
                  </a:tcPr>
                </a:tc>
                <a:tc>
                  <a:txBody>
                    <a:bodyPr/>
                    <a:lstStyle/>
                    <a:p>
                      <a:pPr algn="just"/>
                      <a:r>
                        <a:rPr lang="es-MX" sz="1200" dirty="0">
                          <a:latin typeface="Montserrat SemiBold" pitchFamily="2" charset="0"/>
                          <a:cs typeface="Arial" panose="020B0604020202020204" pitchFamily="34" charset="0"/>
                        </a:rPr>
                        <a:t>Aplicar un plan anual de capacitación, de conformidad con la Ley General de Archivos y la Ley de Archivos para el Estado de Oaxaca.</a:t>
                      </a:r>
                    </a:p>
                  </a:txBody>
                  <a:tcPr anchor="ctr">
                    <a:solidFill>
                      <a:schemeClr val="bg1">
                        <a:lumMod val="85000"/>
                      </a:schemeClr>
                    </a:solidFill>
                  </a:tcPr>
                </a:tc>
                <a:extLst>
                  <a:ext uri="{0D108BD9-81ED-4DB2-BD59-A6C34878D82A}">
                    <a16:rowId xmlns:a16="http://schemas.microsoft.com/office/drawing/2014/main" val="2789748079"/>
                  </a:ext>
                </a:extLst>
              </a:tr>
              <a:tr h="508136">
                <a:tc>
                  <a:txBody>
                    <a:bodyPr/>
                    <a:lstStyle/>
                    <a:p>
                      <a:pPr algn="just"/>
                      <a:r>
                        <a:rPr lang="es-ES" sz="1200" b="1" dirty="0">
                          <a:latin typeface="Montserrat Black" pitchFamily="2" charset="0"/>
                          <a:cs typeface="Arial" panose="020B0604020202020204" pitchFamily="34" charset="0"/>
                        </a:rPr>
                        <a:t>Riesgo 10</a:t>
                      </a:r>
                      <a:r>
                        <a:rPr lang="es-ES" sz="1200" dirty="0">
                          <a:latin typeface="Montserrat Black" pitchFamily="2" charset="0"/>
                          <a:cs typeface="Arial" panose="020B0604020202020204" pitchFamily="34" charset="0"/>
                        </a:rPr>
                        <a:t>: </a:t>
                      </a:r>
                      <a:r>
                        <a:rPr lang="es-ES" sz="1200" dirty="0">
                          <a:latin typeface="Montserrat SemiBold" pitchFamily="2" charset="0"/>
                          <a:cs typeface="Arial" panose="020B0604020202020204" pitchFamily="34" charset="0"/>
                        </a:rPr>
                        <a:t>Servidoras y servidores públicos no capacitados para realizar actividades relacionadas con la administración de archivos.</a:t>
                      </a:r>
                    </a:p>
                  </a:txBody>
                  <a:tcPr anchor="ctr">
                    <a:solidFill>
                      <a:schemeClr val="bg1">
                        <a:lumMod val="85000"/>
                      </a:schemeClr>
                    </a:solidFill>
                  </a:tcPr>
                </a:tc>
                <a:tc>
                  <a:txBody>
                    <a:bodyPr/>
                    <a:lstStyle/>
                    <a:p>
                      <a:pPr algn="ctr"/>
                      <a:r>
                        <a:rPr lang="es-MX" sz="1200" dirty="0">
                          <a:latin typeface="Montserrat SemiBold" pitchFamily="2" charset="0"/>
                          <a:cs typeface="Arial" panose="020B0604020202020204" pitchFamily="34" charset="0"/>
                        </a:rPr>
                        <a:t>Baja</a:t>
                      </a:r>
                    </a:p>
                  </a:txBody>
                  <a:tcPr anchor="ctr">
                    <a:solidFill>
                      <a:schemeClr val="bg1">
                        <a:lumMod val="85000"/>
                      </a:schemeClr>
                    </a:solidFill>
                  </a:tcPr>
                </a:tc>
                <a:tc>
                  <a:txBody>
                    <a:bodyPr/>
                    <a:lstStyle/>
                    <a:p>
                      <a:pPr algn="ctr"/>
                      <a:r>
                        <a:rPr lang="es-MX" sz="1200" dirty="0">
                          <a:latin typeface="Montserrat SemiBold" pitchFamily="2" charset="0"/>
                          <a:cs typeface="Arial" panose="020B0604020202020204" pitchFamily="34" charset="0"/>
                        </a:rPr>
                        <a:t>Menor</a:t>
                      </a:r>
                    </a:p>
                  </a:txBody>
                  <a:tcPr anchor="ctr">
                    <a:solidFill>
                      <a:schemeClr val="bg1">
                        <a:lumMod val="85000"/>
                      </a:schemeClr>
                    </a:solidFill>
                  </a:tcPr>
                </a:tc>
                <a:tc>
                  <a:txBody>
                    <a:bodyPr/>
                    <a:lstStyle/>
                    <a:p>
                      <a:pPr algn="ctr"/>
                      <a:r>
                        <a:rPr lang="es-MX" sz="1200" dirty="0">
                          <a:latin typeface="Montserrat SemiBold" pitchFamily="2" charset="0"/>
                          <a:cs typeface="Arial" panose="020B0604020202020204" pitchFamily="34" charset="0"/>
                        </a:rPr>
                        <a:t>Controlado</a:t>
                      </a:r>
                    </a:p>
                  </a:txBody>
                  <a:tcPr anchor="ctr">
                    <a:solidFill>
                      <a:schemeClr val="bg1">
                        <a:lumMod val="85000"/>
                      </a:schemeClr>
                    </a:solidFill>
                  </a:tcPr>
                </a:tc>
                <a:tc>
                  <a:txBody>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es-MX" sz="1200" dirty="0">
                          <a:latin typeface="Montserrat SemiBold" pitchFamily="2" charset="0"/>
                          <a:cs typeface="Arial" panose="020B0604020202020204" pitchFamily="34" charset="0"/>
                        </a:rPr>
                        <a:t>Aplicar un plan anual de capacitación, de conformidad con la Ley General de Archivos y la Ley de Archivos para el Estado de Oaxaca.</a:t>
                      </a:r>
                    </a:p>
                    <a:p>
                      <a:pPr algn="just"/>
                      <a:endParaRPr lang="es-MX" sz="1200" dirty="0">
                        <a:latin typeface="Montserrat SemiBold" pitchFamily="2" charset="0"/>
                        <a:cs typeface="Arial" panose="020B0604020202020204" pitchFamily="34" charset="0"/>
                      </a:endParaRPr>
                    </a:p>
                  </a:txBody>
                  <a:tcPr anchor="ctr">
                    <a:solidFill>
                      <a:schemeClr val="bg1">
                        <a:lumMod val="85000"/>
                      </a:schemeClr>
                    </a:solidFill>
                  </a:tcPr>
                </a:tc>
                <a:extLst>
                  <a:ext uri="{0D108BD9-81ED-4DB2-BD59-A6C34878D82A}">
                    <a16:rowId xmlns:a16="http://schemas.microsoft.com/office/drawing/2014/main" val="4222476357"/>
                  </a:ext>
                </a:extLst>
              </a:tr>
            </a:tbl>
          </a:graphicData>
        </a:graphic>
      </p:graphicFrame>
    </p:spTree>
    <p:extLst>
      <p:ext uri="{BB962C8B-B14F-4D97-AF65-F5344CB8AC3E}">
        <p14:creationId xmlns:p14="http://schemas.microsoft.com/office/powerpoint/2010/main" val="23090653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BA06E754-F406-4658-B2FE-E1E0477C5FF8}"/>
              </a:ext>
            </a:extLst>
          </p:cNvPr>
          <p:cNvPicPr>
            <a:picLocks noChangeAspect="1"/>
          </p:cNvPicPr>
          <p:nvPr/>
        </p:nvPicPr>
        <p:blipFill>
          <a:blip r:embed="rId2"/>
          <a:stretch>
            <a:fillRect/>
          </a:stretch>
        </p:blipFill>
        <p:spPr>
          <a:xfrm>
            <a:off x="0" y="0"/>
            <a:ext cx="12192000" cy="6858000"/>
          </a:xfrm>
          <a:prstGeom prst="rect">
            <a:avLst/>
          </a:prstGeom>
        </p:spPr>
      </p:pic>
      <p:sp>
        <p:nvSpPr>
          <p:cNvPr id="3" name="Marcador de contenido 2">
            <a:extLst>
              <a:ext uri="{FF2B5EF4-FFF2-40B4-BE49-F238E27FC236}">
                <a16:creationId xmlns:a16="http://schemas.microsoft.com/office/drawing/2014/main" id="{353CFDAC-C827-4EA0-AEEB-80D1BEBB7059}"/>
              </a:ext>
            </a:extLst>
          </p:cNvPr>
          <p:cNvSpPr>
            <a:spLocks noGrp="1"/>
          </p:cNvSpPr>
          <p:nvPr>
            <p:ph idx="1"/>
          </p:nvPr>
        </p:nvSpPr>
        <p:spPr>
          <a:xfrm>
            <a:off x="517712" y="1573344"/>
            <a:ext cx="11156576" cy="3711312"/>
          </a:xfrm>
        </p:spPr>
        <p:txBody>
          <a:bodyPr>
            <a:normAutofit fontScale="92500" lnSpcReduction="10000"/>
          </a:bodyPr>
          <a:lstStyle/>
          <a:p>
            <a:pPr marL="0" indent="0">
              <a:buNone/>
            </a:pPr>
            <a:r>
              <a:rPr lang="es-MX" sz="1900" dirty="0">
                <a:solidFill>
                  <a:srgbClr val="233873"/>
                </a:solidFill>
                <a:latin typeface="Montserrat Black" pitchFamily="2" charset="0"/>
              </a:rPr>
              <a:t>7. Planificar las comunicaciones.</a:t>
            </a:r>
          </a:p>
          <a:p>
            <a:pPr algn="just">
              <a:lnSpc>
                <a:spcPct val="150000"/>
              </a:lnSpc>
            </a:pPr>
            <a:r>
              <a:rPr lang="es-ES" sz="1400" dirty="0">
                <a:effectLst/>
                <a:latin typeface="Montserrat SemiBold" pitchFamily="2" charset="0"/>
                <a:ea typeface="Calibri" panose="020F0502020204030204" pitchFamily="34" charset="0"/>
                <a:cs typeface="Times New Roman" panose="02020603050405020304" pitchFamily="18" charset="0"/>
              </a:rPr>
              <a:t>La comunicación entre el Área Coordinadora de Archivos, la Oficialía de partes, las y los Responsables de Archivo de Trámite y el Responsable del Archivo de Concentración se llevará a cabo por medio de correos electrónicos, grupo de WhatsApp y reuniones de trabajo. </a:t>
            </a:r>
            <a:endParaRPr lang="es-ES" sz="1400" dirty="0">
              <a:latin typeface="Montserrat SemiBold" pitchFamily="2" charset="0"/>
              <a:ea typeface="Calibri" panose="020F0502020204030204" pitchFamily="34" charset="0"/>
              <a:cs typeface="Times New Roman" panose="02020603050405020304" pitchFamily="18" charset="0"/>
            </a:endParaRPr>
          </a:p>
          <a:p>
            <a:pPr marL="0" indent="0" algn="just">
              <a:lnSpc>
                <a:spcPct val="150000"/>
              </a:lnSpc>
              <a:buNone/>
            </a:pPr>
            <a:r>
              <a:rPr lang="es-MX" sz="1900" dirty="0">
                <a:solidFill>
                  <a:srgbClr val="AB4592"/>
                </a:solidFill>
                <a:latin typeface="Montserrat Black" pitchFamily="2" charset="0"/>
              </a:rPr>
              <a:t>7.1 Reportes de avances.</a:t>
            </a:r>
            <a:endParaRPr lang="es-ES" sz="1900" dirty="0">
              <a:solidFill>
                <a:srgbClr val="AB4592"/>
              </a:solidFill>
              <a:effectLst/>
              <a:latin typeface="Montserrat Black" pitchFamily="2" charset="0"/>
              <a:ea typeface="Calibri" panose="020F0502020204030204" pitchFamily="34" charset="0"/>
              <a:cs typeface="Times New Roman" panose="02020603050405020304" pitchFamily="18" charset="0"/>
            </a:endParaRPr>
          </a:p>
          <a:p>
            <a:pPr algn="just">
              <a:lnSpc>
                <a:spcPct val="150000"/>
              </a:lnSpc>
            </a:pPr>
            <a:r>
              <a:rPr lang="es-ES" sz="1400" dirty="0">
                <a:effectLst/>
                <a:latin typeface="Montserrat SemiBold" pitchFamily="2" charset="0"/>
                <a:ea typeface="Calibri" panose="020F0502020204030204" pitchFamily="34" charset="0"/>
                <a:cs typeface="Times New Roman" panose="02020603050405020304" pitchFamily="18" charset="0"/>
              </a:rPr>
              <a:t>Se elaborarán informes de actividades atendiendo a lo establecido en el artículo 26 de la Ley General de Archivos, el Área Coordinadora de Archivos elaborará y notificará al Consejo General, el Informe de cumplimiento al presente Programa.</a:t>
            </a:r>
          </a:p>
          <a:p>
            <a:pPr marL="0" indent="0" algn="just">
              <a:lnSpc>
                <a:spcPct val="150000"/>
              </a:lnSpc>
              <a:buNone/>
            </a:pPr>
            <a:r>
              <a:rPr lang="es-MX" sz="1900" dirty="0">
                <a:solidFill>
                  <a:srgbClr val="AB4592"/>
                </a:solidFill>
                <a:latin typeface="Montserrat Black" pitchFamily="2" charset="0"/>
              </a:rPr>
              <a:t>7.2 Control de cambios.</a:t>
            </a:r>
            <a:endParaRPr lang="es-ES" sz="1900" dirty="0">
              <a:solidFill>
                <a:srgbClr val="AB4592"/>
              </a:solidFill>
              <a:effectLst/>
              <a:latin typeface="Montserrat Black" pitchFamily="2" charset="0"/>
              <a:ea typeface="Calibri" panose="020F0502020204030204" pitchFamily="34" charset="0"/>
              <a:cs typeface="Times New Roman" panose="02020603050405020304" pitchFamily="18" charset="0"/>
            </a:endParaRPr>
          </a:p>
          <a:p>
            <a:pPr algn="just">
              <a:lnSpc>
                <a:spcPct val="150000"/>
              </a:lnSpc>
            </a:pPr>
            <a:r>
              <a:rPr lang="es-ES" sz="1400" dirty="0">
                <a:effectLst/>
                <a:latin typeface="Montserrat SemiBold" pitchFamily="2" charset="0"/>
                <a:ea typeface="Calibri" panose="020F0502020204030204" pitchFamily="34" charset="0"/>
                <a:cs typeface="Times New Roman" panose="02020603050405020304" pitchFamily="18" charset="0"/>
              </a:rPr>
              <a:t>Se elaborarán informes de actividades atendiendo a lo establecido en el artículo 26 de la Ley General de Archivos, el Área Coordinadora de Archivos elaborará y notificará al Consejo General, el Informe de cumplimiento al presente Programa.</a:t>
            </a:r>
          </a:p>
          <a:p>
            <a:pPr marL="0" indent="0" algn="just">
              <a:lnSpc>
                <a:spcPct val="150000"/>
              </a:lnSpc>
              <a:buNone/>
            </a:pPr>
            <a:endParaRPr lang="es-ES" sz="1400" dirty="0">
              <a:effectLst/>
              <a:latin typeface="Montserrat SemiBold" pitchFamily="2" charset="0"/>
              <a:ea typeface="Calibri" panose="020F0502020204030204" pitchFamily="34" charset="0"/>
              <a:cs typeface="Times New Roman" panose="02020603050405020304" pitchFamily="18" charset="0"/>
            </a:endParaRPr>
          </a:p>
        </p:txBody>
      </p:sp>
      <p:sp>
        <p:nvSpPr>
          <p:cNvPr id="6" name="Elipse 5">
            <a:extLst>
              <a:ext uri="{FF2B5EF4-FFF2-40B4-BE49-F238E27FC236}">
                <a16:creationId xmlns:a16="http://schemas.microsoft.com/office/drawing/2014/main" id="{EA04B853-4234-4F10-8C56-056EE7DEFAF5}"/>
              </a:ext>
            </a:extLst>
          </p:cNvPr>
          <p:cNvSpPr/>
          <p:nvPr/>
        </p:nvSpPr>
        <p:spPr>
          <a:xfrm>
            <a:off x="11250707" y="5916707"/>
            <a:ext cx="788894" cy="79785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rgbClr val="AB4592"/>
                </a:solidFill>
                <a:latin typeface="Montserrat Black" pitchFamily="2" charset="0"/>
              </a:rPr>
              <a:t>33</a:t>
            </a:r>
          </a:p>
        </p:txBody>
      </p:sp>
    </p:spTree>
    <p:extLst>
      <p:ext uri="{BB962C8B-B14F-4D97-AF65-F5344CB8AC3E}">
        <p14:creationId xmlns:p14="http://schemas.microsoft.com/office/powerpoint/2010/main" val="35017737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BA06E754-F406-4658-B2FE-E1E0477C5FF8}"/>
              </a:ext>
            </a:extLst>
          </p:cNvPr>
          <p:cNvPicPr>
            <a:picLocks noChangeAspect="1"/>
          </p:cNvPicPr>
          <p:nvPr/>
        </p:nvPicPr>
        <p:blipFill>
          <a:blip r:embed="rId2"/>
          <a:stretch>
            <a:fillRect/>
          </a:stretch>
        </p:blipFill>
        <p:spPr>
          <a:xfrm>
            <a:off x="0" y="0"/>
            <a:ext cx="12192000" cy="6858000"/>
          </a:xfrm>
          <a:prstGeom prst="rect">
            <a:avLst/>
          </a:prstGeom>
        </p:spPr>
      </p:pic>
      <p:sp>
        <p:nvSpPr>
          <p:cNvPr id="3" name="Marcador de contenido 2">
            <a:extLst>
              <a:ext uri="{FF2B5EF4-FFF2-40B4-BE49-F238E27FC236}">
                <a16:creationId xmlns:a16="http://schemas.microsoft.com/office/drawing/2014/main" id="{353CFDAC-C827-4EA0-AEEB-80D1BEBB7059}"/>
              </a:ext>
            </a:extLst>
          </p:cNvPr>
          <p:cNvSpPr>
            <a:spLocks noGrp="1"/>
          </p:cNvSpPr>
          <p:nvPr>
            <p:ph idx="1"/>
          </p:nvPr>
        </p:nvSpPr>
        <p:spPr>
          <a:xfrm>
            <a:off x="517712" y="1573344"/>
            <a:ext cx="11156576" cy="2565023"/>
          </a:xfrm>
        </p:spPr>
        <p:txBody>
          <a:bodyPr>
            <a:normAutofit/>
          </a:bodyPr>
          <a:lstStyle/>
          <a:p>
            <a:pPr marL="0" indent="0">
              <a:buNone/>
            </a:pPr>
            <a:r>
              <a:rPr lang="es-MX" sz="1800" dirty="0">
                <a:solidFill>
                  <a:srgbClr val="233873"/>
                </a:solidFill>
                <a:latin typeface="Montserrat Black" pitchFamily="2" charset="0"/>
              </a:rPr>
              <a:t>8. Hoja de cierre.</a:t>
            </a:r>
          </a:p>
          <a:p>
            <a:pPr algn="just">
              <a:lnSpc>
                <a:spcPct val="150000"/>
              </a:lnSpc>
            </a:pPr>
            <a:r>
              <a:rPr lang="es-ES" sz="1400" dirty="0">
                <a:effectLst/>
                <a:latin typeface="Montserrat SemiBold" pitchFamily="2" charset="0"/>
                <a:ea typeface="Calibri" panose="020F0502020204030204" pitchFamily="34" charset="0"/>
                <a:cs typeface="Times New Roman" panose="02020603050405020304" pitchFamily="18" charset="0"/>
              </a:rPr>
              <a:t>En cumplimiento con lo establecido en los artículos 23 y 28 de la Ley General de Archivos, Artículos 22 y 27 de la Ley de Archivos para el Estado de Oaxaca, así como del artículo 12 fracción II, inciso b) del Reglamento Interno del Órgano Garante de Acceso Información Pública, Transparencia, Protección de Datos Personales y Buen Gobierno del Estado de Oaxaca, el Programa Anual de Desarrollo Archivístico (PADA) 2025, fue elaborado por el Área Coordinadora de Archivos, y aprobado por el Consejo General del Órgano Garante, mediante la Segunda Sesión Ordinaria celebrada el día 31 de enero del dos mil veinticinco. </a:t>
            </a:r>
            <a:endParaRPr lang="es-ES" sz="1400" dirty="0">
              <a:latin typeface="Montserrat SemiBold" pitchFamily="2" charset="0"/>
              <a:ea typeface="Calibri" panose="020F0502020204030204" pitchFamily="34" charset="0"/>
              <a:cs typeface="Times New Roman" panose="02020603050405020304" pitchFamily="18" charset="0"/>
            </a:endParaRPr>
          </a:p>
        </p:txBody>
      </p:sp>
      <p:sp>
        <p:nvSpPr>
          <p:cNvPr id="6" name="Elipse 5">
            <a:extLst>
              <a:ext uri="{FF2B5EF4-FFF2-40B4-BE49-F238E27FC236}">
                <a16:creationId xmlns:a16="http://schemas.microsoft.com/office/drawing/2014/main" id="{EA04B853-4234-4F10-8C56-056EE7DEFAF5}"/>
              </a:ext>
            </a:extLst>
          </p:cNvPr>
          <p:cNvSpPr/>
          <p:nvPr/>
        </p:nvSpPr>
        <p:spPr>
          <a:xfrm>
            <a:off x="11250707" y="5916707"/>
            <a:ext cx="788894" cy="79785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rgbClr val="AB4592"/>
                </a:solidFill>
                <a:latin typeface="Montserrat Black" pitchFamily="2" charset="0"/>
              </a:rPr>
              <a:t>34</a:t>
            </a:r>
          </a:p>
        </p:txBody>
      </p:sp>
    </p:spTree>
    <p:extLst>
      <p:ext uri="{BB962C8B-B14F-4D97-AF65-F5344CB8AC3E}">
        <p14:creationId xmlns:p14="http://schemas.microsoft.com/office/powerpoint/2010/main" val="10288571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BA06E754-F406-4658-B2FE-E1E0477C5FF8}"/>
              </a:ext>
            </a:extLst>
          </p:cNvPr>
          <p:cNvPicPr>
            <a:picLocks noChangeAspect="1"/>
          </p:cNvPicPr>
          <p:nvPr/>
        </p:nvPicPr>
        <p:blipFill>
          <a:blip r:embed="rId2"/>
          <a:stretch>
            <a:fillRect/>
          </a:stretch>
        </p:blipFill>
        <p:spPr>
          <a:xfrm>
            <a:off x="0" y="0"/>
            <a:ext cx="12192000" cy="6858000"/>
          </a:xfrm>
          <a:prstGeom prst="rect">
            <a:avLst/>
          </a:prstGeom>
        </p:spPr>
      </p:pic>
      <p:sp>
        <p:nvSpPr>
          <p:cNvPr id="3" name="Marcador de contenido 2">
            <a:extLst>
              <a:ext uri="{FF2B5EF4-FFF2-40B4-BE49-F238E27FC236}">
                <a16:creationId xmlns:a16="http://schemas.microsoft.com/office/drawing/2014/main" id="{353CFDAC-C827-4EA0-AEEB-80D1BEBB7059}"/>
              </a:ext>
            </a:extLst>
          </p:cNvPr>
          <p:cNvSpPr>
            <a:spLocks noGrp="1"/>
          </p:cNvSpPr>
          <p:nvPr>
            <p:ph idx="1"/>
          </p:nvPr>
        </p:nvSpPr>
        <p:spPr>
          <a:xfrm>
            <a:off x="517712" y="1580880"/>
            <a:ext cx="11156576" cy="3696240"/>
          </a:xfrm>
        </p:spPr>
        <p:txBody>
          <a:bodyPr>
            <a:normAutofit/>
          </a:bodyPr>
          <a:lstStyle/>
          <a:p>
            <a:pPr marL="0" indent="0" algn="ctr">
              <a:buNone/>
            </a:pPr>
            <a:r>
              <a:rPr lang="es-MX" sz="2400" dirty="0">
                <a:solidFill>
                  <a:srgbClr val="233873"/>
                </a:solidFill>
                <a:latin typeface="Montserrat Black" pitchFamily="2" charset="0"/>
              </a:rPr>
              <a:t>Consejo General</a:t>
            </a:r>
          </a:p>
          <a:p>
            <a:pPr marL="0" indent="0" algn="ctr">
              <a:buNone/>
            </a:pPr>
            <a:endParaRPr lang="es-MX" sz="1800" dirty="0">
              <a:solidFill>
                <a:srgbClr val="233873"/>
              </a:solidFill>
              <a:latin typeface="Montserrat Black" pitchFamily="2" charset="0"/>
            </a:endParaRPr>
          </a:p>
          <a:p>
            <a:pPr marL="0" indent="0" algn="ctr">
              <a:buNone/>
            </a:pPr>
            <a:endParaRPr lang="es-MX" sz="1800" dirty="0">
              <a:solidFill>
                <a:srgbClr val="233873"/>
              </a:solidFill>
              <a:latin typeface="Montserrat Black" pitchFamily="2" charset="0"/>
            </a:endParaRPr>
          </a:p>
          <a:p>
            <a:pPr marL="0" indent="0" algn="ctr">
              <a:buNone/>
            </a:pPr>
            <a:r>
              <a:rPr lang="es-MX" sz="1800" dirty="0">
                <a:solidFill>
                  <a:srgbClr val="67368C"/>
                </a:solidFill>
                <a:latin typeface="Montserrat Black" pitchFamily="2" charset="0"/>
              </a:rPr>
              <a:t>C. Josué Solana Salmorán.</a:t>
            </a:r>
          </a:p>
          <a:p>
            <a:pPr marL="0" indent="0" algn="ctr">
              <a:buNone/>
            </a:pPr>
            <a:r>
              <a:rPr lang="es-MX" sz="1800" dirty="0">
                <a:solidFill>
                  <a:srgbClr val="67368C"/>
                </a:solidFill>
                <a:latin typeface="Montserrat Black" pitchFamily="2" charset="0"/>
              </a:rPr>
              <a:t>Comisionado Presidente</a:t>
            </a:r>
          </a:p>
          <a:p>
            <a:pPr marL="0" indent="0" algn="ctr">
              <a:buNone/>
            </a:pPr>
            <a:endParaRPr lang="es-MX" sz="1800" dirty="0">
              <a:solidFill>
                <a:srgbClr val="67368C"/>
              </a:solidFill>
              <a:latin typeface="Montserrat Black" pitchFamily="2" charset="0"/>
            </a:endParaRPr>
          </a:p>
          <a:p>
            <a:pPr marL="0" indent="0" algn="ctr">
              <a:buNone/>
            </a:pPr>
            <a:endParaRPr lang="es-MX" sz="1800" dirty="0">
              <a:solidFill>
                <a:srgbClr val="67368C"/>
              </a:solidFill>
              <a:latin typeface="Montserrat Black" pitchFamily="2" charset="0"/>
            </a:endParaRPr>
          </a:p>
          <a:p>
            <a:pPr marL="0" indent="0" algn="ctr">
              <a:buNone/>
            </a:pPr>
            <a:r>
              <a:rPr lang="es-MX" sz="1800" dirty="0">
                <a:solidFill>
                  <a:srgbClr val="67368C"/>
                </a:solidFill>
                <a:latin typeface="Montserrat Black" pitchFamily="2" charset="0"/>
              </a:rPr>
              <a:t>C. Claudia Ivette Soto Pineda.</a:t>
            </a:r>
          </a:p>
          <a:p>
            <a:pPr marL="0" indent="0" algn="ctr">
              <a:buNone/>
            </a:pPr>
            <a:r>
              <a:rPr lang="es-MX" sz="1800" dirty="0">
                <a:solidFill>
                  <a:srgbClr val="67368C"/>
                </a:solidFill>
                <a:latin typeface="Montserrat Black" pitchFamily="2" charset="0"/>
              </a:rPr>
              <a:t>Comisionada de Normas y Principios de Buen Gobierno.</a:t>
            </a:r>
          </a:p>
        </p:txBody>
      </p:sp>
      <p:sp>
        <p:nvSpPr>
          <p:cNvPr id="6" name="Elipse 5">
            <a:extLst>
              <a:ext uri="{FF2B5EF4-FFF2-40B4-BE49-F238E27FC236}">
                <a16:creationId xmlns:a16="http://schemas.microsoft.com/office/drawing/2014/main" id="{EA04B853-4234-4F10-8C56-056EE7DEFAF5}"/>
              </a:ext>
            </a:extLst>
          </p:cNvPr>
          <p:cNvSpPr/>
          <p:nvPr/>
        </p:nvSpPr>
        <p:spPr>
          <a:xfrm>
            <a:off x="11250707" y="5916707"/>
            <a:ext cx="788894" cy="79785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rgbClr val="AB4592"/>
                </a:solidFill>
                <a:latin typeface="Montserrat Black" pitchFamily="2" charset="0"/>
              </a:rPr>
              <a:t>35</a:t>
            </a:r>
          </a:p>
        </p:txBody>
      </p:sp>
    </p:spTree>
    <p:extLst>
      <p:ext uri="{BB962C8B-B14F-4D97-AF65-F5344CB8AC3E}">
        <p14:creationId xmlns:p14="http://schemas.microsoft.com/office/powerpoint/2010/main" val="30571163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BA06E754-F406-4658-B2FE-E1E0477C5FF8}"/>
              </a:ext>
            </a:extLst>
          </p:cNvPr>
          <p:cNvPicPr>
            <a:picLocks noChangeAspect="1"/>
          </p:cNvPicPr>
          <p:nvPr/>
        </p:nvPicPr>
        <p:blipFill>
          <a:blip r:embed="rId2"/>
          <a:stretch>
            <a:fillRect/>
          </a:stretch>
        </p:blipFill>
        <p:spPr>
          <a:xfrm>
            <a:off x="0" y="0"/>
            <a:ext cx="12192000" cy="6858000"/>
          </a:xfrm>
          <a:prstGeom prst="rect">
            <a:avLst/>
          </a:prstGeom>
        </p:spPr>
      </p:pic>
      <p:sp>
        <p:nvSpPr>
          <p:cNvPr id="3" name="Marcador de contenido 2">
            <a:extLst>
              <a:ext uri="{FF2B5EF4-FFF2-40B4-BE49-F238E27FC236}">
                <a16:creationId xmlns:a16="http://schemas.microsoft.com/office/drawing/2014/main" id="{353CFDAC-C827-4EA0-AEEB-80D1BEBB7059}"/>
              </a:ext>
            </a:extLst>
          </p:cNvPr>
          <p:cNvSpPr>
            <a:spLocks noGrp="1"/>
          </p:cNvSpPr>
          <p:nvPr>
            <p:ph idx="1"/>
          </p:nvPr>
        </p:nvSpPr>
        <p:spPr>
          <a:xfrm>
            <a:off x="4572000" y="1580880"/>
            <a:ext cx="7073154" cy="3696240"/>
          </a:xfrm>
        </p:spPr>
        <p:txBody>
          <a:bodyPr>
            <a:normAutofit fontScale="77500" lnSpcReduction="20000"/>
          </a:bodyPr>
          <a:lstStyle/>
          <a:p>
            <a:pPr marL="0" indent="0" algn="ctr">
              <a:buNone/>
            </a:pPr>
            <a:r>
              <a:rPr lang="es-MX" sz="2300" dirty="0">
                <a:solidFill>
                  <a:srgbClr val="233873"/>
                </a:solidFill>
                <a:latin typeface="Montserrat Black" pitchFamily="2" charset="0"/>
              </a:rPr>
              <a:t>Datos de contacto.</a:t>
            </a:r>
          </a:p>
          <a:p>
            <a:pPr marL="0" indent="0" algn="ctr">
              <a:buNone/>
            </a:pPr>
            <a:endParaRPr lang="es-MX" sz="1800" dirty="0">
              <a:solidFill>
                <a:srgbClr val="233873"/>
              </a:solidFill>
              <a:latin typeface="Montserrat Black" pitchFamily="2" charset="0"/>
            </a:endParaRPr>
          </a:p>
          <a:p>
            <a:pPr marL="0" indent="0" algn="ctr">
              <a:buNone/>
            </a:pPr>
            <a:r>
              <a:rPr lang="es-MX" sz="2100" dirty="0">
                <a:solidFill>
                  <a:srgbClr val="67368C"/>
                </a:solidFill>
                <a:latin typeface="Montserrat Black" pitchFamily="2" charset="0"/>
              </a:rPr>
              <a:t>Área Coordinadora de Archivos.</a:t>
            </a:r>
          </a:p>
          <a:p>
            <a:pPr marL="0" indent="0" algn="ctr">
              <a:buNone/>
            </a:pPr>
            <a:endParaRPr lang="es-MX" sz="1800" dirty="0">
              <a:solidFill>
                <a:srgbClr val="67368C"/>
              </a:solidFill>
              <a:latin typeface="Montserrat Black" pitchFamily="2" charset="0"/>
            </a:endParaRPr>
          </a:p>
          <a:p>
            <a:pPr marL="0" indent="0" algn="just">
              <a:buNone/>
            </a:pPr>
            <a:r>
              <a:rPr lang="es-MX" sz="1800" dirty="0">
                <a:solidFill>
                  <a:srgbClr val="67368C"/>
                </a:solidFill>
                <a:latin typeface="Montserrat Black" pitchFamily="2" charset="0"/>
              </a:rPr>
              <a:t>Titular:</a:t>
            </a:r>
          </a:p>
          <a:p>
            <a:pPr marL="0" indent="0" algn="just">
              <a:buNone/>
            </a:pPr>
            <a:r>
              <a:rPr lang="es-MX" sz="1800" dirty="0">
                <a:solidFill>
                  <a:srgbClr val="AB4592"/>
                </a:solidFill>
                <a:latin typeface="Montserrat ExtraBold" pitchFamily="2" charset="0"/>
              </a:rPr>
              <a:t>C. Manuel Eduardo Luis Hernández.</a:t>
            </a:r>
          </a:p>
          <a:p>
            <a:pPr marL="0" indent="0" algn="just">
              <a:buNone/>
            </a:pPr>
            <a:r>
              <a:rPr lang="es-MX" sz="1800" dirty="0">
                <a:solidFill>
                  <a:srgbClr val="67368C"/>
                </a:solidFill>
                <a:latin typeface="Montserrat Black" pitchFamily="2" charset="0"/>
              </a:rPr>
              <a:t>Email: </a:t>
            </a:r>
            <a:r>
              <a:rPr lang="es-MX" sz="1800" dirty="0">
                <a:solidFill>
                  <a:srgbClr val="AB4592"/>
                </a:solidFill>
                <a:latin typeface="Montserrat ExtraBold" pitchFamily="2" charset="0"/>
              </a:rPr>
              <a:t>coordinacion.archivos@ogaipoaxaca.org.mx </a:t>
            </a:r>
          </a:p>
          <a:p>
            <a:pPr marL="0" indent="0" algn="just">
              <a:buNone/>
            </a:pPr>
            <a:r>
              <a:rPr lang="es-MX" sz="1800" dirty="0">
                <a:solidFill>
                  <a:srgbClr val="67368C"/>
                </a:solidFill>
                <a:latin typeface="Montserrat Black" pitchFamily="2" charset="0"/>
              </a:rPr>
              <a:t>Teléfono: </a:t>
            </a:r>
            <a:r>
              <a:rPr lang="es-MX" sz="1800" dirty="0">
                <a:solidFill>
                  <a:srgbClr val="AB4592"/>
                </a:solidFill>
                <a:latin typeface="Montserrat ExtraBold" pitchFamily="2" charset="0"/>
              </a:rPr>
              <a:t>951 51 5 1190 ext. 213 y 214</a:t>
            </a:r>
          </a:p>
          <a:p>
            <a:pPr marL="0" indent="0" algn="just">
              <a:buNone/>
            </a:pPr>
            <a:r>
              <a:rPr lang="es-MX" sz="1800" dirty="0">
                <a:solidFill>
                  <a:srgbClr val="67368C"/>
                </a:solidFill>
                <a:latin typeface="Montserrat Black" pitchFamily="2" charset="0"/>
              </a:rPr>
              <a:t> </a:t>
            </a:r>
          </a:p>
          <a:p>
            <a:pPr marL="0" indent="0" algn="just">
              <a:buNone/>
            </a:pPr>
            <a:r>
              <a:rPr lang="es-MX" sz="1800" dirty="0">
                <a:solidFill>
                  <a:srgbClr val="67368C"/>
                </a:solidFill>
                <a:latin typeface="Montserrat Black" pitchFamily="2" charset="0"/>
              </a:rPr>
              <a:t>Personal operativo:</a:t>
            </a:r>
          </a:p>
          <a:p>
            <a:pPr marL="0" indent="0" algn="just">
              <a:buNone/>
            </a:pPr>
            <a:r>
              <a:rPr lang="es-MX" sz="1800" dirty="0">
                <a:solidFill>
                  <a:srgbClr val="AB4592"/>
                </a:solidFill>
                <a:latin typeface="Montserrat ExtraBold" pitchFamily="2" charset="0"/>
              </a:rPr>
              <a:t>Rigoberto Clemente Canseco Díaz.</a:t>
            </a:r>
          </a:p>
          <a:p>
            <a:pPr marL="0" indent="0" algn="just">
              <a:buNone/>
            </a:pPr>
            <a:r>
              <a:rPr lang="es-MX" sz="1800" dirty="0">
                <a:solidFill>
                  <a:srgbClr val="AB4592"/>
                </a:solidFill>
                <a:latin typeface="Montserrat ExtraBold" pitchFamily="2" charset="0"/>
              </a:rPr>
              <a:t>Analista.</a:t>
            </a:r>
          </a:p>
          <a:p>
            <a:pPr marL="0" indent="0" algn="just">
              <a:buNone/>
            </a:pPr>
            <a:r>
              <a:rPr lang="es-MX" sz="1800" dirty="0">
                <a:solidFill>
                  <a:srgbClr val="67368C"/>
                </a:solidFill>
                <a:latin typeface="Montserrat Black" pitchFamily="2" charset="0"/>
              </a:rPr>
              <a:t>Teléfono: </a:t>
            </a:r>
            <a:r>
              <a:rPr lang="es-MX" sz="1800" dirty="0">
                <a:solidFill>
                  <a:srgbClr val="AB4592"/>
                </a:solidFill>
                <a:latin typeface="Montserrat ExtraBold" pitchFamily="2" charset="0"/>
              </a:rPr>
              <a:t>951 51 5 1190 ext. 213 y 214</a:t>
            </a:r>
          </a:p>
        </p:txBody>
      </p:sp>
      <p:sp>
        <p:nvSpPr>
          <p:cNvPr id="6" name="Elipse 5">
            <a:extLst>
              <a:ext uri="{FF2B5EF4-FFF2-40B4-BE49-F238E27FC236}">
                <a16:creationId xmlns:a16="http://schemas.microsoft.com/office/drawing/2014/main" id="{EA04B853-4234-4F10-8C56-056EE7DEFAF5}"/>
              </a:ext>
            </a:extLst>
          </p:cNvPr>
          <p:cNvSpPr/>
          <p:nvPr/>
        </p:nvSpPr>
        <p:spPr>
          <a:xfrm>
            <a:off x="11250707" y="5916707"/>
            <a:ext cx="788894" cy="79785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rgbClr val="AB4592"/>
                </a:solidFill>
                <a:latin typeface="Montserrat Black" pitchFamily="2" charset="0"/>
              </a:rPr>
              <a:t>36</a:t>
            </a:r>
          </a:p>
        </p:txBody>
      </p:sp>
      <p:pic>
        <p:nvPicPr>
          <p:cNvPr id="5" name="Imagen 4">
            <a:extLst>
              <a:ext uri="{FF2B5EF4-FFF2-40B4-BE49-F238E27FC236}">
                <a16:creationId xmlns:a16="http://schemas.microsoft.com/office/drawing/2014/main" id="{432CC50D-5B54-494A-A160-C3FD2E4B5898}"/>
              </a:ext>
            </a:extLst>
          </p:cNvPr>
          <p:cNvPicPr>
            <a:picLocks noChangeAspect="1"/>
          </p:cNvPicPr>
          <p:nvPr/>
        </p:nvPicPr>
        <p:blipFill>
          <a:blip r:embed="rId3"/>
          <a:stretch>
            <a:fillRect/>
          </a:stretch>
        </p:blipFill>
        <p:spPr>
          <a:xfrm>
            <a:off x="606858" y="2021379"/>
            <a:ext cx="3358284" cy="2815242"/>
          </a:xfrm>
          <a:prstGeom prst="rect">
            <a:avLst/>
          </a:prstGeom>
        </p:spPr>
      </p:pic>
    </p:spTree>
    <p:extLst>
      <p:ext uri="{BB962C8B-B14F-4D97-AF65-F5344CB8AC3E}">
        <p14:creationId xmlns:p14="http://schemas.microsoft.com/office/powerpoint/2010/main" val="29715245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BA06E754-F406-4658-B2FE-E1E0477C5FF8}"/>
              </a:ext>
            </a:extLst>
          </p:cNvPr>
          <p:cNvPicPr>
            <a:picLocks noChangeAspect="1"/>
          </p:cNvPicPr>
          <p:nvPr/>
        </p:nvPicPr>
        <p:blipFill>
          <a:blip r:embed="rId2"/>
          <a:stretch>
            <a:fillRect/>
          </a:stretch>
        </p:blipFill>
        <p:spPr>
          <a:xfrm>
            <a:off x="0" y="0"/>
            <a:ext cx="12192000" cy="6858000"/>
          </a:xfrm>
          <a:prstGeom prst="rect">
            <a:avLst/>
          </a:prstGeom>
        </p:spPr>
      </p:pic>
      <p:sp>
        <p:nvSpPr>
          <p:cNvPr id="3" name="Marcador de contenido 2">
            <a:extLst>
              <a:ext uri="{FF2B5EF4-FFF2-40B4-BE49-F238E27FC236}">
                <a16:creationId xmlns:a16="http://schemas.microsoft.com/office/drawing/2014/main" id="{353CFDAC-C827-4EA0-AEEB-80D1BEBB7059}"/>
              </a:ext>
            </a:extLst>
          </p:cNvPr>
          <p:cNvSpPr>
            <a:spLocks noGrp="1"/>
          </p:cNvSpPr>
          <p:nvPr>
            <p:ph idx="1"/>
          </p:nvPr>
        </p:nvSpPr>
        <p:spPr>
          <a:xfrm>
            <a:off x="517712" y="1558271"/>
            <a:ext cx="11156576" cy="3741457"/>
          </a:xfrm>
        </p:spPr>
        <p:txBody>
          <a:bodyPr>
            <a:normAutofit/>
          </a:bodyPr>
          <a:lstStyle/>
          <a:p>
            <a:pPr marL="342900" indent="-342900">
              <a:buAutoNum type="arabicPeriod"/>
            </a:pPr>
            <a:r>
              <a:rPr lang="es-MX" sz="1800" dirty="0">
                <a:solidFill>
                  <a:srgbClr val="233873"/>
                </a:solidFill>
                <a:latin typeface="Montserrat Black" pitchFamily="2" charset="0"/>
              </a:rPr>
              <a:t>Marco de referencia.</a:t>
            </a:r>
          </a:p>
          <a:p>
            <a:pPr marL="0" indent="0" algn="just">
              <a:lnSpc>
                <a:spcPct val="150000"/>
              </a:lnSpc>
              <a:buNone/>
            </a:pPr>
            <a:r>
              <a:rPr lang="es-ES" sz="1400" dirty="0">
                <a:effectLst/>
                <a:latin typeface="Montserrat SemiBold" pitchFamily="2" charset="0"/>
                <a:ea typeface="Calibri" panose="020F0502020204030204" pitchFamily="34" charset="0"/>
                <a:cs typeface="Times New Roman" panose="02020603050405020304" pitchFamily="18" charset="0"/>
              </a:rPr>
              <a:t>Posteriormente, el 18 de agosto de 2012, fue publicado en el Periódico Oficial del Estado, el Decreto 1307, mediante el cual el H. Congreso del Estado Libre y Soberano de Oaxaca aprobó una reforma a la Ley de Transparencia Local, en la que se modificó la denominación del entonces IEAIP, quién fue sustituido por la Comisión de Transparencia, Acceso a la Información Pública y Protección de Datos Personales (COTAIPO); siendo este el primer órgano garante cuya autonomía fue reconocida por el artículo 114 de la Constitución Política del Estado Libre y Soberano de Oaxaca.</a:t>
            </a:r>
          </a:p>
          <a:p>
            <a:pPr marL="0" indent="0" algn="just">
              <a:lnSpc>
                <a:spcPct val="150000"/>
              </a:lnSpc>
              <a:buNone/>
            </a:pPr>
            <a:r>
              <a:rPr lang="es-ES" sz="1400" dirty="0">
                <a:effectLst/>
                <a:latin typeface="Montserrat SemiBold" pitchFamily="2" charset="0"/>
                <a:ea typeface="Calibri" panose="020F0502020204030204" pitchFamily="34" charset="0"/>
                <a:cs typeface="Times New Roman" panose="02020603050405020304" pitchFamily="18" charset="0"/>
              </a:rPr>
              <a:t>Sin embargo, la publicación de un nuevo Decreto que reformó diversas disposiciones de la Constitución Local, entre otras, en materia de transparencia, publicado el 30 de junio de 2015; dio paso a la extinción de la entonces COTAIPO, creándose de esta manera el otrora Instituto de Acceso a la Información Pública y Protección de Datos Personales (IAIP).</a:t>
            </a:r>
          </a:p>
        </p:txBody>
      </p:sp>
      <p:sp>
        <p:nvSpPr>
          <p:cNvPr id="9" name="Elipse 8">
            <a:extLst>
              <a:ext uri="{FF2B5EF4-FFF2-40B4-BE49-F238E27FC236}">
                <a16:creationId xmlns:a16="http://schemas.microsoft.com/office/drawing/2014/main" id="{7665304D-E760-4B86-AEDF-E864BAA20FE6}"/>
              </a:ext>
            </a:extLst>
          </p:cNvPr>
          <p:cNvSpPr/>
          <p:nvPr/>
        </p:nvSpPr>
        <p:spPr>
          <a:xfrm>
            <a:off x="11250707" y="5916707"/>
            <a:ext cx="788894" cy="79785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rgbClr val="AB4592"/>
                </a:solidFill>
                <a:latin typeface="Montserrat Black" pitchFamily="2" charset="0"/>
              </a:rPr>
              <a:t>4</a:t>
            </a:r>
          </a:p>
        </p:txBody>
      </p:sp>
    </p:spTree>
    <p:extLst>
      <p:ext uri="{BB962C8B-B14F-4D97-AF65-F5344CB8AC3E}">
        <p14:creationId xmlns:p14="http://schemas.microsoft.com/office/powerpoint/2010/main" val="17942558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BA06E754-F406-4658-B2FE-E1E0477C5FF8}"/>
              </a:ext>
            </a:extLst>
          </p:cNvPr>
          <p:cNvPicPr>
            <a:picLocks noChangeAspect="1"/>
          </p:cNvPicPr>
          <p:nvPr/>
        </p:nvPicPr>
        <p:blipFill>
          <a:blip r:embed="rId2"/>
          <a:stretch>
            <a:fillRect/>
          </a:stretch>
        </p:blipFill>
        <p:spPr>
          <a:xfrm>
            <a:off x="0" y="0"/>
            <a:ext cx="12192000" cy="6858000"/>
          </a:xfrm>
          <a:prstGeom prst="rect">
            <a:avLst/>
          </a:prstGeom>
        </p:spPr>
      </p:pic>
      <p:sp>
        <p:nvSpPr>
          <p:cNvPr id="3" name="Marcador de contenido 2">
            <a:extLst>
              <a:ext uri="{FF2B5EF4-FFF2-40B4-BE49-F238E27FC236}">
                <a16:creationId xmlns:a16="http://schemas.microsoft.com/office/drawing/2014/main" id="{353CFDAC-C827-4EA0-AEEB-80D1BEBB7059}"/>
              </a:ext>
            </a:extLst>
          </p:cNvPr>
          <p:cNvSpPr>
            <a:spLocks noGrp="1"/>
          </p:cNvSpPr>
          <p:nvPr>
            <p:ph idx="1"/>
          </p:nvPr>
        </p:nvSpPr>
        <p:spPr>
          <a:xfrm>
            <a:off x="517712" y="1558272"/>
            <a:ext cx="11156576" cy="4161210"/>
          </a:xfrm>
        </p:spPr>
        <p:txBody>
          <a:bodyPr>
            <a:normAutofit/>
          </a:bodyPr>
          <a:lstStyle/>
          <a:p>
            <a:pPr marL="342900" indent="-342900">
              <a:buAutoNum type="arabicPeriod"/>
            </a:pPr>
            <a:r>
              <a:rPr lang="es-MX" sz="1800" dirty="0">
                <a:solidFill>
                  <a:srgbClr val="233873"/>
                </a:solidFill>
                <a:latin typeface="Montserrat Black" pitchFamily="2" charset="0"/>
              </a:rPr>
              <a:t>Marco de referencia.</a:t>
            </a:r>
          </a:p>
          <a:p>
            <a:pPr marL="0" indent="0" algn="just">
              <a:lnSpc>
                <a:spcPct val="150000"/>
              </a:lnSpc>
              <a:buNone/>
            </a:pPr>
            <a:r>
              <a:rPr lang="es-ES" sz="1400" dirty="0">
                <a:effectLst/>
                <a:latin typeface="Montserrat SemiBold" pitchFamily="2" charset="0"/>
                <a:ea typeface="Calibri" panose="020F0502020204030204" pitchFamily="34" charset="0"/>
                <a:cs typeface="Times New Roman" panose="02020603050405020304" pitchFamily="18" charset="0"/>
              </a:rPr>
              <a:t>Finalmente, con fecha 01 de junio de 2021 fue publicado en el Periódico Oficial el Decreto 2473, mediante el cual la LXIV Legislatura del H. Congreso del Estado, reformó el Apartado C del artículo 114 de la Constitución del Estado Libre y Soberano de Oaxaca, dando paso a la expedición de una nueva Ley de Transparencia, Acceso a la Información Pública y Buen Gobierno del Estado de Oaxaca, y creando al actual OGAIPO.</a:t>
            </a:r>
          </a:p>
          <a:p>
            <a:pPr marL="0" indent="0" algn="just">
              <a:lnSpc>
                <a:spcPct val="150000"/>
              </a:lnSpc>
              <a:buNone/>
            </a:pPr>
            <a:r>
              <a:rPr lang="es-ES" sz="1400" dirty="0">
                <a:effectLst/>
                <a:latin typeface="Montserrat SemiBold" pitchFamily="2" charset="0"/>
                <a:ea typeface="Calibri" panose="020F0502020204030204" pitchFamily="34" charset="0"/>
                <a:cs typeface="Times New Roman" panose="02020603050405020304" pitchFamily="18" charset="0"/>
              </a:rPr>
              <a:t>Debido a lo anterior, en el archivo institucional de este Órgano Garante, existe documentación correspondiente a cuatro fondos documentales, contando aquellos que fueron producidos por los extintos IEAIP, COTAIPO e IAIP.</a:t>
            </a:r>
          </a:p>
          <a:p>
            <a:pPr marL="0" indent="0" algn="just">
              <a:lnSpc>
                <a:spcPct val="150000"/>
              </a:lnSpc>
              <a:buNone/>
            </a:pPr>
            <a:r>
              <a:rPr lang="es-ES" sz="1400" dirty="0">
                <a:effectLst/>
                <a:latin typeface="Montserrat SemiBold" pitchFamily="2" charset="0"/>
                <a:ea typeface="Calibri" panose="020F0502020204030204" pitchFamily="34" charset="0"/>
                <a:cs typeface="Times New Roman" panose="02020603050405020304" pitchFamily="18" charset="0"/>
              </a:rPr>
              <a:t>Bajo este orden de ideas, considerando que, a raíz de la reforma constitucional en materia de transparencia y acceso a la información, se ha resaltado la importancia de la gestión documental; aunado a que, con la entrada en vigor de la Ley General de Archivos, las obligaciones de este Órgano Garante en materia archivística aumentaron.</a:t>
            </a:r>
          </a:p>
        </p:txBody>
      </p:sp>
      <p:sp>
        <p:nvSpPr>
          <p:cNvPr id="6" name="Elipse 5">
            <a:extLst>
              <a:ext uri="{FF2B5EF4-FFF2-40B4-BE49-F238E27FC236}">
                <a16:creationId xmlns:a16="http://schemas.microsoft.com/office/drawing/2014/main" id="{4F1E6E95-875C-46E6-A7CD-E6FD7A5E3BA2}"/>
              </a:ext>
            </a:extLst>
          </p:cNvPr>
          <p:cNvSpPr/>
          <p:nvPr/>
        </p:nvSpPr>
        <p:spPr>
          <a:xfrm>
            <a:off x="11250707" y="5916707"/>
            <a:ext cx="788894" cy="79785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rgbClr val="AB4592"/>
                </a:solidFill>
                <a:latin typeface="Montserrat Black" pitchFamily="2" charset="0"/>
              </a:rPr>
              <a:t>5</a:t>
            </a:r>
          </a:p>
        </p:txBody>
      </p:sp>
    </p:spTree>
    <p:extLst>
      <p:ext uri="{BB962C8B-B14F-4D97-AF65-F5344CB8AC3E}">
        <p14:creationId xmlns:p14="http://schemas.microsoft.com/office/powerpoint/2010/main" val="10717897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BA06E754-F406-4658-B2FE-E1E0477C5FF8}"/>
              </a:ext>
            </a:extLst>
          </p:cNvPr>
          <p:cNvPicPr>
            <a:picLocks noChangeAspect="1"/>
          </p:cNvPicPr>
          <p:nvPr/>
        </p:nvPicPr>
        <p:blipFill>
          <a:blip r:embed="rId2"/>
          <a:stretch>
            <a:fillRect/>
          </a:stretch>
        </p:blipFill>
        <p:spPr>
          <a:xfrm>
            <a:off x="0" y="0"/>
            <a:ext cx="12192000" cy="6858000"/>
          </a:xfrm>
          <a:prstGeom prst="rect">
            <a:avLst/>
          </a:prstGeom>
        </p:spPr>
      </p:pic>
      <p:sp>
        <p:nvSpPr>
          <p:cNvPr id="3" name="Marcador de contenido 2">
            <a:extLst>
              <a:ext uri="{FF2B5EF4-FFF2-40B4-BE49-F238E27FC236}">
                <a16:creationId xmlns:a16="http://schemas.microsoft.com/office/drawing/2014/main" id="{353CFDAC-C827-4EA0-AEEB-80D1BEBB7059}"/>
              </a:ext>
            </a:extLst>
          </p:cNvPr>
          <p:cNvSpPr>
            <a:spLocks noGrp="1"/>
          </p:cNvSpPr>
          <p:nvPr>
            <p:ph idx="1"/>
          </p:nvPr>
        </p:nvSpPr>
        <p:spPr>
          <a:xfrm>
            <a:off x="517712" y="1558272"/>
            <a:ext cx="11156576" cy="3175094"/>
          </a:xfrm>
        </p:spPr>
        <p:txBody>
          <a:bodyPr>
            <a:normAutofit/>
          </a:bodyPr>
          <a:lstStyle/>
          <a:p>
            <a:pPr marL="342900" indent="-342900">
              <a:buAutoNum type="arabicPeriod"/>
            </a:pPr>
            <a:r>
              <a:rPr lang="es-MX" sz="1800" dirty="0">
                <a:solidFill>
                  <a:srgbClr val="233873"/>
                </a:solidFill>
                <a:latin typeface="Montserrat Black" pitchFamily="2" charset="0"/>
              </a:rPr>
              <a:t>Marco de referencia.</a:t>
            </a:r>
          </a:p>
          <a:p>
            <a:pPr marL="0" indent="0" algn="just">
              <a:lnSpc>
                <a:spcPct val="150000"/>
              </a:lnSpc>
              <a:buNone/>
            </a:pPr>
            <a:r>
              <a:rPr lang="es-ES" sz="1400" dirty="0">
                <a:effectLst/>
                <a:latin typeface="Montserrat SemiBold" pitchFamily="2" charset="0"/>
                <a:ea typeface="Calibri" panose="020F0502020204030204" pitchFamily="34" charset="0"/>
                <a:cs typeface="Times New Roman" panose="02020603050405020304" pitchFamily="18" charset="0"/>
              </a:rPr>
              <a:t>Cabe señalar que, de una exploración realizada por el Área Coordinadora de Archivos del OGAIPO, en coordinación con las personas Responsables de Archivo de Trámite de las Unidades </a:t>
            </a:r>
            <a:r>
              <a:rPr lang="es-ES" sz="1400" dirty="0">
                <a:latin typeface="Montserrat SemiBold" pitchFamily="2" charset="0"/>
                <a:ea typeface="Calibri" panose="020F0502020204030204" pitchFamily="34" charset="0"/>
                <a:cs typeface="Times New Roman" panose="02020603050405020304" pitchFamily="18" charset="0"/>
              </a:rPr>
              <a:t>A</a:t>
            </a:r>
            <a:r>
              <a:rPr lang="es-ES" sz="1400" dirty="0">
                <a:effectLst/>
                <a:latin typeface="Montserrat SemiBold" pitchFamily="2" charset="0"/>
                <a:ea typeface="Calibri" panose="020F0502020204030204" pitchFamily="34" charset="0"/>
                <a:cs typeface="Times New Roman" panose="02020603050405020304" pitchFamily="18" charset="0"/>
              </a:rPr>
              <a:t>dministrativas </a:t>
            </a:r>
            <a:r>
              <a:rPr lang="es-ES" sz="1400" dirty="0">
                <a:latin typeface="Montserrat SemiBold" pitchFamily="2" charset="0"/>
                <a:ea typeface="Calibri" panose="020F0502020204030204" pitchFamily="34" charset="0"/>
                <a:cs typeface="Times New Roman" panose="02020603050405020304" pitchFamily="18" charset="0"/>
              </a:rPr>
              <a:t>P</a:t>
            </a:r>
            <a:r>
              <a:rPr lang="es-ES" sz="1400" dirty="0">
                <a:effectLst/>
                <a:latin typeface="Montserrat SemiBold" pitchFamily="2" charset="0"/>
                <a:ea typeface="Calibri" panose="020F0502020204030204" pitchFamily="34" charset="0"/>
                <a:cs typeface="Times New Roman" panose="02020603050405020304" pitchFamily="18" charset="0"/>
              </a:rPr>
              <a:t>roductoras de la Documentación, se observó que los tres entes que antecedieron al actual Órgano Garante (IEAIP, COTAIPO e IAIP), realizaron diversas actividades en materia archivística. </a:t>
            </a:r>
          </a:p>
          <a:p>
            <a:pPr marL="0" indent="0" algn="just">
              <a:lnSpc>
                <a:spcPct val="150000"/>
              </a:lnSpc>
              <a:buNone/>
            </a:pPr>
            <a:r>
              <a:rPr lang="es-ES" sz="1400" dirty="0">
                <a:latin typeface="Montserrat SemiBold" pitchFamily="2" charset="0"/>
                <a:ea typeface="Calibri" panose="020F0502020204030204" pitchFamily="34" charset="0"/>
                <a:cs typeface="Times New Roman" panose="02020603050405020304" pitchFamily="18" charset="0"/>
              </a:rPr>
              <a:t>S</a:t>
            </a:r>
            <a:r>
              <a:rPr lang="es-ES" sz="1400" dirty="0">
                <a:effectLst/>
                <a:latin typeface="Montserrat SemiBold" pitchFamily="2" charset="0"/>
                <a:ea typeface="Calibri" panose="020F0502020204030204" pitchFamily="34" charset="0"/>
                <a:cs typeface="Times New Roman" panose="02020603050405020304" pitchFamily="18" charset="0"/>
              </a:rPr>
              <a:t>in embargo, </a:t>
            </a:r>
            <a:r>
              <a:rPr lang="es-ES" sz="1400" dirty="0">
                <a:latin typeface="Montserrat SemiBold" pitchFamily="2" charset="0"/>
                <a:ea typeface="Calibri" panose="020F0502020204030204" pitchFamily="34" charset="0"/>
                <a:cs typeface="Times New Roman" panose="02020603050405020304" pitchFamily="18" charset="0"/>
              </a:rPr>
              <a:t>la mayor </a:t>
            </a:r>
            <a:r>
              <a:rPr lang="es-ES" sz="1400" dirty="0">
                <a:effectLst/>
                <a:latin typeface="Montserrat SemiBold" pitchFamily="2" charset="0"/>
                <a:ea typeface="Calibri" panose="020F0502020204030204" pitchFamily="34" charset="0"/>
                <a:cs typeface="Times New Roman" panose="02020603050405020304" pitchFamily="18" charset="0"/>
              </a:rPr>
              <a:t>parte de los expedientes generados por los fondos anteriores al OGAIPO, actualmente permanecen en el Archivo de Concentración y, en algunos casos, en los propios </a:t>
            </a:r>
            <a:r>
              <a:rPr lang="es-ES" sz="1400" dirty="0">
                <a:latin typeface="Montserrat SemiBold" pitchFamily="2" charset="0"/>
                <a:ea typeface="Calibri" panose="020F0502020204030204" pitchFamily="34" charset="0"/>
                <a:cs typeface="Times New Roman" panose="02020603050405020304" pitchFamily="18" charset="0"/>
              </a:rPr>
              <a:t>A</a:t>
            </a:r>
            <a:r>
              <a:rPr lang="es-ES" sz="1400" dirty="0">
                <a:effectLst/>
                <a:latin typeface="Montserrat SemiBold" pitchFamily="2" charset="0"/>
                <a:ea typeface="Calibri" panose="020F0502020204030204" pitchFamily="34" charset="0"/>
                <a:cs typeface="Times New Roman" panose="02020603050405020304" pitchFamily="18" charset="0"/>
              </a:rPr>
              <a:t>rchivos de Trámite de las Unidades Administrativas; es decir, su ciclo vital fue interrumpido.</a:t>
            </a:r>
          </a:p>
        </p:txBody>
      </p:sp>
      <p:sp>
        <p:nvSpPr>
          <p:cNvPr id="6" name="Elipse 5">
            <a:extLst>
              <a:ext uri="{FF2B5EF4-FFF2-40B4-BE49-F238E27FC236}">
                <a16:creationId xmlns:a16="http://schemas.microsoft.com/office/drawing/2014/main" id="{A1425A0D-5354-42A4-B11F-B05B0AAB4B60}"/>
              </a:ext>
            </a:extLst>
          </p:cNvPr>
          <p:cNvSpPr/>
          <p:nvPr/>
        </p:nvSpPr>
        <p:spPr>
          <a:xfrm>
            <a:off x="11250707" y="5916707"/>
            <a:ext cx="788894" cy="79785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rgbClr val="AB4592"/>
                </a:solidFill>
                <a:latin typeface="Montserrat Black" pitchFamily="2" charset="0"/>
              </a:rPr>
              <a:t>6</a:t>
            </a:r>
          </a:p>
        </p:txBody>
      </p:sp>
    </p:spTree>
    <p:extLst>
      <p:ext uri="{BB962C8B-B14F-4D97-AF65-F5344CB8AC3E}">
        <p14:creationId xmlns:p14="http://schemas.microsoft.com/office/powerpoint/2010/main" val="36612771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BA06E754-F406-4658-B2FE-E1E0477C5FF8}"/>
              </a:ext>
            </a:extLst>
          </p:cNvPr>
          <p:cNvPicPr>
            <a:picLocks noChangeAspect="1"/>
          </p:cNvPicPr>
          <p:nvPr/>
        </p:nvPicPr>
        <p:blipFill>
          <a:blip r:embed="rId2"/>
          <a:stretch>
            <a:fillRect/>
          </a:stretch>
        </p:blipFill>
        <p:spPr>
          <a:xfrm>
            <a:off x="0" y="0"/>
            <a:ext cx="12192000" cy="6858000"/>
          </a:xfrm>
          <a:prstGeom prst="rect">
            <a:avLst/>
          </a:prstGeom>
        </p:spPr>
      </p:pic>
      <p:sp>
        <p:nvSpPr>
          <p:cNvPr id="3" name="Marcador de contenido 2">
            <a:extLst>
              <a:ext uri="{FF2B5EF4-FFF2-40B4-BE49-F238E27FC236}">
                <a16:creationId xmlns:a16="http://schemas.microsoft.com/office/drawing/2014/main" id="{353CFDAC-C827-4EA0-AEEB-80D1BEBB7059}"/>
              </a:ext>
            </a:extLst>
          </p:cNvPr>
          <p:cNvSpPr>
            <a:spLocks noGrp="1"/>
          </p:cNvSpPr>
          <p:nvPr>
            <p:ph idx="1"/>
          </p:nvPr>
        </p:nvSpPr>
        <p:spPr>
          <a:xfrm>
            <a:off x="517712" y="1558272"/>
            <a:ext cx="11156576" cy="3721940"/>
          </a:xfrm>
        </p:spPr>
        <p:txBody>
          <a:bodyPr>
            <a:normAutofit/>
          </a:bodyPr>
          <a:lstStyle/>
          <a:p>
            <a:pPr marL="0" indent="0">
              <a:buNone/>
            </a:pPr>
            <a:r>
              <a:rPr lang="es-MX" sz="1800" dirty="0">
                <a:solidFill>
                  <a:srgbClr val="233873"/>
                </a:solidFill>
                <a:latin typeface="Montserrat Black" pitchFamily="2" charset="0"/>
              </a:rPr>
              <a:t>2. Justificación.</a:t>
            </a:r>
          </a:p>
          <a:p>
            <a:pPr marL="0" indent="0" algn="just">
              <a:lnSpc>
                <a:spcPct val="150000"/>
              </a:lnSpc>
              <a:buNone/>
            </a:pPr>
            <a:r>
              <a:rPr lang="es-ES" sz="1400" dirty="0">
                <a:effectLst/>
                <a:latin typeface="Montserrat SemiBold" pitchFamily="2" charset="0"/>
                <a:ea typeface="Calibri" panose="020F0502020204030204" pitchFamily="34" charset="0"/>
                <a:cs typeface="Times New Roman" panose="02020603050405020304" pitchFamily="18" charset="0"/>
              </a:rPr>
              <a:t>El Programa de Desarrollo Archivístico (PADA) 2025, se presenta en cumplimiento al artículo 23 de la Ley General de Archivos, así como del artículo 22 de la Ley de Archivos para el Estado de Oaxaca, que establece: “los Sujetos Obligados que cuenten con un sistema institucional de archivos, deberán elaborar un programa anual y publicarlo en su portal electrónico en los primeros treinta días naturales del ejercicio fiscal correspondiente”.</a:t>
            </a:r>
          </a:p>
          <a:p>
            <a:pPr marL="0" indent="0" algn="just">
              <a:lnSpc>
                <a:spcPct val="150000"/>
              </a:lnSpc>
              <a:buNone/>
            </a:pPr>
            <a:r>
              <a:rPr lang="es-ES" sz="1400" dirty="0">
                <a:effectLst/>
                <a:latin typeface="Montserrat SemiBold" pitchFamily="2" charset="0"/>
                <a:ea typeface="Calibri" panose="020F0502020204030204" pitchFamily="34" charset="0"/>
                <a:cs typeface="Times New Roman" panose="02020603050405020304" pitchFamily="18" charset="0"/>
              </a:rPr>
              <a:t>El Programa define las acciones prioritarias en materia archivística, integrando los recursos económicos, tecnológicos y operativos disponibles, y se encuentra alineado al Programa Nacional de Transparencia (PROTAI) 2022-2026, específicamente en el eje temático 1 denominado “Archivo y gestión documental”, en el siguiente objetivo estratégico:</a:t>
            </a:r>
          </a:p>
          <a:p>
            <a:pPr marL="0" indent="0" algn="ctr">
              <a:lnSpc>
                <a:spcPct val="150000"/>
              </a:lnSpc>
              <a:buNone/>
            </a:pPr>
            <a:r>
              <a:rPr lang="es-ES" sz="1400" i="1" dirty="0">
                <a:effectLst/>
                <a:latin typeface="Montserrat ExtraBold" pitchFamily="2" charset="0"/>
                <a:ea typeface="Calibri" panose="020F0502020204030204" pitchFamily="34" charset="0"/>
                <a:cs typeface="Times New Roman" panose="02020603050405020304" pitchFamily="18" charset="0"/>
              </a:rPr>
              <a:t>“1.1 Consolidar la regulación de la gestión documental y la administración de archivos como condición necesaria para el ejercicio y desarrollo del Derecho de Acceso a la Información Pública.”</a:t>
            </a:r>
          </a:p>
        </p:txBody>
      </p:sp>
      <p:sp>
        <p:nvSpPr>
          <p:cNvPr id="6" name="Elipse 5">
            <a:extLst>
              <a:ext uri="{FF2B5EF4-FFF2-40B4-BE49-F238E27FC236}">
                <a16:creationId xmlns:a16="http://schemas.microsoft.com/office/drawing/2014/main" id="{EA04B853-4234-4F10-8C56-056EE7DEFAF5}"/>
              </a:ext>
            </a:extLst>
          </p:cNvPr>
          <p:cNvSpPr/>
          <p:nvPr/>
        </p:nvSpPr>
        <p:spPr>
          <a:xfrm>
            <a:off x="11250707" y="5916707"/>
            <a:ext cx="788894" cy="79785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rgbClr val="AB4592"/>
                </a:solidFill>
                <a:latin typeface="Montserrat Black" pitchFamily="2" charset="0"/>
              </a:rPr>
              <a:t>7</a:t>
            </a:r>
          </a:p>
        </p:txBody>
      </p:sp>
    </p:spTree>
    <p:extLst>
      <p:ext uri="{BB962C8B-B14F-4D97-AF65-F5344CB8AC3E}">
        <p14:creationId xmlns:p14="http://schemas.microsoft.com/office/powerpoint/2010/main" val="25920580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BA06E754-F406-4658-B2FE-E1E0477C5FF8}"/>
              </a:ext>
            </a:extLst>
          </p:cNvPr>
          <p:cNvPicPr>
            <a:picLocks noChangeAspect="1"/>
          </p:cNvPicPr>
          <p:nvPr/>
        </p:nvPicPr>
        <p:blipFill>
          <a:blip r:embed="rId2"/>
          <a:stretch>
            <a:fillRect/>
          </a:stretch>
        </p:blipFill>
        <p:spPr>
          <a:xfrm>
            <a:off x="0" y="0"/>
            <a:ext cx="12192000" cy="6858000"/>
          </a:xfrm>
          <a:prstGeom prst="rect">
            <a:avLst/>
          </a:prstGeom>
        </p:spPr>
      </p:pic>
      <p:sp>
        <p:nvSpPr>
          <p:cNvPr id="3" name="Marcador de contenido 2">
            <a:extLst>
              <a:ext uri="{FF2B5EF4-FFF2-40B4-BE49-F238E27FC236}">
                <a16:creationId xmlns:a16="http://schemas.microsoft.com/office/drawing/2014/main" id="{353CFDAC-C827-4EA0-AEEB-80D1BEBB7059}"/>
              </a:ext>
            </a:extLst>
          </p:cNvPr>
          <p:cNvSpPr>
            <a:spLocks noGrp="1"/>
          </p:cNvSpPr>
          <p:nvPr>
            <p:ph idx="1"/>
          </p:nvPr>
        </p:nvSpPr>
        <p:spPr>
          <a:xfrm>
            <a:off x="517712" y="1558271"/>
            <a:ext cx="11156576" cy="3965835"/>
          </a:xfrm>
        </p:spPr>
        <p:txBody>
          <a:bodyPr>
            <a:normAutofit lnSpcReduction="10000"/>
          </a:bodyPr>
          <a:lstStyle/>
          <a:p>
            <a:pPr marL="0" indent="0">
              <a:buNone/>
            </a:pPr>
            <a:r>
              <a:rPr lang="es-MX" sz="1800" dirty="0">
                <a:solidFill>
                  <a:srgbClr val="233873"/>
                </a:solidFill>
                <a:latin typeface="Montserrat Black" pitchFamily="2" charset="0"/>
              </a:rPr>
              <a:t>2. Justificación.</a:t>
            </a:r>
          </a:p>
          <a:p>
            <a:pPr marL="0" indent="0" algn="just">
              <a:lnSpc>
                <a:spcPct val="150000"/>
              </a:lnSpc>
              <a:buNone/>
            </a:pPr>
            <a:r>
              <a:rPr lang="es-ES" sz="1400" dirty="0">
                <a:effectLst/>
                <a:latin typeface="Montserrat SemiBold" pitchFamily="2" charset="0"/>
                <a:ea typeface="Calibri" panose="020F0502020204030204" pitchFamily="34" charset="0"/>
                <a:cs typeface="Times New Roman" panose="02020603050405020304" pitchFamily="18" charset="0"/>
              </a:rPr>
              <a:t>El Programa Anual de Desarrollo Archivístico (PADA) 2025, busca generar las condiciones que faciliten el cumplimiento de las obligaciones que establece la Ley en la materia, para ello es necesario que las y los servidores públicos que colaboran en el OGAIPO, tengan un conocimiento homogéneo, básico, actualizado y completo sobre gestión documental y administración de archivos, aunado a la obtención de los recursos necesarios para poder realizar la gestión, teniendo como objetivo final fortalecer el Sistema Institucional de Archivos. </a:t>
            </a:r>
          </a:p>
          <a:p>
            <a:pPr marL="0" indent="0" algn="just">
              <a:lnSpc>
                <a:spcPct val="150000"/>
              </a:lnSpc>
              <a:buNone/>
            </a:pPr>
            <a:r>
              <a:rPr lang="es-ES" sz="1400" dirty="0">
                <a:effectLst/>
                <a:latin typeface="Montserrat SemiBold" pitchFamily="2" charset="0"/>
                <a:ea typeface="Calibri" panose="020F0502020204030204" pitchFamily="34" charset="0"/>
                <a:cs typeface="Times New Roman" panose="02020603050405020304" pitchFamily="18" charset="0"/>
              </a:rPr>
              <a:t>Derivado de las condiciones en las que se encuentra el Sistema Institucional de Archivos del OGAIPO, resulta indispensable continuar trabajando en diversas líneas de acción de manera coordinada y secuencial, de tal forma que se corrijan las malas prácticas, atiendan los rezagos detectados, brinde conocimientos y herramientas archivísticas actualizadas y se refuercen aquellos procesos que se efectúan actualmente de conformidad con la normatividad vigente. En otras palabras, a través de la implementación del PADA 2025 se pretende atender la problemática existente, a fin de avanzar hacia una adecuada gestión documental.</a:t>
            </a:r>
          </a:p>
          <a:p>
            <a:pPr marL="0" indent="0" algn="just">
              <a:lnSpc>
                <a:spcPct val="150000"/>
              </a:lnSpc>
              <a:buNone/>
            </a:pPr>
            <a:endParaRPr lang="es-ES" sz="1400" dirty="0">
              <a:effectLst/>
              <a:latin typeface="Montserrat SemiBold" pitchFamily="2" charset="0"/>
              <a:ea typeface="Calibri" panose="020F0502020204030204" pitchFamily="34" charset="0"/>
              <a:cs typeface="Times New Roman" panose="02020603050405020304" pitchFamily="18" charset="0"/>
            </a:endParaRPr>
          </a:p>
        </p:txBody>
      </p:sp>
      <p:sp>
        <p:nvSpPr>
          <p:cNvPr id="6" name="Elipse 5">
            <a:extLst>
              <a:ext uri="{FF2B5EF4-FFF2-40B4-BE49-F238E27FC236}">
                <a16:creationId xmlns:a16="http://schemas.microsoft.com/office/drawing/2014/main" id="{EA04B853-4234-4F10-8C56-056EE7DEFAF5}"/>
              </a:ext>
            </a:extLst>
          </p:cNvPr>
          <p:cNvSpPr/>
          <p:nvPr/>
        </p:nvSpPr>
        <p:spPr>
          <a:xfrm>
            <a:off x="11250707" y="5916707"/>
            <a:ext cx="788894" cy="79785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rgbClr val="AB4592"/>
                </a:solidFill>
                <a:latin typeface="Montserrat Black" pitchFamily="2" charset="0"/>
              </a:rPr>
              <a:t>8</a:t>
            </a:r>
          </a:p>
        </p:txBody>
      </p:sp>
    </p:spTree>
    <p:extLst>
      <p:ext uri="{BB962C8B-B14F-4D97-AF65-F5344CB8AC3E}">
        <p14:creationId xmlns:p14="http://schemas.microsoft.com/office/powerpoint/2010/main" val="12212440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BA06E754-F406-4658-B2FE-E1E0477C5FF8}"/>
              </a:ext>
            </a:extLst>
          </p:cNvPr>
          <p:cNvPicPr>
            <a:picLocks noChangeAspect="1"/>
          </p:cNvPicPr>
          <p:nvPr/>
        </p:nvPicPr>
        <p:blipFill>
          <a:blip r:embed="rId2"/>
          <a:stretch>
            <a:fillRect/>
          </a:stretch>
        </p:blipFill>
        <p:spPr>
          <a:xfrm>
            <a:off x="0" y="0"/>
            <a:ext cx="12192000" cy="6858000"/>
          </a:xfrm>
          <a:prstGeom prst="rect">
            <a:avLst/>
          </a:prstGeom>
        </p:spPr>
      </p:pic>
      <p:sp>
        <p:nvSpPr>
          <p:cNvPr id="3" name="Marcador de contenido 2">
            <a:extLst>
              <a:ext uri="{FF2B5EF4-FFF2-40B4-BE49-F238E27FC236}">
                <a16:creationId xmlns:a16="http://schemas.microsoft.com/office/drawing/2014/main" id="{353CFDAC-C827-4EA0-AEEB-80D1BEBB7059}"/>
              </a:ext>
            </a:extLst>
          </p:cNvPr>
          <p:cNvSpPr>
            <a:spLocks noGrp="1"/>
          </p:cNvSpPr>
          <p:nvPr>
            <p:ph idx="1"/>
          </p:nvPr>
        </p:nvSpPr>
        <p:spPr>
          <a:xfrm>
            <a:off x="517712" y="1558271"/>
            <a:ext cx="11156576" cy="2306719"/>
          </a:xfrm>
        </p:spPr>
        <p:txBody>
          <a:bodyPr>
            <a:normAutofit/>
          </a:bodyPr>
          <a:lstStyle/>
          <a:p>
            <a:pPr marL="0" indent="0">
              <a:buNone/>
            </a:pPr>
            <a:r>
              <a:rPr lang="es-MX" sz="1800" dirty="0">
                <a:solidFill>
                  <a:srgbClr val="233873"/>
                </a:solidFill>
                <a:latin typeface="Montserrat Black" pitchFamily="2" charset="0"/>
              </a:rPr>
              <a:t>2. Justificación.</a:t>
            </a:r>
          </a:p>
          <a:p>
            <a:pPr marL="0" indent="0" algn="just">
              <a:lnSpc>
                <a:spcPct val="150000"/>
              </a:lnSpc>
              <a:buNone/>
            </a:pPr>
            <a:r>
              <a:rPr lang="es-ES" sz="1400" dirty="0">
                <a:effectLst/>
                <a:latin typeface="Montserrat SemiBold" pitchFamily="2" charset="0"/>
                <a:ea typeface="Calibri" panose="020F0502020204030204" pitchFamily="34" charset="0"/>
                <a:cs typeface="Times New Roman" panose="02020603050405020304" pitchFamily="18" charset="0"/>
              </a:rPr>
              <a:t>Este instrumento representa una herramienta de planeación de corto y mediano plazo que contempla un conjunto de procesos, actividades, y la asignación de recursos, orientados a mejorar y fortalecer las capacidades de organización del Sistema Institucional de Archivos (SIA), así como el establecimiento de estrategias, que permitan mejorar los procesos y procedimientos de la administración, organización y conservación documental de los archivos de trámite, unidad de correspondencia y Archivo de concentración del Órgano Garante.</a:t>
            </a:r>
          </a:p>
          <a:p>
            <a:pPr marL="0" indent="0" algn="just">
              <a:lnSpc>
                <a:spcPct val="150000"/>
              </a:lnSpc>
              <a:buNone/>
            </a:pPr>
            <a:endParaRPr lang="es-ES" sz="1400" dirty="0">
              <a:effectLst/>
              <a:latin typeface="Montserrat SemiBold" pitchFamily="2" charset="0"/>
              <a:ea typeface="Calibri" panose="020F0502020204030204" pitchFamily="34" charset="0"/>
              <a:cs typeface="Times New Roman" panose="02020603050405020304" pitchFamily="18" charset="0"/>
            </a:endParaRPr>
          </a:p>
        </p:txBody>
      </p:sp>
      <p:sp>
        <p:nvSpPr>
          <p:cNvPr id="6" name="Elipse 5">
            <a:extLst>
              <a:ext uri="{FF2B5EF4-FFF2-40B4-BE49-F238E27FC236}">
                <a16:creationId xmlns:a16="http://schemas.microsoft.com/office/drawing/2014/main" id="{EA04B853-4234-4F10-8C56-056EE7DEFAF5}"/>
              </a:ext>
            </a:extLst>
          </p:cNvPr>
          <p:cNvSpPr/>
          <p:nvPr/>
        </p:nvSpPr>
        <p:spPr>
          <a:xfrm>
            <a:off x="11250707" y="5916707"/>
            <a:ext cx="788894" cy="79785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rgbClr val="AB4592"/>
                </a:solidFill>
                <a:latin typeface="Montserrat Black" pitchFamily="2" charset="0"/>
              </a:rPr>
              <a:t>9</a:t>
            </a:r>
          </a:p>
        </p:txBody>
      </p:sp>
    </p:spTree>
    <p:extLst>
      <p:ext uri="{BB962C8B-B14F-4D97-AF65-F5344CB8AC3E}">
        <p14:creationId xmlns:p14="http://schemas.microsoft.com/office/powerpoint/2010/main" val="113587394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1843</TotalTime>
  <Words>5608</Words>
  <Application>Microsoft Office PowerPoint</Application>
  <PresentationFormat>Panorámica</PresentationFormat>
  <Paragraphs>535</Paragraphs>
  <Slides>36</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36</vt:i4>
      </vt:variant>
    </vt:vector>
  </HeadingPairs>
  <TitlesOfParts>
    <vt:vector size="44" baseType="lpstr">
      <vt:lpstr>Arial</vt:lpstr>
      <vt:lpstr>Calibri</vt:lpstr>
      <vt:lpstr>Calibri Light</vt:lpstr>
      <vt:lpstr>Montserrat Black</vt:lpstr>
      <vt:lpstr>Montserrat ExtraBold</vt:lpstr>
      <vt:lpstr>Montserrat Medium</vt:lpstr>
      <vt:lpstr>Montserrat SemiBold</vt:lpstr>
      <vt:lpstr>Tema de Office</vt:lpstr>
      <vt:lpstr>Programa Anual de Desarrollo Archivístico (PADA) 2025  Área Coordinadora de Archivos del OGAIPO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Programa Anual de Desarrollo Archivístico (PADA) 2025</dc:title>
  <dc:creator>OGAIPO6</dc:creator>
  <cp:lastModifiedBy>OGAIPO6</cp:lastModifiedBy>
  <cp:revision>100</cp:revision>
  <dcterms:created xsi:type="dcterms:W3CDTF">2025-01-07T16:08:57Z</dcterms:created>
  <dcterms:modified xsi:type="dcterms:W3CDTF">2025-01-30T19:27:00Z</dcterms:modified>
</cp:coreProperties>
</file>