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39"/>
  </p:notesMasterIdLst>
  <p:handoutMasterIdLst>
    <p:handoutMasterId r:id="rId40"/>
  </p:handoutMasterIdLst>
  <p:sldIdLst>
    <p:sldId id="256" r:id="rId2"/>
    <p:sldId id="317" r:id="rId3"/>
    <p:sldId id="318" r:id="rId4"/>
    <p:sldId id="319" r:id="rId5"/>
    <p:sldId id="261" r:id="rId6"/>
    <p:sldId id="344" r:id="rId7"/>
    <p:sldId id="330" r:id="rId8"/>
    <p:sldId id="331" r:id="rId9"/>
    <p:sldId id="346" r:id="rId10"/>
    <p:sldId id="345" r:id="rId11"/>
    <p:sldId id="355" r:id="rId12"/>
    <p:sldId id="351" r:id="rId13"/>
    <p:sldId id="349" r:id="rId14"/>
    <p:sldId id="350" r:id="rId15"/>
    <p:sldId id="340" r:id="rId16"/>
    <p:sldId id="354" r:id="rId17"/>
    <p:sldId id="352" r:id="rId18"/>
    <p:sldId id="329" r:id="rId19"/>
    <p:sldId id="325" r:id="rId20"/>
    <p:sldId id="326" r:id="rId21"/>
    <p:sldId id="327" r:id="rId22"/>
    <p:sldId id="322" r:id="rId23"/>
    <p:sldId id="333" r:id="rId24"/>
    <p:sldId id="334" r:id="rId25"/>
    <p:sldId id="336" r:id="rId26"/>
    <p:sldId id="337" r:id="rId27"/>
    <p:sldId id="286" r:id="rId28"/>
    <p:sldId id="341" r:id="rId29"/>
    <p:sldId id="315" r:id="rId30"/>
    <p:sldId id="314" r:id="rId31"/>
    <p:sldId id="358" r:id="rId32"/>
    <p:sldId id="359" r:id="rId33"/>
    <p:sldId id="312" r:id="rId34"/>
    <p:sldId id="343" r:id="rId35"/>
    <p:sldId id="356" r:id="rId36"/>
    <p:sldId id="357" r:id="rId37"/>
    <p:sldId id="316" r:id="rId38"/>
  </p:sldIdLst>
  <p:sldSz cx="13004800" cy="9753600"/>
  <p:notesSz cx="6881813" cy="9296400"/>
  <p:defaultTextStyle>
    <a:defPPr>
      <a:defRPr lang="es-ES"/>
    </a:defPPr>
    <a:lvl1pPr algn="l" defTabSz="584200" rtl="0" eaLnBrk="0" fontAlgn="base" hangingPunct="0">
      <a:spcBef>
        <a:spcPct val="0"/>
      </a:spcBef>
      <a:spcAft>
        <a:spcPct val="0"/>
      </a:spcAft>
      <a:defRPr sz="3600" kern="1200">
        <a:solidFill>
          <a:srgbClr val="000000"/>
        </a:solidFill>
        <a:latin typeface="Helvetica" panose="020B0604020202020204" pitchFamily="34" charset="0"/>
        <a:ea typeface="MS PGothic" panose="020B0600070205080204" pitchFamily="34" charset="-128"/>
        <a:cs typeface="+mn-cs"/>
        <a:sym typeface="Helvetica" panose="020B0604020202020204" pitchFamily="34" charset="0"/>
      </a:defRPr>
    </a:lvl1pPr>
    <a:lvl2pPr marL="457200" indent="-228600" algn="l" defTabSz="584200" rtl="0" eaLnBrk="0" fontAlgn="base" hangingPunct="0">
      <a:spcBef>
        <a:spcPct val="0"/>
      </a:spcBef>
      <a:spcAft>
        <a:spcPct val="0"/>
      </a:spcAft>
      <a:defRPr sz="3600" kern="1200">
        <a:solidFill>
          <a:srgbClr val="000000"/>
        </a:solidFill>
        <a:latin typeface="Helvetica" panose="020B0604020202020204" pitchFamily="34" charset="0"/>
        <a:ea typeface="MS PGothic" panose="020B0600070205080204" pitchFamily="34" charset="-128"/>
        <a:cs typeface="+mn-cs"/>
        <a:sym typeface="Helvetica" panose="020B0604020202020204" pitchFamily="34" charset="0"/>
      </a:defRPr>
    </a:lvl2pPr>
    <a:lvl3pPr marL="914400" indent="-457200" algn="l" defTabSz="584200" rtl="0" eaLnBrk="0" fontAlgn="base" hangingPunct="0">
      <a:spcBef>
        <a:spcPct val="0"/>
      </a:spcBef>
      <a:spcAft>
        <a:spcPct val="0"/>
      </a:spcAft>
      <a:defRPr sz="3600" kern="1200">
        <a:solidFill>
          <a:srgbClr val="000000"/>
        </a:solidFill>
        <a:latin typeface="Helvetica" panose="020B0604020202020204" pitchFamily="34" charset="0"/>
        <a:ea typeface="MS PGothic" panose="020B0600070205080204" pitchFamily="34" charset="-128"/>
        <a:cs typeface="+mn-cs"/>
        <a:sym typeface="Helvetica" panose="020B0604020202020204" pitchFamily="34" charset="0"/>
      </a:defRPr>
    </a:lvl3pPr>
    <a:lvl4pPr marL="1371600" indent="-685800" algn="l" defTabSz="584200" rtl="0" eaLnBrk="0" fontAlgn="base" hangingPunct="0">
      <a:spcBef>
        <a:spcPct val="0"/>
      </a:spcBef>
      <a:spcAft>
        <a:spcPct val="0"/>
      </a:spcAft>
      <a:defRPr sz="3600" kern="1200">
        <a:solidFill>
          <a:srgbClr val="000000"/>
        </a:solidFill>
        <a:latin typeface="Helvetica" panose="020B0604020202020204" pitchFamily="34" charset="0"/>
        <a:ea typeface="MS PGothic" panose="020B0600070205080204" pitchFamily="34" charset="-128"/>
        <a:cs typeface="+mn-cs"/>
        <a:sym typeface="Helvetica" panose="020B0604020202020204" pitchFamily="34" charset="0"/>
      </a:defRPr>
    </a:lvl4pPr>
    <a:lvl5pPr marL="1828800" indent="-914400" algn="l" defTabSz="584200" rtl="0" eaLnBrk="0" fontAlgn="base" hangingPunct="0">
      <a:spcBef>
        <a:spcPct val="0"/>
      </a:spcBef>
      <a:spcAft>
        <a:spcPct val="0"/>
      </a:spcAft>
      <a:defRPr sz="3600" kern="1200">
        <a:solidFill>
          <a:srgbClr val="000000"/>
        </a:solidFill>
        <a:latin typeface="Helvetica" panose="020B0604020202020204" pitchFamily="34" charset="0"/>
        <a:ea typeface="MS PGothic" panose="020B0600070205080204" pitchFamily="34" charset="-128"/>
        <a:cs typeface="+mn-cs"/>
        <a:sym typeface="Helvetica" panose="020B0604020202020204" pitchFamily="34" charset="0"/>
      </a:defRPr>
    </a:lvl5pPr>
    <a:lvl6pPr marL="2286000" algn="l" defTabSz="914400" rtl="0" eaLnBrk="1" latinLnBrk="0" hangingPunct="1">
      <a:defRPr sz="3600" kern="1200">
        <a:solidFill>
          <a:srgbClr val="000000"/>
        </a:solidFill>
        <a:latin typeface="Helvetica" panose="020B0604020202020204" pitchFamily="34" charset="0"/>
        <a:ea typeface="MS PGothic" panose="020B0600070205080204" pitchFamily="34" charset="-128"/>
        <a:cs typeface="+mn-cs"/>
        <a:sym typeface="Helvetica" panose="020B0604020202020204" pitchFamily="34" charset="0"/>
      </a:defRPr>
    </a:lvl6pPr>
    <a:lvl7pPr marL="2743200" algn="l" defTabSz="914400" rtl="0" eaLnBrk="1" latinLnBrk="0" hangingPunct="1">
      <a:defRPr sz="3600" kern="1200">
        <a:solidFill>
          <a:srgbClr val="000000"/>
        </a:solidFill>
        <a:latin typeface="Helvetica" panose="020B0604020202020204" pitchFamily="34" charset="0"/>
        <a:ea typeface="MS PGothic" panose="020B0600070205080204" pitchFamily="34" charset="-128"/>
        <a:cs typeface="+mn-cs"/>
        <a:sym typeface="Helvetica" panose="020B0604020202020204" pitchFamily="34" charset="0"/>
      </a:defRPr>
    </a:lvl7pPr>
    <a:lvl8pPr marL="3200400" algn="l" defTabSz="914400" rtl="0" eaLnBrk="1" latinLnBrk="0" hangingPunct="1">
      <a:defRPr sz="3600" kern="1200">
        <a:solidFill>
          <a:srgbClr val="000000"/>
        </a:solidFill>
        <a:latin typeface="Helvetica" panose="020B0604020202020204" pitchFamily="34" charset="0"/>
        <a:ea typeface="MS PGothic" panose="020B0600070205080204" pitchFamily="34" charset="-128"/>
        <a:cs typeface="+mn-cs"/>
        <a:sym typeface="Helvetica" panose="020B0604020202020204" pitchFamily="34" charset="0"/>
      </a:defRPr>
    </a:lvl8pPr>
    <a:lvl9pPr marL="3657600" algn="l" defTabSz="914400" rtl="0" eaLnBrk="1" latinLnBrk="0" hangingPunct="1">
      <a:defRPr sz="3600" kern="1200">
        <a:solidFill>
          <a:srgbClr val="000000"/>
        </a:solidFill>
        <a:latin typeface="Helvetica" panose="020B0604020202020204" pitchFamily="34" charset="0"/>
        <a:ea typeface="MS PGothic" panose="020B0600070205080204" pitchFamily="34" charset="-128"/>
        <a:cs typeface="+mn-cs"/>
        <a:sym typeface="Helvetica" panose="020B0604020202020204" pitchFamily="34"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33CC"/>
    <a:srgbClr val="D249E9"/>
    <a:srgbClr val="FF6600"/>
    <a:srgbClr val="FF3300"/>
    <a:srgbClr val="B97CEC"/>
    <a:srgbClr val="FCA304"/>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660"/>
  </p:normalViewPr>
  <p:slideViewPr>
    <p:cSldViewPr>
      <p:cViewPr varScale="1">
        <p:scale>
          <a:sx n="70" d="100"/>
          <a:sy n="70" d="100"/>
        </p:scale>
        <p:origin x="84" y="9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image" Target="../media/image41.jpg"/><Relationship Id="rId4" Type="http://schemas.openxmlformats.org/officeDocument/2006/relationships/image" Target="../media/image4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image" Target="../media/image41.jpg"/><Relationship Id="rId4" Type="http://schemas.openxmlformats.org/officeDocument/2006/relationships/image" Target="../media/image44.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D39A1-508D-4423-BBA6-1462FD3B0A62}" type="doc">
      <dgm:prSet loTypeId="urn:microsoft.com/office/officeart/2005/8/layout/pList1" loCatId="list" qsTypeId="urn:microsoft.com/office/officeart/2005/8/quickstyle/3d3" qsCatId="3D" csTypeId="urn:microsoft.com/office/officeart/2005/8/colors/colorful2" csCatId="colorful" phldr="1"/>
      <dgm:spPr>
        <a:scene3d>
          <a:camera prst="orthographicFront">
            <a:rot lat="0" lon="0" rev="0"/>
          </a:camera>
          <a:lightRig rig="glow" dir="t">
            <a:rot lat="0" lon="0" rev="4800000"/>
          </a:lightRig>
        </a:scene3d>
      </dgm:spPr>
      <dgm:t>
        <a:bodyPr/>
        <a:lstStyle/>
        <a:p>
          <a:endParaRPr lang="es-ES"/>
        </a:p>
      </dgm:t>
    </dgm:pt>
    <dgm:pt modelId="{E6A53A60-1D97-4F5A-89A6-AE567CC4B1BB}">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sz="1600" b="1" dirty="0">
              <a:solidFill>
                <a:srgbClr val="D249E9"/>
              </a:solidFill>
              <a:latin typeface="Century Gothic" panose="020B0502020202020204" pitchFamily="34" charset="0"/>
            </a:rPr>
            <a:t>Prohibición para su tratamiento </a:t>
          </a:r>
          <a:r>
            <a:rPr lang="es-ES" sz="1600" dirty="0">
              <a:latin typeface="Century Gothic" panose="020B0502020202020204" pitchFamily="34" charset="0"/>
            </a:rPr>
            <a:t>por regla general o bajo condiciones muy limitadas;</a:t>
          </a:r>
        </a:p>
      </dgm:t>
    </dgm:pt>
    <dgm:pt modelId="{C3EBD90E-D838-4517-87F6-5EC412BEA9C5}" type="parTrans" cxnId="{F173D077-7E6B-43B4-A171-17923A67CEF1}">
      <dgm:prSet/>
      <dgm:spPr/>
      <dgm:t>
        <a:bodyPr/>
        <a:lstStyle/>
        <a:p>
          <a:endParaRPr lang="es-ES"/>
        </a:p>
      </dgm:t>
    </dgm:pt>
    <dgm:pt modelId="{C1105FBF-DE82-4628-ABE7-3B333D21039D}" type="sibTrans" cxnId="{F173D077-7E6B-43B4-A171-17923A67CEF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a:p>
      </dgm:t>
    </dgm:pt>
    <dgm:pt modelId="{3B0119F7-50DE-4254-A833-3C91CFFFB43B}">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sz="1600" dirty="0">
              <a:latin typeface="Century Gothic" panose="020B0502020202020204" pitchFamily="34" charset="0"/>
            </a:rPr>
            <a:t>El tipo de consentimiento que se requiere para su tratamiento </a:t>
          </a:r>
          <a:r>
            <a:rPr lang="es-ES" sz="1600" b="1" dirty="0">
              <a:solidFill>
                <a:srgbClr val="D249E9"/>
              </a:solidFill>
              <a:latin typeface="Century Gothic" panose="020B0502020202020204" pitchFamily="34" charset="0"/>
            </a:rPr>
            <a:t>–expreso o expreso y por escrito-</a:t>
          </a:r>
          <a:r>
            <a:rPr lang="es-ES" sz="1600" dirty="0">
              <a:latin typeface="Century Gothic" panose="020B0502020202020204" pitchFamily="34" charset="0"/>
            </a:rPr>
            <a:t>;</a:t>
          </a:r>
        </a:p>
      </dgm:t>
    </dgm:pt>
    <dgm:pt modelId="{D79DB42C-938F-46E3-940C-3B621992FC9C}" type="parTrans" cxnId="{85589651-E621-4E2A-9AF9-D640B7D811D5}">
      <dgm:prSet/>
      <dgm:spPr/>
      <dgm:t>
        <a:bodyPr/>
        <a:lstStyle/>
        <a:p>
          <a:endParaRPr lang="es-ES"/>
        </a:p>
      </dgm:t>
    </dgm:pt>
    <dgm:pt modelId="{BFADFFDB-8618-4686-9B74-2D64330C722B}" type="sibTrans" cxnId="{85589651-E621-4E2A-9AF9-D640B7D811D5}">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a:p>
      </dgm:t>
    </dgm:pt>
    <dgm:pt modelId="{CFD8E740-1F97-499C-99C7-318396FFFBF7}">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sz="1600" b="1" dirty="0">
              <a:solidFill>
                <a:srgbClr val="D249E9"/>
              </a:solidFill>
              <a:latin typeface="Century Gothic" panose="020B0502020202020204" pitchFamily="34" charset="0"/>
            </a:rPr>
            <a:t>Mayores medidas de seguridad </a:t>
          </a:r>
          <a:r>
            <a:rPr lang="es-ES" sz="1600" dirty="0">
              <a:latin typeface="Century Gothic" panose="020B0502020202020204" pitchFamily="34" charset="0"/>
            </a:rPr>
            <a:t>para su tratamiento, y</a:t>
          </a:r>
        </a:p>
      </dgm:t>
    </dgm:pt>
    <dgm:pt modelId="{D7F49C04-F13D-45A8-B01A-B9F4F0062A0D}" type="parTrans" cxnId="{B01B750C-DC7E-4F2C-9F39-98E2E0BBC549}">
      <dgm:prSet/>
      <dgm:spPr/>
      <dgm:t>
        <a:bodyPr/>
        <a:lstStyle/>
        <a:p>
          <a:endParaRPr lang="es-ES"/>
        </a:p>
      </dgm:t>
    </dgm:pt>
    <dgm:pt modelId="{BC28304A-236B-42C1-91A6-7E088B979F8F}" type="sibTrans" cxnId="{B01B750C-DC7E-4F2C-9F39-98E2E0BBC549}">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ES"/>
        </a:p>
      </dgm:t>
    </dgm:pt>
    <dgm:pt modelId="{C531F7D9-150B-4BD9-AE19-EB3E88B2F5A7}">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sz="1600" dirty="0">
              <a:latin typeface="Century Gothic" panose="020B0502020202020204" pitchFamily="34" charset="0"/>
            </a:rPr>
            <a:t>La agravante de la s</a:t>
          </a:r>
          <a:r>
            <a:rPr lang="es-ES" sz="1600" b="1" dirty="0">
              <a:solidFill>
                <a:srgbClr val="D249E9"/>
              </a:solidFill>
              <a:latin typeface="Century Gothic" panose="020B0502020202020204" pitchFamily="34" charset="0"/>
            </a:rPr>
            <a:t>anción en caso de tratamiento indebido</a:t>
          </a:r>
        </a:p>
      </dgm:t>
    </dgm:pt>
    <dgm:pt modelId="{4473A9BA-E88F-44A5-8AC9-4C599091E617}" type="parTrans" cxnId="{12492F52-648C-48E9-957E-FDBB89AEF3B6}">
      <dgm:prSet/>
      <dgm:spPr/>
      <dgm:t>
        <a:bodyPr/>
        <a:lstStyle/>
        <a:p>
          <a:endParaRPr lang="es-ES"/>
        </a:p>
      </dgm:t>
    </dgm:pt>
    <dgm:pt modelId="{53BB0B35-F2BE-44A0-A2FE-690C4CFB9FB1}" type="sibTrans" cxnId="{12492F52-648C-48E9-957E-FDBB89AEF3B6}">
      <dgm:prSet/>
      <dgm:spPr/>
      <dgm:t>
        <a:bodyPr/>
        <a:lstStyle/>
        <a:p>
          <a:endParaRPr lang="es-ES"/>
        </a:p>
      </dgm:t>
    </dgm:pt>
    <dgm:pt modelId="{7884CD87-6F5B-435D-8CBB-75B447E975A5}" type="pres">
      <dgm:prSet presAssocID="{380D39A1-508D-4423-BBA6-1462FD3B0A62}" presName="Name0" presStyleCnt="0">
        <dgm:presLayoutVars>
          <dgm:dir/>
          <dgm:resizeHandles val="exact"/>
        </dgm:presLayoutVars>
      </dgm:prSet>
      <dgm:spPr/>
    </dgm:pt>
    <dgm:pt modelId="{1D9F6E9B-64E9-44D0-9F4C-A5B854D518BA}" type="pres">
      <dgm:prSet presAssocID="{E6A53A60-1D97-4F5A-89A6-AE567CC4B1BB}" presName="comp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1721D60-833F-4955-9CEA-ABA60434FD87}" type="pres">
      <dgm:prSet presAssocID="{E6A53A60-1D97-4F5A-89A6-AE567CC4B1BB}" presName="pictRect" presStyleLbl="node1" presStyleIdx="0" presStyleCnt="4"/>
      <dgm:spPr>
        <a:blipFill>
          <a:blip xmlns:r="http://schemas.openxmlformats.org/officeDocument/2006/relationships" r:embed="rId1"/>
          <a:srcRect/>
          <a:stretch>
            <a:fillRect t="-23000" b="-23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C7DE6E7-D325-4BFB-8150-FA7C1ADFFA20}" type="pres">
      <dgm:prSet presAssocID="{E6A53A60-1D97-4F5A-89A6-AE567CC4B1BB}" presName="textRect" presStyleLbl="revTx" presStyleIdx="0" presStyleCnt="4">
        <dgm:presLayoutVars>
          <dgm:bulletEnabled val="1"/>
        </dgm:presLayoutVars>
      </dgm:prSet>
      <dgm:spPr/>
    </dgm:pt>
    <dgm:pt modelId="{B1741ECC-1D88-41C4-9A69-62CD8BE0A652}" type="pres">
      <dgm:prSet presAssocID="{C1105FBF-DE82-4628-ABE7-3B333D21039D}" presName="sibTrans" presStyleLbl="sibTrans2D1" presStyleIdx="0" presStyleCnt="0"/>
      <dgm:spPr/>
    </dgm:pt>
    <dgm:pt modelId="{5D304A13-2405-4BD8-A578-09487509622C}" type="pres">
      <dgm:prSet presAssocID="{3B0119F7-50DE-4254-A833-3C91CFFFB43B}" presName="comp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D8A0651-43B1-4BD7-92EC-81246714EC48}" type="pres">
      <dgm:prSet presAssocID="{3B0119F7-50DE-4254-A833-3C91CFFFB43B}" presName="pictRect" presStyleLbl="node1" presStyleIdx="1" presStyleCnt="4"/>
      <dgm:spPr>
        <a:blipFill>
          <a:blip xmlns:r="http://schemas.openxmlformats.org/officeDocument/2006/relationships" r:embed="rId2"/>
          <a:srcRect/>
          <a:stretch>
            <a:fillRect t="-34000" b="-34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07F14E9-1698-4291-B879-E7E841CFAC03}" type="pres">
      <dgm:prSet presAssocID="{3B0119F7-50DE-4254-A833-3C91CFFFB43B}" presName="textRect" presStyleLbl="revTx" presStyleIdx="1" presStyleCnt="4">
        <dgm:presLayoutVars>
          <dgm:bulletEnabled val="1"/>
        </dgm:presLayoutVars>
      </dgm:prSet>
      <dgm:spPr/>
    </dgm:pt>
    <dgm:pt modelId="{A22BF118-9C9B-412C-AABA-01FD2E977E78}" type="pres">
      <dgm:prSet presAssocID="{BFADFFDB-8618-4686-9B74-2D64330C722B}" presName="sibTrans" presStyleLbl="sibTrans2D1" presStyleIdx="0" presStyleCnt="0"/>
      <dgm:spPr/>
    </dgm:pt>
    <dgm:pt modelId="{1CEEE3F9-26A9-453F-ACA5-0007E35C2012}" type="pres">
      <dgm:prSet presAssocID="{CFD8E740-1F97-499C-99C7-318396FFFBF7}" presName="comp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5596CAE-CC1A-4E78-A215-3AD86C2BE94E}" type="pres">
      <dgm:prSet presAssocID="{CFD8E740-1F97-499C-99C7-318396FFFBF7}" presName="pictRect" presStyleLbl="node1" presStyleIdx="2" presStyleCnt="4"/>
      <dgm:spPr>
        <a:blipFill>
          <a:blip xmlns:r="http://schemas.openxmlformats.org/officeDocument/2006/relationships" r:embed="rId3"/>
          <a:srcRect/>
          <a:stretch>
            <a:fillRect l="-12000" r="-12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D5570C4-6523-4A08-8C78-8F1EA57B249E}" type="pres">
      <dgm:prSet presAssocID="{CFD8E740-1F97-499C-99C7-318396FFFBF7}" presName="textRect" presStyleLbl="revTx" presStyleIdx="2" presStyleCnt="4">
        <dgm:presLayoutVars>
          <dgm:bulletEnabled val="1"/>
        </dgm:presLayoutVars>
      </dgm:prSet>
      <dgm:spPr/>
    </dgm:pt>
    <dgm:pt modelId="{1E7C1710-2797-42DA-AB6F-3D7D38F27167}" type="pres">
      <dgm:prSet presAssocID="{BC28304A-236B-42C1-91A6-7E088B979F8F}" presName="sibTrans" presStyleLbl="sibTrans2D1" presStyleIdx="0" presStyleCnt="0"/>
      <dgm:spPr/>
    </dgm:pt>
    <dgm:pt modelId="{2995CA8C-D3E4-4BAE-B849-544BD3D2C359}" type="pres">
      <dgm:prSet presAssocID="{C531F7D9-150B-4BD9-AE19-EB3E88B2F5A7}" presName="comp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DB565FA-2DF7-40C9-B60A-B3BA046762D9}" type="pres">
      <dgm:prSet presAssocID="{C531F7D9-150B-4BD9-AE19-EB3E88B2F5A7}" presName="pictRect" presStyleLbl="node1" presStyleIdx="3" presStyleCnt="4"/>
      <dgm:spPr>
        <a:blipFill>
          <a:blip xmlns:r="http://schemas.openxmlformats.org/officeDocument/2006/relationships" r:embed="rId4"/>
          <a:srcRect/>
          <a:stretch>
            <a:fillRect t="-48000" b="-48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660DD2E-283F-4E16-904F-15D86CB5BD18}" type="pres">
      <dgm:prSet presAssocID="{C531F7D9-150B-4BD9-AE19-EB3E88B2F5A7}" presName="textRect" presStyleLbl="revTx" presStyleIdx="3" presStyleCnt="4">
        <dgm:presLayoutVars>
          <dgm:bulletEnabled val="1"/>
        </dgm:presLayoutVars>
      </dgm:prSet>
      <dgm:spPr/>
    </dgm:pt>
  </dgm:ptLst>
  <dgm:cxnLst>
    <dgm:cxn modelId="{7B05DD06-4E72-446E-AA88-C1E58E889DEC}" type="presOf" srcId="{CFD8E740-1F97-499C-99C7-318396FFFBF7}" destId="{6D5570C4-6523-4A08-8C78-8F1EA57B249E}" srcOrd="0" destOrd="0" presId="urn:microsoft.com/office/officeart/2005/8/layout/pList1"/>
    <dgm:cxn modelId="{729F060B-4DFE-495D-9354-AEAD39C0BB24}" type="presOf" srcId="{380D39A1-508D-4423-BBA6-1462FD3B0A62}" destId="{7884CD87-6F5B-435D-8CBB-75B447E975A5}" srcOrd="0" destOrd="0" presId="urn:microsoft.com/office/officeart/2005/8/layout/pList1"/>
    <dgm:cxn modelId="{B01B750C-DC7E-4F2C-9F39-98E2E0BBC549}" srcId="{380D39A1-508D-4423-BBA6-1462FD3B0A62}" destId="{CFD8E740-1F97-499C-99C7-318396FFFBF7}" srcOrd="2" destOrd="0" parTransId="{D7F49C04-F13D-45A8-B01A-B9F4F0062A0D}" sibTransId="{BC28304A-236B-42C1-91A6-7E088B979F8F}"/>
    <dgm:cxn modelId="{85589651-E621-4E2A-9AF9-D640B7D811D5}" srcId="{380D39A1-508D-4423-BBA6-1462FD3B0A62}" destId="{3B0119F7-50DE-4254-A833-3C91CFFFB43B}" srcOrd="1" destOrd="0" parTransId="{D79DB42C-938F-46E3-940C-3B621992FC9C}" sibTransId="{BFADFFDB-8618-4686-9B74-2D64330C722B}"/>
    <dgm:cxn modelId="{12492F52-648C-48E9-957E-FDBB89AEF3B6}" srcId="{380D39A1-508D-4423-BBA6-1462FD3B0A62}" destId="{C531F7D9-150B-4BD9-AE19-EB3E88B2F5A7}" srcOrd="3" destOrd="0" parTransId="{4473A9BA-E88F-44A5-8AC9-4C599091E617}" sibTransId="{53BB0B35-F2BE-44A0-A2FE-690C4CFB9FB1}"/>
    <dgm:cxn modelId="{F173D077-7E6B-43B4-A171-17923A67CEF1}" srcId="{380D39A1-508D-4423-BBA6-1462FD3B0A62}" destId="{E6A53A60-1D97-4F5A-89A6-AE567CC4B1BB}" srcOrd="0" destOrd="0" parTransId="{C3EBD90E-D838-4517-87F6-5EC412BEA9C5}" sibTransId="{C1105FBF-DE82-4628-ABE7-3B333D21039D}"/>
    <dgm:cxn modelId="{FA5F7B81-F047-4D1A-B57F-BC38AB72E881}" type="presOf" srcId="{C531F7D9-150B-4BD9-AE19-EB3E88B2F5A7}" destId="{2660DD2E-283F-4E16-904F-15D86CB5BD18}" srcOrd="0" destOrd="0" presId="urn:microsoft.com/office/officeart/2005/8/layout/pList1"/>
    <dgm:cxn modelId="{949C83BE-10A3-41F6-A899-43C5622137C4}" type="presOf" srcId="{BFADFFDB-8618-4686-9B74-2D64330C722B}" destId="{A22BF118-9C9B-412C-AABA-01FD2E977E78}" srcOrd="0" destOrd="0" presId="urn:microsoft.com/office/officeart/2005/8/layout/pList1"/>
    <dgm:cxn modelId="{CFBD4DCA-3F69-4DDD-BF57-B8AA1A19EA33}" type="presOf" srcId="{3B0119F7-50DE-4254-A833-3C91CFFFB43B}" destId="{E07F14E9-1698-4291-B879-E7E841CFAC03}" srcOrd="0" destOrd="0" presId="urn:microsoft.com/office/officeart/2005/8/layout/pList1"/>
    <dgm:cxn modelId="{E03E7EDC-3A2B-4882-AF5C-A4F30666B6AA}" type="presOf" srcId="{BC28304A-236B-42C1-91A6-7E088B979F8F}" destId="{1E7C1710-2797-42DA-AB6F-3D7D38F27167}" srcOrd="0" destOrd="0" presId="urn:microsoft.com/office/officeart/2005/8/layout/pList1"/>
    <dgm:cxn modelId="{2F269EF5-04B6-46A6-B1F4-4770C9F1B925}" type="presOf" srcId="{E6A53A60-1D97-4F5A-89A6-AE567CC4B1BB}" destId="{BC7DE6E7-D325-4BFB-8150-FA7C1ADFFA20}" srcOrd="0" destOrd="0" presId="urn:microsoft.com/office/officeart/2005/8/layout/pList1"/>
    <dgm:cxn modelId="{E901ABF5-0B42-4CD4-B466-78AEC2E2281C}" type="presOf" srcId="{C1105FBF-DE82-4628-ABE7-3B333D21039D}" destId="{B1741ECC-1D88-41C4-9A69-62CD8BE0A652}" srcOrd="0" destOrd="0" presId="urn:microsoft.com/office/officeart/2005/8/layout/pList1"/>
    <dgm:cxn modelId="{BC56CC9F-BFDB-4A85-AED9-B2125FFD9AD7}" type="presParOf" srcId="{7884CD87-6F5B-435D-8CBB-75B447E975A5}" destId="{1D9F6E9B-64E9-44D0-9F4C-A5B854D518BA}" srcOrd="0" destOrd="0" presId="urn:microsoft.com/office/officeart/2005/8/layout/pList1"/>
    <dgm:cxn modelId="{0D939708-C31F-4BCB-A086-26E075D8DB96}" type="presParOf" srcId="{1D9F6E9B-64E9-44D0-9F4C-A5B854D518BA}" destId="{A1721D60-833F-4955-9CEA-ABA60434FD87}" srcOrd="0" destOrd="0" presId="urn:microsoft.com/office/officeart/2005/8/layout/pList1"/>
    <dgm:cxn modelId="{678A1E47-8190-4CCE-AA2A-676AE395CF52}" type="presParOf" srcId="{1D9F6E9B-64E9-44D0-9F4C-A5B854D518BA}" destId="{BC7DE6E7-D325-4BFB-8150-FA7C1ADFFA20}" srcOrd="1" destOrd="0" presId="urn:microsoft.com/office/officeart/2005/8/layout/pList1"/>
    <dgm:cxn modelId="{78CA5C75-86C4-4B6E-9AEE-BD97E586375E}" type="presParOf" srcId="{7884CD87-6F5B-435D-8CBB-75B447E975A5}" destId="{B1741ECC-1D88-41C4-9A69-62CD8BE0A652}" srcOrd="1" destOrd="0" presId="urn:microsoft.com/office/officeart/2005/8/layout/pList1"/>
    <dgm:cxn modelId="{DCCA6374-91BC-4D8F-9BE6-F505808FBFC4}" type="presParOf" srcId="{7884CD87-6F5B-435D-8CBB-75B447E975A5}" destId="{5D304A13-2405-4BD8-A578-09487509622C}" srcOrd="2" destOrd="0" presId="urn:microsoft.com/office/officeart/2005/8/layout/pList1"/>
    <dgm:cxn modelId="{F55E5D3E-7701-4186-A01D-3C179530A4A6}" type="presParOf" srcId="{5D304A13-2405-4BD8-A578-09487509622C}" destId="{1D8A0651-43B1-4BD7-92EC-81246714EC48}" srcOrd="0" destOrd="0" presId="urn:microsoft.com/office/officeart/2005/8/layout/pList1"/>
    <dgm:cxn modelId="{3478B9C1-F02E-4E83-A5A5-0EBDF95BE052}" type="presParOf" srcId="{5D304A13-2405-4BD8-A578-09487509622C}" destId="{E07F14E9-1698-4291-B879-E7E841CFAC03}" srcOrd="1" destOrd="0" presId="urn:microsoft.com/office/officeart/2005/8/layout/pList1"/>
    <dgm:cxn modelId="{ED264AB6-2E52-4044-8383-BBF070A42709}" type="presParOf" srcId="{7884CD87-6F5B-435D-8CBB-75B447E975A5}" destId="{A22BF118-9C9B-412C-AABA-01FD2E977E78}" srcOrd="3" destOrd="0" presId="urn:microsoft.com/office/officeart/2005/8/layout/pList1"/>
    <dgm:cxn modelId="{1DD8C9D7-1962-4AC8-8988-E8107359E390}" type="presParOf" srcId="{7884CD87-6F5B-435D-8CBB-75B447E975A5}" destId="{1CEEE3F9-26A9-453F-ACA5-0007E35C2012}" srcOrd="4" destOrd="0" presId="urn:microsoft.com/office/officeart/2005/8/layout/pList1"/>
    <dgm:cxn modelId="{6734BC93-7C62-431D-A7FB-29F98106E70A}" type="presParOf" srcId="{1CEEE3F9-26A9-453F-ACA5-0007E35C2012}" destId="{35596CAE-CC1A-4E78-A215-3AD86C2BE94E}" srcOrd="0" destOrd="0" presId="urn:microsoft.com/office/officeart/2005/8/layout/pList1"/>
    <dgm:cxn modelId="{ADBCEA9E-8E56-48DA-ADFC-99D2AFB90800}" type="presParOf" srcId="{1CEEE3F9-26A9-453F-ACA5-0007E35C2012}" destId="{6D5570C4-6523-4A08-8C78-8F1EA57B249E}" srcOrd="1" destOrd="0" presId="urn:microsoft.com/office/officeart/2005/8/layout/pList1"/>
    <dgm:cxn modelId="{825675AD-8AEC-4346-BBC3-C64A97872156}" type="presParOf" srcId="{7884CD87-6F5B-435D-8CBB-75B447E975A5}" destId="{1E7C1710-2797-42DA-AB6F-3D7D38F27167}" srcOrd="5" destOrd="0" presId="urn:microsoft.com/office/officeart/2005/8/layout/pList1"/>
    <dgm:cxn modelId="{DB3B786E-5F9E-42FA-B8AE-D8263012BE19}" type="presParOf" srcId="{7884CD87-6F5B-435D-8CBB-75B447E975A5}" destId="{2995CA8C-D3E4-4BAE-B849-544BD3D2C359}" srcOrd="6" destOrd="0" presId="urn:microsoft.com/office/officeart/2005/8/layout/pList1"/>
    <dgm:cxn modelId="{CF9BCE4D-BE57-4929-91D0-5865C6B1F544}" type="presParOf" srcId="{2995CA8C-D3E4-4BAE-B849-544BD3D2C359}" destId="{1DB565FA-2DF7-40C9-B60A-B3BA046762D9}" srcOrd="0" destOrd="0" presId="urn:microsoft.com/office/officeart/2005/8/layout/pList1"/>
    <dgm:cxn modelId="{5A49632A-133C-4386-B4A9-59D91564DE04}" type="presParOf" srcId="{2995CA8C-D3E4-4BAE-B849-544BD3D2C359}" destId="{2660DD2E-283F-4E16-904F-15D86CB5BD1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703584-A2FC-4E82-86F8-24C59EE57A1E}" type="doc">
      <dgm:prSet loTypeId="urn:microsoft.com/office/officeart/2005/8/layout/hList1" loCatId="list" qsTypeId="urn:microsoft.com/office/officeart/2005/8/quickstyle/3d1" qsCatId="3D"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s-ES"/>
        </a:p>
      </dgm:t>
    </dgm:pt>
    <dgm:pt modelId="{02D4C472-1076-4223-A0FA-CC92150D8745}">
      <dgm:prSet phldrT="[Texto]"/>
      <dgm:spPr>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dirty="0">
              <a:latin typeface="Century Gothic" panose="020B0502020202020204" pitchFamily="34" charset="0"/>
            </a:rPr>
            <a:t>Volumen</a:t>
          </a:r>
          <a:endParaRPr lang="es-ES" dirty="0">
            <a:latin typeface="Century Gothic" panose="020B0502020202020204" pitchFamily="34" charset="0"/>
          </a:endParaRPr>
        </a:p>
      </dgm:t>
    </dgm:pt>
    <dgm:pt modelId="{30376AA7-5B93-442E-9082-44A246152A6A}" type="parTrans" cxnId="{47B9FF9A-7263-4783-AE40-29ACD8CF4A1C}">
      <dgm:prSet/>
      <dgm:spPr/>
      <dgm:t>
        <a:bodyPr/>
        <a:lstStyle/>
        <a:p>
          <a:endParaRPr lang="es-ES"/>
        </a:p>
      </dgm:t>
    </dgm:pt>
    <dgm:pt modelId="{E45EC327-DA8B-43A5-8D95-01EAC0DE6AFF}" type="sibTrans" cxnId="{47B9FF9A-7263-4783-AE40-29ACD8CF4A1C}">
      <dgm:prSet/>
      <dgm:spPr/>
      <dgm:t>
        <a:bodyPr/>
        <a:lstStyle/>
        <a:p>
          <a:endParaRPr lang="es-ES"/>
        </a:p>
      </dgm:t>
    </dgm:pt>
    <dgm:pt modelId="{A3551D13-14F2-41E7-88CE-A8D89F6D89B7}">
      <dgm:prSet phldrT="[Texto]"/>
      <dgm:spPr>
        <a:solidFill>
          <a:schemeClr val="accent5">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MX" dirty="0">
              <a:latin typeface="Century Gothic" panose="020B0502020202020204" pitchFamily="34" charset="0"/>
            </a:rPr>
            <a:t>Implica el tratamiento de gran cantidad de datos y metadatos</a:t>
          </a:r>
          <a:endParaRPr lang="es-ES" dirty="0">
            <a:latin typeface="Century Gothic" panose="020B0502020202020204" pitchFamily="34" charset="0"/>
          </a:endParaRPr>
        </a:p>
      </dgm:t>
    </dgm:pt>
    <dgm:pt modelId="{82C7CCBD-FE50-46C4-87B9-6DEA3748B609}" type="parTrans" cxnId="{A451CDEA-8FC9-4843-9E83-F8172556E130}">
      <dgm:prSet/>
      <dgm:spPr/>
      <dgm:t>
        <a:bodyPr/>
        <a:lstStyle/>
        <a:p>
          <a:endParaRPr lang="es-ES"/>
        </a:p>
      </dgm:t>
    </dgm:pt>
    <dgm:pt modelId="{FA5552FC-1BCD-45F7-BB0C-61EAA51D0F5C}" type="sibTrans" cxnId="{A451CDEA-8FC9-4843-9E83-F8172556E130}">
      <dgm:prSet/>
      <dgm:spPr/>
      <dgm:t>
        <a:bodyPr/>
        <a:lstStyle/>
        <a:p>
          <a:endParaRPr lang="es-ES"/>
        </a:p>
      </dgm:t>
    </dgm:pt>
    <dgm:pt modelId="{F31A6A79-D749-457E-A283-BF0E1DA17AC6}">
      <dgm:prSet phldrT="[Texto]"/>
      <dgm:spPr>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MX" dirty="0">
              <a:latin typeface="Century Gothic" panose="020B0502020202020204" pitchFamily="34" charset="0"/>
            </a:rPr>
            <a:t>Velocidad</a:t>
          </a:r>
          <a:endParaRPr lang="es-ES" dirty="0">
            <a:latin typeface="Century Gothic" panose="020B0502020202020204" pitchFamily="34" charset="0"/>
          </a:endParaRPr>
        </a:p>
      </dgm:t>
    </dgm:pt>
    <dgm:pt modelId="{AD99DD4A-2C58-4D80-BA63-F4207EC5B3D4}" type="parTrans" cxnId="{7A4AB1EF-BF9D-4BAC-8E0D-335870E0C6C9}">
      <dgm:prSet/>
      <dgm:spPr/>
      <dgm:t>
        <a:bodyPr/>
        <a:lstStyle/>
        <a:p>
          <a:endParaRPr lang="es-ES"/>
        </a:p>
      </dgm:t>
    </dgm:pt>
    <dgm:pt modelId="{B2762554-464B-4B8F-92F7-14795423CAC8}" type="sibTrans" cxnId="{7A4AB1EF-BF9D-4BAC-8E0D-335870E0C6C9}">
      <dgm:prSet/>
      <dgm:spPr/>
      <dgm:t>
        <a:bodyPr/>
        <a:lstStyle/>
        <a:p>
          <a:endParaRPr lang="es-ES"/>
        </a:p>
      </dgm:t>
    </dgm:pt>
    <dgm:pt modelId="{EDE3F455-4B70-41CB-8256-CE36D498BF03}">
      <dgm:prSet phldrT="[Texto]"/>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MX" dirty="0">
              <a:latin typeface="Century Gothic" panose="020B0502020202020204" pitchFamily="34" charset="0"/>
            </a:rPr>
            <a:t>Variedad</a:t>
          </a:r>
          <a:endParaRPr lang="es-ES" dirty="0">
            <a:latin typeface="Century Gothic" panose="020B0502020202020204" pitchFamily="34" charset="0"/>
          </a:endParaRPr>
        </a:p>
      </dgm:t>
    </dgm:pt>
    <dgm:pt modelId="{A1519663-154E-4294-B69C-82BF0E568155}" type="parTrans" cxnId="{34E11006-5BD2-45DD-9F98-EB7F423E5FD8}">
      <dgm:prSet/>
      <dgm:spPr/>
      <dgm:t>
        <a:bodyPr/>
        <a:lstStyle/>
        <a:p>
          <a:endParaRPr lang="es-ES"/>
        </a:p>
      </dgm:t>
    </dgm:pt>
    <dgm:pt modelId="{8F7B997D-83CC-4490-A8C6-4BA60AFEC15B}" type="sibTrans" cxnId="{34E11006-5BD2-45DD-9F98-EB7F423E5FD8}">
      <dgm:prSet/>
      <dgm:spPr/>
      <dgm:t>
        <a:bodyPr/>
        <a:lstStyle/>
        <a:p>
          <a:endParaRPr lang="es-ES"/>
        </a:p>
      </dgm:t>
    </dgm:pt>
    <dgm:pt modelId="{4B7B4123-175F-42C0-AA99-FFE81101B3B4}">
      <dgm:prSet phldrT="[Texto]"/>
      <dgm:spPr>
        <a:solidFill>
          <a:schemeClr val="accent5">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MX" dirty="0">
              <a:latin typeface="Century Gothic" panose="020B0502020202020204" pitchFamily="34" charset="0"/>
            </a:rPr>
            <a:t>se refiere a la extracción de información de datos diversos tanto por el tipo como por las fuentes, lo cual implica un tratamiento diferente</a:t>
          </a:r>
          <a:endParaRPr lang="es-ES" dirty="0">
            <a:latin typeface="Century Gothic" panose="020B0502020202020204" pitchFamily="34" charset="0"/>
          </a:endParaRPr>
        </a:p>
      </dgm:t>
    </dgm:pt>
    <dgm:pt modelId="{1965D278-76EC-411E-AEE4-9A469ADAB39D}" type="parTrans" cxnId="{2841A33C-07C1-487C-B16B-D50C744383A2}">
      <dgm:prSet/>
      <dgm:spPr/>
      <dgm:t>
        <a:bodyPr/>
        <a:lstStyle/>
        <a:p>
          <a:endParaRPr lang="es-ES"/>
        </a:p>
      </dgm:t>
    </dgm:pt>
    <dgm:pt modelId="{D5B5FF58-048B-4F00-8BE9-4AA1D787A799}" type="sibTrans" cxnId="{2841A33C-07C1-487C-B16B-D50C744383A2}">
      <dgm:prSet/>
      <dgm:spPr/>
      <dgm:t>
        <a:bodyPr/>
        <a:lstStyle/>
        <a:p>
          <a:endParaRPr lang="es-ES"/>
        </a:p>
      </dgm:t>
    </dgm:pt>
    <dgm:pt modelId="{ED6E56C6-DF62-4683-88D0-6BB19CCC3C46}">
      <dgm:prSet phldrT="[Texto]"/>
      <dgm:spPr>
        <a:solidFill>
          <a:schemeClr val="accent5">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MX" dirty="0">
              <a:latin typeface="Century Gothic" panose="020B0502020202020204" pitchFamily="34" charset="0"/>
            </a:rPr>
            <a:t>En la creación y procesamiento de los datos que permita tomar decisiones en un menor tiempo</a:t>
          </a:r>
          <a:endParaRPr lang="es-ES" dirty="0">
            <a:latin typeface="Century Gothic" panose="020B0502020202020204" pitchFamily="34" charset="0"/>
          </a:endParaRPr>
        </a:p>
      </dgm:t>
    </dgm:pt>
    <dgm:pt modelId="{2654D3FB-5F39-42E3-AE73-DB192614885B}" type="parTrans" cxnId="{4D0CC93A-4A35-4EB3-86F0-129B15553C50}">
      <dgm:prSet/>
      <dgm:spPr/>
      <dgm:t>
        <a:bodyPr/>
        <a:lstStyle/>
        <a:p>
          <a:endParaRPr lang="es-ES"/>
        </a:p>
      </dgm:t>
    </dgm:pt>
    <dgm:pt modelId="{1EF7D4CE-5105-41E5-992F-7DB72DE7203B}" type="sibTrans" cxnId="{4D0CC93A-4A35-4EB3-86F0-129B15553C50}">
      <dgm:prSet/>
      <dgm:spPr/>
      <dgm:t>
        <a:bodyPr/>
        <a:lstStyle/>
        <a:p>
          <a:endParaRPr lang="es-ES"/>
        </a:p>
      </dgm:t>
    </dgm:pt>
    <dgm:pt modelId="{40619BBB-CFFB-4542-ABF5-1ADAE7ACC374}" type="pres">
      <dgm:prSet presAssocID="{75703584-A2FC-4E82-86F8-24C59EE57A1E}" presName="Name0" presStyleCnt="0">
        <dgm:presLayoutVars>
          <dgm:dir/>
          <dgm:animLvl val="lvl"/>
          <dgm:resizeHandles val="exact"/>
        </dgm:presLayoutVars>
      </dgm:prSet>
      <dgm:spPr/>
    </dgm:pt>
    <dgm:pt modelId="{512E85EF-14E7-4C4A-BA2F-798DFE7EB74C}" type="pres">
      <dgm:prSet presAssocID="{02D4C472-1076-4223-A0FA-CC92150D8745}"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6C390BB-D48B-4E4C-AF74-93DF27B381B1}" type="pres">
      <dgm:prSet presAssocID="{02D4C472-1076-4223-A0FA-CC92150D8745}" presName="parTx" presStyleLbl="alignNode1" presStyleIdx="0" presStyleCnt="3">
        <dgm:presLayoutVars>
          <dgm:chMax val="0"/>
          <dgm:chPref val="0"/>
          <dgm:bulletEnabled val="1"/>
        </dgm:presLayoutVars>
      </dgm:prSet>
      <dgm:spPr/>
    </dgm:pt>
    <dgm:pt modelId="{430009DF-26FC-4335-98E8-05DCF303DEC6}" type="pres">
      <dgm:prSet presAssocID="{02D4C472-1076-4223-A0FA-CC92150D8745}" presName="desTx" presStyleLbl="alignAccFollowNode1" presStyleIdx="0" presStyleCnt="3">
        <dgm:presLayoutVars>
          <dgm:bulletEnabled val="1"/>
        </dgm:presLayoutVars>
      </dgm:prSet>
      <dgm:spPr/>
    </dgm:pt>
    <dgm:pt modelId="{F280AB74-A7DE-4522-9CB3-8CA1F8AF0551}" type="pres">
      <dgm:prSet presAssocID="{E45EC327-DA8B-43A5-8D95-01EAC0DE6AFF}" presName="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3D65DF5-9E83-42F1-87DA-EBC384BE6B3D}" type="pres">
      <dgm:prSet presAssocID="{F31A6A79-D749-457E-A283-BF0E1DA17AC6}"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9F165A4-4B4A-42C8-957A-8369D86430E8}" type="pres">
      <dgm:prSet presAssocID="{F31A6A79-D749-457E-A283-BF0E1DA17AC6}" presName="parTx" presStyleLbl="alignNode1" presStyleIdx="1" presStyleCnt="3">
        <dgm:presLayoutVars>
          <dgm:chMax val="0"/>
          <dgm:chPref val="0"/>
          <dgm:bulletEnabled val="1"/>
        </dgm:presLayoutVars>
      </dgm:prSet>
      <dgm:spPr/>
    </dgm:pt>
    <dgm:pt modelId="{6BFEBEB2-3352-475D-9CBF-F73F5494D976}" type="pres">
      <dgm:prSet presAssocID="{F31A6A79-D749-457E-A283-BF0E1DA17AC6}" presName="desTx" presStyleLbl="alignAccFollowNode1" presStyleIdx="1" presStyleCnt="3">
        <dgm:presLayoutVars>
          <dgm:bulletEnabled val="1"/>
        </dgm:presLayoutVars>
      </dgm:prSet>
      <dgm:spPr/>
    </dgm:pt>
    <dgm:pt modelId="{79E17E5B-10E6-4B07-BE0F-36D054102C2A}" type="pres">
      <dgm:prSet presAssocID="{B2762554-464B-4B8F-92F7-14795423CAC8}" presName="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E28CE82-495B-4482-9336-55E1CA8CCFA9}" type="pres">
      <dgm:prSet presAssocID="{EDE3F455-4B70-41CB-8256-CE36D498BF03}"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370CFBA-8E8D-49DC-8645-173E37F47404}" type="pres">
      <dgm:prSet presAssocID="{EDE3F455-4B70-41CB-8256-CE36D498BF03}" presName="parTx" presStyleLbl="alignNode1" presStyleIdx="2" presStyleCnt="3">
        <dgm:presLayoutVars>
          <dgm:chMax val="0"/>
          <dgm:chPref val="0"/>
          <dgm:bulletEnabled val="1"/>
        </dgm:presLayoutVars>
      </dgm:prSet>
      <dgm:spPr/>
    </dgm:pt>
    <dgm:pt modelId="{97D42321-AF1E-4869-8910-E098C891EDCB}" type="pres">
      <dgm:prSet presAssocID="{EDE3F455-4B70-41CB-8256-CE36D498BF03}" presName="desTx" presStyleLbl="alignAccFollowNode1" presStyleIdx="2" presStyleCnt="3">
        <dgm:presLayoutVars>
          <dgm:bulletEnabled val="1"/>
        </dgm:presLayoutVars>
      </dgm:prSet>
      <dgm:spPr/>
    </dgm:pt>
  </dgm:ptLst>
  <dgm:cxnLst>
    <dgm:cxn modelId="{34E11006-5BD2-45DD-9F98-EB7F423E5FD8}" srcId="{75703584-A2FC-4E82-86F8-24C59EE57A1E}" destId="{EDE3F455-4B70-41CB-8256-CE36D498BF03}" srcOrd="2" destOrd="0" parTransId="{A1519663-154E-4294-B69C-82BF0E568155}" sibTransId="{8F7B997D-83CC-4490-A8C6-4BA60AFEC15B}"/>
    <dgm:cxn modelId="{5460062B-56D0-408A-A077-6CC8BF4C6249}" type="presOf" srcId="{75703584-A2FC-4E82-86F8-24C59EE57A1E}" destId="{40619BBB-CFFB-4542-ABF5-1ADAE7ACC374}" srcOrd="0" destOrd="0" presId="urn:microsoft.com/office/officeart/2005/8/layout/hList1"/>
    <dgm:cxn modelId="{4D0CC93A-4A35-4EB3-86F0-129B15553C50}" srcId="{F31A6A79-D749-457E-A283-BF0E1DA17AC6}" destId="{ED6E56C6-DF62-4683-88D0-6BB19CCC3C46}" srcOrd="0" destOrd="0" parTransId="{2654D3FB-5F39-42E3-AE73-DB192614885B}" sibTransId="{1EF7D4CE-5105-41E5-992F-7DB72DE7203B}"/>
    <dgm:cxn modelId="{2841A33C-07C1-487C-B16B-D50C744383A2}" srcId="{EDE3F455-4B70-41CB-8256-CE36D498BF03}" destId="{4B7B4123-175F-42C0-AA99-FFE81101B3B4}" srcOrd="0" destOrd="0" parTransId="{1965D278-76EC-411E-AEE4-9A469ADAB39D}" sibTransId="{D5B5FF58-048B-4F00-8BE9-4AA1D787A799}"/>
    <dgm:cxn modelId="{5584E65E-1DDD-4E34-9746-FFDA969A43FE}" type="presOf" srcId="{A3551D13-14F2-41E7-88CE-A8D89F6D89B7}" destId="{430009DF-26FC-4335-98E8-05DCF303DEC6}" srcOrd="0" destOrd="0" presId="urn:microsoft.com/office/officeart/2005/8/layout/hList1"/>
    <dgm:cxn modelId="{80F4EE6C-91B9-489B-95CD-8CC46BE46716}" type="presOf" srcId="{4B7B4123-175F-42C0-AA99-FFE81101B3B4}" destId="{97D42321-AF1E-4869-8910-E098C891EDCB}" srcOrd="0" destOrd="0" presId="urn:microsoft.com/office/officeart/2005/8/layout/hList1"/>
    <dgm:cxn modelId="{A3F60373-D0EC-405F-808A-683192C459B3}" type="presOf" srcId="{ED6E56C6-DF62-4683-88D0-6BB19CCC3C46}" destId="{6BFEBEB2-3352-475D-9CBF-F73F5494D976}" srcOrd="0" destOrd="0" presId="urn:microsoft.com/office/officeart/2005/8/layout/hList1"/>
    <dgm:cxn modelId="{589D2C8E-D039-4B61-86A1-A9D84F715F2E}" type="presOf" srcId="{F31A6A79-D749-457E-A283-BF0E1DA17AC6}" destId="{49F165A4-4B4A-42C8-957A-8369D86430E8}" srcOrd="0" destOrd="0" presId="urn:microsoft.com/office/officeart/2005/8/layout/hList1"/>
    <dgm:cxn modelId="{02C2AB98-2E1F-4313-98BB-9E27F18330D5}" type="presOf" srcId="{02D4C472-1076-4223-A0FA-CC92150D8745}" destId="{86C390BB-D48B-4E4C-AF74-93DF27B381B1}" srcOrd="0" destOrd="0" presId="urn:microsoft.com/office/officeart/2005/8/layout/hList1"/>
    <dgm:cxn modelId="{47B9FF9A-7263-4783-AE40-29ACD8CF4A1C}" srcId="{75703584-A2FC-4E82-86F8-24C59EE57A1E}" destId="{02D4C472-1076-4223-A0FA-CC92150D8745}" srcOrd="0" destOrd="0" parTransId="{30376AA7-5B93-442E-9082-44A246152A6A}" sibTransId="{E45EC327-DA8B-43A5-8D95-01EAC0DE6AFF}"/>
    <dgm:cxn modelId="{A451CDEA-8FC9-4843-9E83-F8172556E130}" srcId="{02D4C472-1076-4223-A0FA-CC92150D8745}" destId="{A3551D13-14F2-41E7-88CE-A8D89F6D89B7}" srcOrd="0" destOrd="0" parTransId="{82C7CCBD-FE50-46C4-87B9-6DEA3748B609}" sibTransId="{FA5552FC-1BCD-45F7-BB0C-61EAA51D0F5C}"/>
    <dgm:cxn modelId="{7A4AB1EF-BF9D-4BAC-8E0D-335870E0C6C9}" srcId="{75703584-A2FC-4E82-86F8-24C59EE57A1E}" destId="{F31A6A79-D749-457E-A283-BF0E1DA17AC6}" srcOrd="1" destOrd="0" parTransId="{AD99DD4A-2C58-4D80-BA63-F4207EC5B3D4}" sibTransId="{B2762554-464B-4B8F-92F7-14795423CAC8}"/>
    <dgm:cxn modelId="{7AD48BF5-89AB-4768-A7AA-86AE2FE23E8D}" type="presOf" srcId="{EDE3F455-4B70-41CB-8256-CE36D498BF03}" destId="{4370CFBA-8E8D-49DC-8645-173E37F47404}" srcOrd="0" destOrd="0" presId="urn:microsoft.com/office/officeart/2005/8/layout/hList1"/>
    <dgm:cxn modelId="{C37A857D-6DFC-4DDB-A864-1F8200E68CFD}" type="presParOf" srcId="{40619BBB-CFFB-4542-ABF5-1ADAE7ACC374}" destId="{512E85EF-14E7-4C4A-BA2F-798DFE7EB74C}" srcOrd="0" destOrd="0" presId="urn:microsoft.com/office/officeart/2005/8/layout/hList1"/>
    <dgm:cxn modelId="{C1F6252C-0FEF-4AB7-9539-49D8D070F618}" type="presParOf" srcId="{512E85EF-14E7-4C4A-BA2F-798DFE7EB74C}" destId="{86C390BB-D48B-4E4C-AF74-93DF27B381B1}" srcOrd="0" destOrd="0" presId="urn:microsoft.com/office/officeart/2005/8/layout/hList1"/>
    <dgm:cxn modelId="{D793A094-2480-4E1D-AD91-8D0E0B616905}" type="presParOf" srcId="{512E85EF-14E7-4C4A-BA2F-798DFE7EB74C}" destId="{430009DF-26FC-4335-98E8-05DCF303DEC6}" srcOrd="1" destOrd="0" presId="urn:microsoft.com/office/officeart/2005/8/layout/hList1"/>
    <dgm:cxn modelId="{ADF025DF-E121-4BFC-9A66-538B2B2A7AFD}" type="presParOf" srcId="{40619BBB-CFFB-4542-ABF5-1ADAE7ACC374}" destId="{F280AB74-A7DE-4522-9CB3-8CA1F8AF0551}" srcOrd="1" destOrd="0" presId="urn:microsoft.com/office/officeart/2005/8/layout/hList1"/>
    <dgm:cxn modelId="{6130D25B-B009-4109-8901-012F5019282B}" type="presParOf" srcId="{40619BBB-CFFB-4542-ABF5-1ADAE7ACC374}" destId="{23D65DF5-9E83-42F1-87DA-EBC384BE6B3D}" srcOrd="2" destOrd="0" presId="urn:microsoft.com/office/officeart/2005/8/layout/hList1"/>
    <dgm:cxn modelId="{E465E28E-3BD9-4209-8B6C-7D745B6C1524}" type="presParOf" srcId="{23D65DF5-9E83-42F1-87DA-EBC384BE6B3D}" destId="{49F165A4-4B4A-42C8-957A-8369D86430E8}" srcOrd="0" destOrd="0" presId="urn:microsoft.com/office/officeart/2005/8/layout/hList1"/>
    <dgm:cxn modelId="{8C770771-B5D4-4A84-87EC-ED26A70712F9}" type="presParOf" srcId="{23D65DF5-9E83-42F1-87DA-EBC384BE6B3D}" destId="{6BFEBEB2-3352-475D-9CBF-F73F5494D976}" srcOrd="1" destOrd="0" presId="urn:microsoft.com/office/officeart/2005/8/layout/hList1"/>
    <dgm:cxn modelId="{6F60690D-32C1-4BEE-AD72-CAC37CFD4441}" type="presParOf" srcId="{40619BBB-CFFB-4542-ABF5-1ADAE7ACC374}" destId="{79E17E5B-10E6-4B07-BE0F-36D054102C2A}" srcOrd="3" destOrd="0" presId="urn:microsoft.com/office/officeart/2005/8/layout/hList1"/>
    <dgm:cxn modelId="{60829560-5396-4089-9EC3-33823998F2E0}" type="presParOf" srcId="{40619BBB-CFFB-4542-ABF5-1ADAE7ACC374}" destId="{5E28CE82-495B-4482-9336-55E1CA8CCFA9}" srcOrd="4" destOrd="0" presId="urn:microsoft.com/office/officeart/2005/8/layout/hList1"/>
    <dgm:cxn modelId="{EC056228-E4E2-49B4-92B9-C20DDFF3C826}" type="presParOf" srcId="{5E28CE82-495B-4482-9336-55E1CA8CCFA9}" destId="{4370CFBA-8E8D-49DC-8645-173E37F47404}" srcOrd="0" destOrd="0" presId="urn:microsoft.com/office/officeart/2005/8/layout/hList1"/>
    <dgm:cxn modelId="{C6E6E1E3-3DF5-4F1E-9EE6-9CDC66DB1866}" type="presParOf" srcId="{5E28CE82-495B-4482-9336-55E1CA8CCFA9}" destId="{97D42321-AF1E-4869-8910-E098C891ED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21D60-833F-4955-9CEA-ABA60434FD87}">
      <dsp:nvSpPr>
        <dsp:cNvPr id="0" name=""/>
        <dsp:cNvSpPr/>
      </dsp:nvSpPr>
      <dsp:spPr>
        <a:xfrm>
          <a:off x="589808" y="3284"/>
          <a:ext cx="3175772" cy="2188107"/>
        </a:xfrm>
        <a:prstGeom prst="roundRect">
          <a:avLst/>
        </a:prstGeom>
        <a:blipFill>
          <a:blip xmlns:r="http://schemas.openxmlformats.org/officeDocument/2006/relationships" r:embed="rId1"/>
          <a:srcRect/>
          <a:stretch>
            <a:fillRect t="-23000" b="-23000"/>
          </a:stretch>
        </a:blip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sp>
    <dsp:sp modelId="{BC7DE6E7-D325-4BFB-8150-FA7C1ADFFA20}">
      <dsp:nvSpPr>
        <dsp:cNvPr id="0" name=""/>
        <dsp:cNvSpPr/>
      </dsp:nvSpPr>
      <dsp:spPr>
        <a:xfrm>
          <a:off x="589808" y="2191391"/>
          <a:ext cx="3175772" cy="1178211"/>
        </a:xfrm>
        <a:prstGeom prst="rect">
          <a:avLst/>
        </a:prstGeom>
        <a:no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ES" sz="1600" b="1" kern="1200" dirty="0">
              <a:solidFill>
                <a:srgbClr val="D249E9"/>
              </a:solidFill>
              <a:latin typeface="Century Gothic" panose="020B0502020202020204" pitchFamily="34" charset="0"/>
            </a:rPr>
            <a:t>Prohibición para su tratamiento </a:t>
          </a:r>
          <a:r>
            <a:rPr lang="es-ES" sz="1600" kern="1200" dirty="0">
              <a:latin typeface="Century Gothic" panose="020B0502020202020204" pitchFamily="34" charset="0"/>
            </a:rPr>
            <a:t>por regla general o bajo condiciones muy limitadas;</a:t>
          </a:r>
        </a:p>
      </dsp:txBody>
      <dsp:txXfrm>
        <a:off x="589808" y="2191391"/>
        <a:ext cx="3175772" cy="1178211"/>
      </dsp:txXfrm>
    </dsp:sp>
    <dsp:sp modelId="{1D8A0651-43B1-4BD7-92EC-81246714EC48}">
      <dsp:nvSpPr>
        <dsp:cNvPr id="0" name=""/>
        <dsp:cNvSpPr/>
      </dsp:nvSpPr>
      <dsp:spPr>
        <a:xfrm>
          <a:off x="4083291" y="3284"/>
          <a:ext cx="3175772" cy="2188107"/>
        </a:xfrm>
        <a:prstGeom prst="roundRect">
          <a:avLst/>
        </a:prstGeom>
        <a:blipFill>
          <a:blip xmlns:r="http://schemas.openxmlformats.org/officeDocument/2006/relationships" r:embed="rId2"/>
          <a:srcRect/>
          <a:stretch>
            <a:fillRect t="-34000" b="-34000"/>
          </a:stretch>
        </a:blip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sp>
    <dsp:sp modelId="{E07F14E9-1698-4291-B879-E7E841CFAC03}">
      <dsp:nvSpPr>
        <dsp:cNvPr id="0" name=""/>
        <dsp:cNvSpPr/>
      </dsp:nvSpPr>
      <dsp:spPr>
        <a:xfrm>
          <a:off x="4083291" y="2191391"/>
          <a:ext cx="3175772" cy="1178211"/>
        </a:xfrm>
        <a:prstGeom prst="rect">
          <a:avLst/>
        </a:prstGeom>
        <a:no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ES" sz="1600" kern="1200" dirty="0">
              <a:latin typeface="Century Gothic" panose="020B0502020202020204" pitchFamily="34" charset="0"/>
            </a:rPr>
            <a:t>El tipo de consentimiento que se requiere para su tratamiento </a:t>
          </a:r>
          <a:r>
            <a:rPr lang="es-ES" sz="1600" b="1" kern="1200" dirty="0">
              <a:solidFill>
                <a:srgbClr val="D249E9"/>
              </a:solidFill>
              <a:latin typeface="Century Gothic" panose="020B0502020202020204" pitchFamily="34" charset="0"/>
            </a:rPr>
            <a:t>–expreso o expreso y por escrito-</a:t>
          </a:r>
          <a:r>
            <a:rPr lang="es-ES" sz="1600" kern="1200" dirty="0">
              <a:latin typeface="Century Gothic" panose="020B0502020202020204" pitchFamily="34" charset="0"/>
            </a:rPr>
            <a:t>;</a:t>
          </a:r>
        </a:p>
      </dsp:txBody>
      <dsp:txXfrm>
        <a:off x="4083291" y="2191391"/>
        <a:ext cx="3175772" cy="1178211"/>
      </dsp:txXfrm>
    </dsp:sp>
    <dsp:sp modelId="{35596CAE-CC1A-4E78-A215-3AD86C2BE94E}">
      <dsp:nvSpPr>
        <dsp:cNvPr id="0" name=""/>
        <dsp:cNvSpPr/>
      </dsp:nvSpPr>
      <dsp:spPr>
        <a:xfrm>
          <a:off x="589808" y="3687180"/>
          <a:ext cx="3175772" cy="2188107"/>
        </a:xfrm>
        <a:prstGeom prst="roundRect">
          <a:avLst/>
        </a:prstGeom>
        <a:blipFill>
          <a:blip xmlns:r="http://schemas.openxmlformats.org/officeDocument/2006/relationships" r:embed="rId3"/>
          <a:srcRect/>
          <a:stretch>
            <a:fillRect l="-12000" r="-12000"/>
          </a:stretch>
        </a:blip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sp>
    <dsp:sp modelId="{6D5570C4-6523-4A08-8C78-8F1EA57B249E}">
      <dsp:nvSpPr>
        <dsp:cNvPr id="0" name=""/>
        <dsp:cNvSpPr/>
      </dsp:nvSpPr>
      <dsp:spPr>
        <a:xfrm>
          <a:off x="589808" y="5875287"/>
          <a:ext cx="3175772" cy="1178211"/>
        </a:xfrm>
        <a:prstGeom prst="rect">
          <a:avLst/>
        </a:prstGeom>
        <a:no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ES" sz="1600" b="1" kern="1200" dirty="0">
              <a:solidFill>
                <a:srgbClr val="D249E9"/>
              </a:solidFill>
              <a:latin typeface="Century Gothic" panose="020B0502020202020204" pitchFamily="34" charset="0"/>
            </a:rPr>
            <a:t>Mayores medidas de seguridad </a:t>
          </a:r>
          <a:r>
            <a:rPr lang="es-ES" sz="1600" kern="1200" dirty="0">
              <a:latin typeface="Century Gothic" panose="020B0502020202020204" pitchFamily="34" charset="0"/>
            </a:rPr>
            <a:t>para su tratamiento, y</a:t>
          </a:r>
        </a:p>
      </dsp:txBody>
      <dsp:txXfrm>
        <a:off x="589808" y="5875287"/>
        <a:ext cx="3175772" cy="1178211"/>
      </dsp:txXfrm>
    </dsp:sp>
    <dsp:sp modelId="{1DB565FA-2DF7-40C9-B60A-B3BA046762D9}">
      <dsp:nvSpPr>
        <dsp:cNvPr id="0" name=""/>
        <dsp:cNvSpPr/>
      </dsp:nvSpPr>
      <dsp:spPr>
        <a:xfrm>
          <a:off x="4083291" y="3687180"/>
          <a:ext cx="3175772" cy="2188107"/>
        </a:xfrm>
        <a:prstGeom prst="roundRect">
          <a:avLst/>
        </a:prstGeom>
        <a:blipFill>
          <a:blip xmlns:r="http://schemas.openxmlformats.org/officeDocument/2006/relationships" r:embed="rId4"/>
          <a:srcRect/>
          <a:stretch>
            <a:fillRect t="-48000" b="-48000"/>
          </a:stretch>
        </a:blip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sp>
    <dsp:sp modelId="{2660DD2E-283F-4E16-904F-15D86CB5BD18}">
      <dsp:nvSpPr>
        <dsp:cNvPr id="0" name=""/>
        <dsp:cNvSpPr/>
      </dsp:nvSpPr>
      <dsp:spPr>
        <a:xfrm>
          <a:off x="4083291" y="5875287"/>
          <a:ext cx="3175772" cy="1178211"/>
        </a:xfrm>
        <a:prstGeom prst="rect">
          <a:avLst/>
        </a:prstGeom>
        <a:no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ES" sz="1600" kern="1200" dirty="0">
              <a:latin typeface="Century Gothic" panose="020B0502020202020204" pitchFamily="34" charset="0"/>
            </a:rPr>
            <a:t>La agravante de la s</a:t>
          </a:r>
          <a:r>
            <a:rPr lang="es-ES" sz="1600" b="1" kern="1200" dirty="0">
              <a:solidFill>
                <a:srgbClr val="D249E9"/>
              </a:solidFill>
              <a:latin typeface="Century Gothic" panose="020B0502020202020204" pitchFamily="34" charset="0"/>
            </a:rPr>
            <a:t>anción en caso de tratamiento indebido</a:t>
          </a:r>
        </a:p>
      </dsp:txBody>
      <dsp:txXfrm>
        <a:off x="4083291" y="5875287"/>
        <a:ext cx="3175772" cy="1178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390BB-D48B-4E4C-AF74-93DF27B381B1}">
      <dsp:nvSpPr>
        <dsp:cNvPr id="0" name=""/>
        <dsp:cNvSpPr/>
      </dsp:nvSpPr>
      <dsp:spPr>
        <a:xfrm>
          <a:off x="2709" y="873359"/>
          <a:ext cx="2641600" cy="633600"/>
        </a:xfrm>
        <a:prstGeom prst="rect">
          <a:avLst/>
        </a:prstGeom>
        <a:solidFill>
          <a:srgbClr val="92D050"/>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Century Gothic" panose="020B0502020202020204" pitchFamily="34" charset="0"/>
            </a:rPr>
            <a:t>Volumen</a:t>
          </a:r>
          <a:endParaRPr lang="es-ES" sz="2200" kern="1200" dirty="0">
            <a:latin typeface="Century Gothic" panose="020B0502020202020204" pitchFamily="34" charset="0"/>
          </a:endParaRPr>
        </a:p>
      </dsp:txBody>
      <dsp:txXfrm>
        <a:off x="2709" y="873359"/>
        <a:ext cx="2641600" cy="633600"/>
      </dsp:txXfrm>
    </dsp:sp>
    <dsp:sp modelId="{430009DF-26FC-4335-98E8-05DCF303DEC6}">
      <dsp:nvSpPr>
        <dsp:cNvPr id="0" name=""/>
        <dsp:cNvSpPr/>
      </dsp:nvSpPr>
      <dsp:spPr>
        <a:xfrm>
          <a:off x="2709" y="1506959"/>
          <a:ext cx="2641600" cy="3399591"/>
        </a:xfrm>
        <a:prstGeom prst="rect">
          <a:avLst/>
        </a:prstGeom>
        <a:solidFill>
          <a:schemeClr val="accent5">
            <a:lumMod val="20000"/>
            <a:lumOff val="80000"/>
            <a:alpha val="9000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s-MX" sz="2200" kern="1200" dirty="0">
              <a:latin typeface="Century Gothic" panose="020B0502020202020204" pitchFamily="34" charset="0"/>
            </a:rPr>
            <a:t>Implica el tratamiento de gran cantidad de datos y metadatos</a:t>
          </a:r>
          <a:endParaRPr lang="es-ES" sz="2200" kern="1200" dirty="0">
            <a:latin typeface="Century Gothic" panose="020B0502020202020204" pitchFamily="34" charset="0"/>
          </a:endParaRPr>
        </a:p>
      </dsp:txBody>
      <dsp:txXfrm>
        <a:off x="2709" y="1506959"/>
        <a:ext cx="2641600" cy="3399591"/>
      </dsp:txXfrm>
    </dsp:sp>
    <dsp:sp modelId="{49F165A4-4B4A-42C8-957A-8369D86430E8}">
      <dsp:nvSpPr>
        <dsp:cNvPr id="0" name=""/>
        <dsp:cNvSpPr/>
      </dsp:nvSpPr>
      <dsp:spPr>
        <a:xfrm>
          <a:off x="3014133" y="873359"/>
          <a:ext cx="2641600" cy="633600"/>
        </a:xfrm>
        <a:prstGeom prst="rect">
          <a:avLst/>
        </a:prstGeom>
        <a:solidFill>
          <a:srgbClr val="00B0F0"/>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just" defTabSz="977900">
            <a:lnSpc>
              <a:spcPct val="90000"/>
            </a:lnSpc>
            <a:spcBef>
              <a:spcPct val="0"/>
            </a:spcBef>
            <a:spcAft>
              <a:spcPct val="35000"/>
            </a:spcAft>
            <a:buNone/>
          </a:pPr>
          <a:r>
            <a:rPr lang="es-MX" sz="2200" kern="1200" dirty="0">
              <a:latin typeface="Century Gothic" panose="020B0502020202020204" pitchFamily="34" charset="0"/>
            </a:rPr>
            <a:t>Velocidad</a:t>
          </a:r>
          <a:endParaRPr lang="es-ES" sz="2200" kern="1200" dirty="0">
            <a:latin typeface="Century Gothic" panose="020B0502020202020204" pitchFamily="34" charset="0"/>
          </a:endParaRPr>
        </a:p>
      </dsp:txBody>
      <dsp:txXfrm>
        <a:off x="3014133" y="873359"/>
        <a:ext cx="2641600" cy="633600"/>
      </dsp:txXfrm>
    </dsp:sp>
    <dsp:sp modelId="{6BFEBEB2-3352-475D-9CBF-F73F5494D976}">
      <dsp:nvSpPr>
        <dsp:cNvPr id="0" name=""/>
        <dsp:cNvSpPr/>
      </dsp:nvSpPr>
      <dsp:spPr>
        <a:xfrm>
          <a:off x="3014133" y="1506959"/>
          <a:ext cx="2641600" cy="3399591"/>
        </a:xfrm>
        <a:prstGeom prst="rect">
          <a:avLst/>
        </a:prstGeom>
        <a:solidFill>
          <a:schemeClr val="accent5">
            <a:lumMod val="20000"/>
            <a:lumOff val="80000"/>
            <a:alpha val="9000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s-MX" sz="2200" kern="1200" dirty="0">
              <a:latin typeface="Century Gothic" panose="020B0502020202020204" pitchFamily="34" charset="0"/>
            </a:rPr>
            <a:t>En la creación y procesamiento de los datos que permita tomar decisiones en un menor tiempo</a:t>
          </a:r>
          <a:endParaRPr lang="es-ES" sz="2200" kern="1200" dirty="0">
            <a:latin typeface="Century Gothic" panose="020B0502020202020204" pitchFamily="34" charset="0"/>
          </a:endParaRPr>
        </a:p>
      </dsp:txBody>
      <dsp:txXfrm>
        <a:off x="3014133" y="1506959"/>
        <a:ext cx="2641600" cy="3399591"/>
      </dsp:txXfrm>
    </dsp:sp>
    <dsp:sp modelId="{4370CFBA-8E8D-49DC-8645-173E37F47404}">
      <dsp:nvSpPr>
        <dsp:cNvPr id="0" name=""/>
        <dsp:cNvSpPr/>
      </dsp:nvSpPr>
      <dsp:spPr>
        <a:xfrm>
          <a:off x="6025557" y="873359"/>
          <a:ext cx="2641600" cy="633600"/>
        </a:xfrm>
        <a:prstGeom prst="rect">
          <a:avLst/>
        </a:prstGeom>
        <a:solidFill>
          <a:srgbClr val="7030A0"/>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just" defTabSz="977900">
            <a:lnSpc>
              <a:spcPct val="90000"/>
            </a:lnSpc>
            <a:spcBef>
              <a:spcPct val="0"/>
            </a:spcBef>
            <a:spcAft>
              <a:spcPct val="35000"/>
            </a:spcAft>
            <a:buNone/>
          </a:pPr>
          <a:r>
            <a:rPr lang="es-MX" sz="2200" kern="1200" dirty="0">
              <a:latin typeface="Century Gothic" panose="020B0502020202020204" pitchFamily="34" charset="0"/>
            </a:rPr>
            <a:t>Variedad</a:t>
          </a:r>
          <a:endParaRPr lang="es-ES" sz="2200" kern="1200" dirty="0">
            <a:latin typeface="Century Gothic" panose="020B0502020202020204" pitchFamily="34" charset="0"/>
          </a:endParaRPr>
        </a:p>
      </dsp:txBody>
      <dsp:txXfrm>
        <a:off x="6025557" y="873359"/>
        <a:ext cx="2641600" cy="633600"/>
      </dsp:txXfrm>
    </dsp:sp>
    <dsp:sp modelId="{97D42321-AF1E-4869-8910-E098C891EDCB}">
      <dsp:nvSpPr>
        <dsp:cNvPr id="0" name=""/>
        <dsp:cNvSpPr/>
      </dsp:nvSpPr>
      <dsp:spPr>
        <a:xfrm>
          <a:off x="6025557" y="1506959"/>
          <a:ext cx="2641600" cy="3399591"/>
        </a:xfrm>
        <a:prstGeom prst="rect">
          <a:avLst/>
        </a:prstGeom>
        <a:solidFill>
          <a:schemeClr val="accent5">
            <a:lumMod val="20000"/>
            <a:lumOff val="80000"/>
            <a:alpha val="9000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s-MX" sz="2200" kern="1200" dirty="0">
              <a:latin typeface="Century Gothic" panose="020B0502020202020204" pitchFamily="34" charset="0"/>
            </a:rPr>
            <a:t>se refiere a la extracción de información de datos diversos tanto por el tipo como por las fuentes, lo cual implica un tratamiento diferente</a:t>
          </a:r>
          <a:endParaRPr lang="es-ES" sz="2200" kern="1200" dirty="0">
            <a:latin typeface="Century Gothic" panose="020B0502020202020204" pitchFamily="34" charset="0"/>
          </a:endParaRPr>
        </a:p>
      </dsp:txBody>
      <dsp:txXfrm>
        <a:off x="6025557" y="1506959"/>
        <a:ext cx="2641600" cy="3399591"/>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pPr>
              <a:defRPr/>
            </a:pPr>
            <a:endParaRPr lang="es-MX"/>
          </a:p>
        </p:txBody>
      </p:sp>
      <p:sp>
        <p:nvSpPr>
          <p:cNvPr id="3" name="Marcador de fecha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pPr>
              <a:defRPr/>
            </a:pPr>
            <a:fld id="{26887883-9B30-4C64-BC20-B8F66E6EDAC8}" type="datetimeFigureOut">
              <a:rPr lang="es-MX"/>
              <a:pPr>
                <a:defRPr/>
              </a:pPr>
              <a:t>29/01/2018</a:t>
            </a:fld>
            <a:endParaRPr lang="es-MX"/>
          </a:p>
        </p:txBody>
      </p:sp>
      <p:sp>
        <p:nvSpPr>
          <p:cNvPr id="4" name="Marcador de pie de página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pPr>
              <a:defRPr/>
            </a:pPr>
            <a:endParaRPr lang="es-MX"/>
          </a:p>
        </p:txBody>
      </p:sp>
      <p:sp>
        <p:nvSpPr>
          <p:cNvPr id="5" name="Marcador de número de diapositiva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pPr>
              <a:defRPr/>
            </a:pPr>
            <a:fld id="{9D9F6512-D94E-4414-9024-CD7AD43579BF}" type="slidenum">
              <a:rPr lang="es-MX"/>
              <a:pPr>
                <a:defRPr/>
              </a:pPr>
              <a:t>‹Nº›</a:t>
            </a:fld>
            <a:endParaRPr lang="es-MX"/>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p:nvPr>
        </p:nvSpPr>
        <p:spPr bwMode="auto">
          <a:xfrm>
            <a:off x="1117600" y="696913"/>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Rectangle 2"/>
          <p:cNvSpPr>
            <a:spLocks noGrp="1"/>
          </p:cNvSpPr>
          <p:nvPr>
            <p:ph type="body" sz="quarter" idx="1"/>
          </p:nvPr>
        </p:nvSpPr>
        <p:spPr bwMode="auto">
          <a:xfrm>
            <a:off x="917575" y="4415790"/>
            <a:ext cx="5046663" cy="418338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2446" tIns="46223" rIns="92446" bIns="46223" numCol="1" anchor="t" anchorCtr="0" compatLnSpc="1">
            <a:prstTxWarp prst="textNoShape">
              <a:avLst/>
            </a:prstTxWarp>
          </a:bodyPr>
          <a:lstStyle/>
          <a:p>
            <a:pPr lvl="0"/>
            <a:r>
              <a:rPr lang="es-ES" noProof="0">
                <a:sym typeface="Helvetica Neue" charset="0"/>
              </a:rPr>
              <a:t>Click to edit Master text styles</a:t>
            </a:r>
          </a:p>
          <a:p>
            <a:pPr lvl="1"/>
            <a:r>
              <a:rPr lang="es-ES" noProof="0">
                <a:sym typeface="Helvetica Neue" charset="0"/>
              </a:rPr>
              <a:t>Second level</a:t>
            </a:r>
          </a:p>
          <a:p>
            <a:pPr lvl="2"/>
            <a:r>
              <a:rPr lang="es-ES" noProof="0">
                <a:sym typeface="Helvetica Neue" charset="0"/>
              </a:rPr>
              <a:t>Third level</a:t>
            </a:r>
          </a:p>
          <a:p>
            <a:pPr lvl="3"/>
            <a:r>
              <a:rPr lang="es-ES" noProof="0">
                <a:sym typeface="Helvetica Neue" charset="0"/>
              </a:rPr>
              <a:t>Fourth level</a:t>
            </a:r>
          </a:p>
          <a:p>
            <a:pPr lvl="4"/>
            <a:r>
              <a:rPr lang="es-ES" noProof="0">
                <a:sym typeface="Helvetica Neue" charset="0"/>
              </a:rPr>
              <a:t>Fifth level</a:t>
            </a: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MS PGothic" panose="020B0600070205080204" pitchFamily="34" charset="-128"/>
        <a:cs typeface="Helvetica Neue"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92325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p:sp>
      <p:sp>
        <p:nvSpPr>
          <p:cNvPr id="9219"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28785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p:sp>
      <p:sp>
        <p:nvSpPr>
          <p:cNvPr id="22531"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p:sp>
      <p:sp>
        <p:nvSpPr>
          <p:cNvPr id="26627"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MX" sz="2400" i="1"/>
              <a:t>Fuente: The Hidde Data Economy: The Marketplace for Stolen Digital Information</a:t>
            </a:r>
            <a:r>
              <a:rPr lang="en-US" altLang="es-MX" sz="2400"/>
              <a:t>, Intel Security, 2015. </a:t>
            </a:r>
            <a:r>
              <a:rPr lang="es-MX" altLang="es-MX" sz="2400"/>
              <a:t>Consultable en: https://www.mcafee.com/mx/resources/reports/rp-hidden-data-economy.pdf </a:t>
            </a:r>
            <a:endParaRPr lang="es-ES" altLang="es-MX" sz="2400"/>
          </a:p>
          <a:p>
            <a:endParaRPr lang="es-ES" alt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p:sp>
      <p:sp>
        <p:nvSpPr>
          <p:cNvPr id="30723"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MX" sz="2400" i="1"/>
              <a:t>Big Data: </a:t>
            </a:r>
            <a:r>
              <a:rPr lang="es-MX" altLang="es-MX"/>
              <a:t>término que alude al enorme crecimiento en el acceso y uso de información automatizada, controlada por compañías, autoridades y otras organizaciones y que están sujeta a un análisis extenso basado en el uso de algoritmos</a:t>
            </a:r>
            <a:endParaRPr lang="es-ES" altLang="es-MX" sz="2400"/>
          </a:p>
          <a:p>
            <a:endParaRPr lang="es-ES" alt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p:sp>
      <p:sp>
        <p:nvSpPr>
          <p:cNvPr id="32771"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p:cNvSpPr>
            <a:spLocks noGrp="1" noRot="1" noChangeAspect="1" noTextEdit="1"/>
          </p:cNvSpPr>
          <p:nvPr>
            <p:ph type="sldImg"/>
          </p:nvPr>
        </p:nvSpPr>
        <p:spPr/>
      </p:sp>
      <p:sp>
        <p:nvSpPr>
          <p:cNvPr id="34819"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64810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74725" y="3030538"/>
            <a:ext cx="11055350" cy="2090737"/>
          </a:xfrm>
        </p:spPr>
        <p:txBody>
          <a:bodyPr/>
          <a:lstStyle/>
          <a:p>
            <a:r>
              <a:rPr lang="es-ES_tradnl"/>
              <a:t>Clic para editar título</a:t>
            </a:r>
            <a:endParaRPr lang="es-ES"/>
          </a:p>
        </p:txBody>
      </p:sp>
      <p:sp>
        <p:nvSpPr>
          <p:cNvPr id="3" name="Subtítulo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403152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38706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77350" y="444500"/>
            <a:ext cx="2774950" cy="8445500"/>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952500" y="444500"/>
            <a:ext cx="8172450" cy="8445500"/>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337141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88035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27113" y="6267450"/>
            <a:ext cx="11053762" cy="1936750"/>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174887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45079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3050"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30164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58892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93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50875" y="388938"/>
            <a:ext cx="4278313" cy="1652587"/>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89517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49525" y="6827838"/>
            <a:ext cx="7802563" cy="80645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sym typeface="Helvetica" charset="0"/>
            </a:endParaRPr>
          </a:p>
        </p:txBody>
      </p:sp>
      <p:sp>
        <p:nvSpPr>
          <p:cNvPr id="4" name="Marcador de texto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89556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952500" y="444500"/>
            <a:ext cx="11099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s-ES" altLang="es-ES">
                <a:sym typeface="Helvetica" panose="020B0604020202020204" pitchFamily="34" charset="0"/>
              </a:rPr>
              <a:t>Click to edit Master title style</a:t>
            </a:r>
          </a:p>
        </p:txBody>
      </p:sp>
      <p:sp>
        <p:nvSpPr>
          <p:cNvPr id="1027" name="Rectangle 2"/>
          <p:cNvSpPr>
            <a:spLocks noGrp="1"/>
          </p:cNvSpPr>
          <p:nvPr>
            <p:ph type="body" idx="1"/>
          </p:nvPr>
        </p:nvSpPr>
        <p:spPr bwMode="auto">
          <a:xfrm>
            <a:off x="952500" y="2603500"/>
            <a:ext cx="110998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s-ES" altLang="es-ES">
                <a:sym typeface="Helvetica" panose="020B0604020202020204" pitchFamily="34" charset="0"/>
              </a:rPr>
              <a:t>Click to edit Master text styles</a:t>
            </a:r>
          </a:p>
          <a:p>
            <a:pPr lvl="1"/>
            <a:r>
              <a:rPr lang="es-ES" altLang="es-ES">
                <a:sym typeface="Helvetica" panose="020B0604020202020204" pitchFamily="34" charset="0"/>
              </a:rPr>
              <a:t>Second level</a:t>
            </a:r>
          </a:p>
          <a:p>
            <a:pPr lvl="2"/>
            <a:r>
              <a:rPr lang="es-ES" altLang="es-ES">
                <a:sym typeface="Helvetica" panose="020B0604020202020204" pitchFamily="34" charset="0"/>
              </a:rPr>
              <a:t>Third level</a:t>
            </a:r>
          </a:p>
          <a:p>
            <a:pPr lvl="3"/>
            <a:r>
              <a:rPr lang="es-ES" altLang="es-ES">
                <a:sym typeface="Helvetica" panose="020B0604020202020204" pitchFamily="34" charset="0"/>
              </a:rPr>
              <a:t>Fourth level</a:t>
            </a:r>
          </a:p>
          <a:p>
            <a:pPr lvl="4"/>
            <a:r>
              <a:rPr lang="es-ES" altLang="es-ES">
                <a:sym typeface="Helvetica"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584200" rtl="0" eaLnBrk="0" fontAlgn="base" hangingPunct="0">
        <a:spcBef>
          <a:spcPct val="0"/>
        </a:spcBef>
        <a:spcAft>
          <a:spcPct val="0"/>
        </a:spcAft>
        <a:defRPr sz="8000">
          <a:solidFill>
            <a:srgbClr val="000000"/>
          </a:solidFill>
          <a:latin typeface="+mj-lt"/>
          <a:ea typeface="MS PGothic" panose="020B0600070205080204" pitchFamily="34" charset="-128"/>
          <a:cs typeface="+mj-cs"/>
          <a:sym typeface="Helvetica" panose="020B0604020202020204" pitchFamily="34" charset="0"/>
        </a:defRPr>
      </a:lvl1pPr>
      <a:lvl2pPr algn="ctr" defTabSz="584200" rtl="0" eaLnBrk="0" fontAlgn="base" hangingPunct="0">
        <a:spcBef>
          <a:spcPct val="0"/>
        </a:spcBef>
        <a:spcAft>
          <a:spcPct val="0"/>
        </a:spcAft>
        <a:defRPr sz="80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ctr" defTabSz="584200" rtl="0" eaLnBrk="0" fontAlgn="base" hangingPunct="0">
        <a:spcBef>
          <a:spcPct val="0"/>
        </a:spcBef>
        <a:spcAft>
          <a:spcPct val="0"/>
        </a:spcAft>
        <a:defRPr sz="80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ctr" defTabSz="584200" rtl="0" eaLnBrk="0" fontAlgn="base" hangingPunct="0">
        <a:spcBef>
          <a:spcPct val="0"/>
        </a:spcBef>
        <a:spcAft>
          <a:spcPct val="0"/>
        </a:spcAft>
        <a:defRPr sz="80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ctr" defTabSz="584200" rtl="0" eaLnBrk="0" fontAlgn="base" hangingPunct="0">
        <a:spcBef>
          <a:spcPct val="0"/>
        </a:spcBef>
        <a:spcAft>
          <a:spcPct val="0"/>
        </a:spcAft>
        <a:defRPr sz="80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ctr" defTabSz="584200" rtl="0" fontAlgn="base" hangingPunct="0">
        <a:spcBef>
          <a:spcPct val="0"/>
        </a:spcBef>
        <a:spcAft>
          <a:spcPct val="0"/>
        </a:spcAft>
        <a:defRPr sz="8000">
          <a:solidFill>
            <a:srgbClr val="000000"/>
          </a:solidFill>
          <a:latin typeface="Helvetica" charset="0"/>
          <a:ea typeface="ＭＳ Ｐゴシック" charset="0"/>
          <a:cs typeface="Helvetica" charset="0"/>
          <a:sym typeface="Helvetica" charset="0"/>
        </a:defRPr>
      </a:lvl6pPr>
      <a:lvl7pPr marL="914400" algn="ctr" defTabSz="584200" rtl="0" fontAlgn="base" hangingPunct="0">
        <a:spcBef>
          <a:spcPct val="0"/>
        </a:spcBef>
        <a:spcAft>
          <a:spcPct val="0"/>
        </a:spcAft>
        <a:defRPr sz="8000">
          <a:solidFill>
            <a:srgbClr val="000000"/>
          </a:solidFill>
          <a:latin typeface="Helvetica" charset="0"/>
          <a:ea typeface="ＭＳ Ｐゴシック" charset="0"/>
          <a:cs typeface="Helvetica" charset="0"/>
          <a:sym typeface="Helvetica" charset="0"/>
        </a:defRPr>
      </a:lvl7pPr>
      <a:lvl8pPr marL="1371600" algn="ctr" defTabSz="584200" rtl="0" fontAlgn="base" hangingPunct="0">
        <a:spcBef>
          <a:spcPct val="0"/>
        </a:spcBef>
        <a:spcAft>
          <a:spcPct val="0"/>
        </a:spcAft>
        <a:defRPr sz="8000">
          <a:solidFill>
            <a:srgbClr val="000000"/>
          </a:solidFill>
          <a:latin typeface="Helvetica" charset="0"/>
          <a:ea typeface="ＭＳ Ｐゴシック" charset="0"/>
          <a:cs typeface="Helvetica" charset="0"/>
          <a:sym typeface="Helvetica" charset="0"/>
        </a:defRPr>
      </a:lvl8pPr>
      <a:lvl9pPr marL="1828800" algn="ctr" defTabSz="584200" rtl="0" fontAlgn="base" hangingPunct="0">
        <a:spcBef>
          <a:spcPct val="0"/>
        </a:spcBef>
        <a:spcAft>
          <a:spcPct val="0"/>
        </a:spcAft>
        <a:defRPr sz="8000">
          <a:solidFill>
            <a:srgbClr val="000000"/>
          </a:solidFill>
          <a:latin typeface="Helvetica" charset="0"/>
          <a:ea typeface="ＭＳ Ｐゴシック" charset="0"/>
          <a:cs typeface="Helvetica" charset="0"/>
          <a:sym typeface="Helvetica" charset="0"/>
        </a:defRPr>
      </a:lvl9pPr>
    </p:titleStyle>
    <p:bodyStyle>
      <a:lvl1pPr marL="444500" indent="-444500" algn="l" defTabSz="584200" rtl="0" eaLnBrk="0" fontAlgn="base" hangingPunct="0">
        <a:spcBef>
          <a:spcPts val="4200"/>
        </a:spcBef>
        <a:spcAft>
          <a:spcPct val="0"/>
        </a:spcAft>
        <a:buSzPct val="75000"/>
        <a:buChar char="•"/>
        <a:defRPr sz="3600">
          <a:solidFill>
            <a:srgbClr val="000000"/>
          </a:solidFill>
          <a:latin typeface="+mn-lt"/>
          <a:ea typeface="MS PGothic" panose="020B0600070205080204" pitchFamily="34" charset="-128"/>
          <a:cs typeface="+mn-cs"/>
          <a:sym typeface="Helvetica" panose="020B0604020202020204" pitchFamily="34" charset="0"/>
        </a:defRPr>
      </a:lvl1pPr>
      <a:lvl2pPr marL="8890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2pPr>
      <a:lvl3pPr marL="13335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3pPr>
      <a:lvl4pPr marL="17780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4pPr>
      <a:lvl5pPr marL="22225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5pPr>
      <a:lvl6pPr marL="26797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6pPr>
      <a:lvl7pPr marL="31369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7pPr>
      <a:lvl8pPr marL="35941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8pPr>
      <a:lvl9pPr marL="40513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1" descr="Portada DIPD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4"/>
          <p:cNvSpPr>
            <a:spLocks noChangeShapeType="1"/>
          </p:cNvSpPr>
          <p:nvPr/>
        </p:nvSpPr>
        <p:spPr bwMode="auto">
          <a:xfrm>
            <a:off x="2901950" y="6029325"/>
            <a:ext cx="712946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endParaRPr lang="es-MX"/>
          </a:p>
        </p:txBody>
      </p:sp>
      <p:sp>
        <p:nvSpPr>
          <p:cNvPr id="4100" name="Rectangle 3"/>
          <p:cNvSpPr>
            <a:spLocks/>
          </p:cNvSpPr>
          <p:nvPr/>
        </p:nvSpPr>
        <p:spPr bwMode="auto">
          <a:xfrm>
            <a:off x="3760788" y="5308600"/>
            <a:ext cx="5830887"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50800" rIns="50800" bIns="50800" anchor="ctr">
            <a:spAutoFit/>
          </a:bodyPr>
          <a:lstStyle>
            <a:lvl1pPr>
              <a:spcBef>
                <a:spcPts val="4200"/>
              </a:spcBef>
              <a:buSzPct val="75000"/>
              <a:buChar char="•"/>
              <a:defRPr sz="3600">
                <a:solidFill>
                  <a:srgbClr val="000000"/>
                </a:solidFill>
                <a:latin typeface="Helvetica" panose="020B0604020202020204" pitchFamily="34" charset="0"/>
                <a:ea typeface="MS PGothic" panose="020B0600070205080204" pitchFamily="34" charset="-128"/>
                <a:cs typeface="Helvetica" panose="020B0604020202020204" pitchFamily="34" charset="0"/>
                <a:sym typeface="Helvetica" panose="020B0604020202020204" pitchFamily="34" charset="0"/>
              </a:defRPr>
            </a:lvl1pPr>
            <a:lvl2pPr marL="742950" indent="-28575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eaLnBrk="1">
              <a:spcBef>
                <a:spcPct val="0"/>
              </a:spcBef>
              <a:buSzTx/>
              <a:buFontTx/>
              <a:buNone/>
            </a:pPr>
            <a:r>
              <a:rPr lang="es-MX" altLang="es-ES" sz="2800" b="1">
                <a:latin typeface="Century Gothic" panose="020B0502020202020204" pitchFamily="34" charset="0"/>
                <a:cs typeface="Nirmala UI Semilight" panose="020B0402040204020203" pitchFamily="34" charset="0"/>
              </a:rPr>
              <a:t>Datos personales sensibles: </a:t>
            </a:r>
          </a:p>
          <a:p>
            <a:pPr algn="ctr" eaLnBrk="1">
              <a:spcBef>
                <a:spcPct val="0"/>
              </a:spcBef>
              <a:buSzTx/>
              <a:buFontTx/>
              <a:buNone/>
            </a:pPr>
            <a:endParaRPr lang="es-MX" altLang="es-ES" sz="2800" b="1">
              <a:latin typeface="Century Gothic" panose="020B0502020202020204" pitchFamily="34" charset="0"/>
              <a:cs typeface="Nirmala UI Semilight" panose="020B0402040204020203" pitchFamily="34" charset="0"/>
            </a:endParaRPr>
          </a:p>
          <a:p>
            <a:pPr algn="ctr" eaLnBrk="1">
              <a:spcBef>
                <a:spcPct val="0"/>
              </a:spcBef>
              <a:buSzTx/>
              <a:buFontTx/>
              <a:buNone/>
            </a:pPr>
            <a:r>
              <a:rPr lang="es-MX" altLang="es-ES" sz="2800" b="1">
                <a:latin typeface="Century Gothic" panose="020B0502020202020204" pitchFamily="34" charset="0"/>
                <a:cs typeface="Nirmala UI Semilight" panose="020B0402040204020203" pitchFamily="34" charset="0"/>
              </a:rPr>
              <a:t>Una responsabilidad compartida</a:t>
            </a:r>
            <a:endParaRPr lang="es-ES" altLang="es-ES" sz="2800">
              <a:latin typeface="Century Gothic" panose="020B0502020202020204" pitchFamily="34" charset="0"/>
              <a:cs typeface="Nirmala UI Semilight" panose="020B0402040204020203" pitchFamily="34" charset="0"/>
            </a:endParaRPr>
          </a:p>
          <a:p>
            <a:pPr algn="ctr" eaLnBrk="1">
              <a:spcBef>
                <a:spcPct val="0"/>
              </a:spcBef>
              <a:buSzTx/>
              <a:buFontTx/>
              <a:buNone/>
            </a:pPr>
            <a:endParaRPr lang="es-ES" altLang="es-ES" sz="1800">
              <a:solidFill>
                <a:schemeClr val="bg1"/>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logo IN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21" y="-210525"/>
            <a:ext cx="2909416" cy="179292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7138976" y="5846861"/>
            <a:ext cx="5760640" cy="830997"/>
          </a:xfrm>
          <a:prstGeom prst="rect">
            <a:avLst/>
          </a:prstGeom>
          <a:noFill/>
        </p:spPr>
        <p:txBody>
          <a:bodyPr wrap="square" rtlCol="0">
            <a:spAutoFit/>
          </a:bodyPr>
          <a:lstStyle/>
          <a:p>
            <a:r>
              <a:rPr lang="es-MX" sz="2400" b="1" dirty="0">
                <a:solidFill>
                  <a:srgbClr val="00B050"/>
                </a:solidFill>
                <a:latin typeface="Century Gothic" panose="020B0502020202020204" pitchFamily="34" charset="0"/>
              </a:rPr>
              <a:t>Sector privado: </a:t>
            </a:r>
            <a:r>
              <a:rPr lang="es-MX" sz="2400" dirty="0">
                <a:latin typeface="Century Gothic" panose="020B0502020202020204" pitchFamily="34" charset="0"/>
              </a:rPr>
              <a:t>Empresas, sindicatos, personas físicas </a:t>
            </a:r>
          </a:p>
        </p:txBody>
      </p:sp>
      <p:sp>
        <p:nvSpPr>
          <p:cNvPr id="5" name="Rectángulo 4"/>
          <p:cNvSpPr/>
          <p:nvPr/>
        </p:nvSpPr>
        <p:spPr>
          <a:xfrm>
            <a:off x="545771" y="5246697"/>
            <a:ext cx="5512050" cy="2862322"/>
          </a:xfrm>
          <a:prstGeom prst="rect">
            <a:avLst/>
          </a:prstGeom>
        </p:spPr>
        <p:txBody>
          <a:bodyPr wrap="square">
            <a:spAutoFit/>
          </a:bodyPr>
          <a:lstStyle/>
          <a:p>
            <a:pPr algn="just"/>
            <a:r>
              <a:rPr lang="es-MX" sz="2400" b="1" dirty="0">
                <a:solidFill>
                  <a:srgbClr val="00B050"/>
                </a:solidFill>
                <a:latin typeface="Century Gothic" panose="020B0502020202020204" pitchFamily="34" charset="0"/>
              </a:rPr>
              <a:t>Sector público</a:t>
            </a:r>
            <a:r>
              <a:rPr lang="es-MX" sz="2400" dirty="0">
                <a:latin typeface="Century Gothic" panose="020B0502020202020204" pitchFamily="34" charset="0"/>
              </a:rPr>
              <a:t>: A  nivel federal, cualquier autoridad, entidad, órgano y organismo de los </a:t>
            </a:r>
            <a:r>
              <a:rPr lang="es-MX" sz="2800" b="1" dirty="0">
                <a:solidFill>
                  <a:srgbClr val="D249E9"/>
                </a:solidFill>
                <a:latin typeface="Century Gothic" panose="020B0502020202020204" pitchFamily="34" charset="0"/>
              </a:rPr>
              <a:t>Poderes Ejecutivo, Legislativo y Judicial, </a:t>
            </a:r>
            <a:r>
              <a:rPr lang="es-MX" sz="2400" dirty="0">
                <a:latin typeface="Century Gothic" panose="020B0502020202020204" pitchFamily="34" charset="0"/>
              </a:rPr>
              <a:t>órganos autónomos, partidos políticos, fideicomisos y fondos públicos</a:t>
            </a:r>
          </a:p>
        </p:txBody>
      </p:sp>
      <p:sp>
        <p:nvSpPr>
          <p:cNvPr id="7" name="Título 1"/>
          <p:cNvSpPr txBox="1">
            <a:spLocks/>
          </p:cNvSpPr>
          <p:nvPr/>
        </p:nvSpPr>
        <p:spPr bwMode="auto">
          <a:xfrm>
            <a:off x="-672727" y="-10777"/>
            <a:ext cx="95170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defTabSz="584200" rtl="0" eaLnBrk="0" fontAlgn="base" hangingPunct="0">
              <a:spcBef>
                <a:spcPct val="0"/>
              </a:spcBef>
              <a:spcAft>
                <a:spcPct val="0"/>
              </a:spcAft>
              <a:defRPr sz="8000">
                <a:solidFill>
                  <a:srgbClr val="000000"/>
                </a:solidFill>
                <a:latin typeface="+mj-lt"/>
                <a:ea typeface="MS PGothic" panose="020B0600070205080204" pitchFamily="34" charset="-128"/>
                <a:cs typeface="+mj-cs"/>
                <a:sym typeface="Helvetica" panose="020B0604020202020204" pitchFamily="34" charset="0"/>
              </a:defRPr>
            </a:lvl1pPr>
            <a:lvl2pPr algn="ctr" defTabSz="584200" rtl="0" eaLnBrk="0" fontAlgn="base" hangingPunct="0">
              <a:spcBef>
                <a:spcPct val="0"/>
              </a:spcBef>
              <a:spcAft>
                <a:spcPct val="0"/>
              </a:spcAft>
              <a:defRPr sz="80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ctr" defTabSz="584200" rtl="0" eaLnBrk="0" fontAlgn="base" hangingPunct="0">
              <a:spcBef>
                <a:spcPct val="0"/>
              </a:spcBef>
              <a:spcAft>
                <a:spcPct val="0"/>
              </a:spcAft>
              <a:defRPr sz="80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ctr" defTabSz="584200" rtl="0" eaLnBrk="0" fontAlgn="base" hangingPunct="0">
              <a:spcBef>
                <a:spcPct val="0"/>
              </a:spcBef>
              <a:spcAft>
                <a:spcPct val="0"/>
              </a:spcAft>
              <a:defRPr sz="80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ctr" defTabSz="584200" rtl="0" eaLnBrk="0" fontAlgn="base" hangingPunct="0">
              <a:spcBef>
                <a:spcPct val="0"/>
              </a:spcBef>
              <a:spcAft>
                <a:spcPct val="0"/>
              </a:spcAft>
              <a:defRPr sz="80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ctr" defTabSz="584200" rtl="0" fontAlgn="base" hangingPunct="0">
              <a:spcBef>
                <a:spcPct val="0"/>
              </a:spcBef>
              <a:spcAft>
                <a:spcPct val="0"/>
              </a:spcAft>
              <a:defRPr sz="8000">
                <a:solidFill>
                  <a:srgbClr val="000000"/>
                </a:solidFill>
                <a:latin typeface="Helvetica" charset="0"/>
                <a:ea typeface="ＭＳ Ｐゴシック" charset="0"/>
                <a:cs typeface="Helvetica" charset="0"/>
                <a:sym typeface="Helvetica" charset="0"/>
              </a:defRPr>
            </a:lvl6pPr>
            <a:lvl7pPr marL="914400" algn="ctr" defTabSz="584200" rtl="0" fontAlgn="base" hangingPunct="0">
              <a:spcBef>
                <a:spcPct val="0"/>
              </a:spcBef>
              <a:spcAft>
                <a:spcPct val="0"/>
              </a:spcAft>
              <a:defRPr sz="8000">
                <a:solidFill>
                  <a:srgbClr val="000000"/>
                </a:solidFill>
                <a:latin typeface="Helvetica" charset="0"/>
                <a:ea typeface="ＭＳ Ｐゴシック" charset="0"/>
                <a:cs typeface="Helvetica" charset="0"/>
                <a:sym typeface="Helvetica" charset="0"/>
              </a:defRPr>
            </a:lvl7pPr>
            <a:lvl8pPr marL="1371600" algn="ctr" defTabSz="584200" rtl="0" fontAlgn="base" hangingPunct="0">
              <a:spcBef>
                <a:spcPct val="0"/>
              </a:spcBef>
              <a:spcAft>
                <a:spcPct val="0"/>
              </a:spcAft>
              <a:defRPr sz="8000">
                <a:solidFill>
                  <a:srgbClr val="000000"/>
                </a:solidFill>
                <a:latin typeface="Helvetica" charset="0"/>
                <a:ea typeface="ＭＳ Ｐゴシック" charset="0"/>
                <a:cs typeface="Helvetica" charset="0"/>
                <a:sym typeface="Helvetica" charset="0"/>
              </a:defRPr>
            </a:lvl8pPr>
            <a:lvl9pPr marL="1828800" algn="ctr" defTabSz="584200" rtl="0" fontAlgn="base" hangingPunct="0">
              <a:spcBef>
                <a:spcPct val="0"/>
              </a:spcBef>
              <a:spcAft>
                <a:spcPct val="0"/>
              </a:spcAft>
              <a:defRPr sz="8000">
                <a:solidFill>
                  <a:srgbClr val="000000"/>
                </a:solidFill>
                <a:latin typeface="Helvetica" charset="0"/>
                <a:ea typeface="ＭＳ Ｐゴシック" charset="0"/>
                <a:cs typeface="Helvetica" charset="0"/>
                <a:sym typeface="Helvetica" charset="0"/>
              </a:defRPr>
            </a:lvl9pPr>
          </a:lstStyle>
          <a:p>
            <a:pPr algn="r">
              <a:defRPr/>
            </a:pPr>
            <a:r>
              <a:rPr lang="es-MX" sz="6600" b="1" kern="0" dirty="0">
                <a:solidFill>
                  <a:srgbClr val="002060"/>
                </a:solidFill>
                <a:latin typeface="Century Gothic" panose="020B0502020202020204" pitchFamily="34" charset="0"/>
              </a:rPr>
              <a:t>Competencia</a:t>
            </a:r>
            <a:r>
              <a:rPr lang="es-MX" sz="8533" b="1" kern="0" dirty="0">
                <a:solidFill>
                  <a:srgbClr val="7030A0"/>
                </a:solidFill>
                <a:latin typeface="+mn-lt"/>
              </a:rPr>
              <a:t> </a:t>
            </a:r>
          </a:p>
        </p:txBody>
      </p:sp>
      <p:pic>
        <p:nvPicPr>
          <p:cNvPr id="2052"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89" y="3238365"/>
            <a:ext cx="1430327" cy="12960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scj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628" y="2500536"/>
            <a:ext cx="1731818" cy="173181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5"/>
          <a:stretch>
            <a:fillRect/>
          </a:stretch>
        </p:blipFill>
        <p:spPr>
          <a:xfrm>
            <a:off x="4294293" y="3019857"/>
            <a:ext cx="934959" cy="1731405"/>
          </a:xfrm>
          <a:prstGeom prst="rect">
            <a:avLst/>
          </a:prstGeom>
        </p:spPr>
      </p:pic>
      <p:pic>
        <p:nvPicPr>
          <p:cNvPr id="2058" name="Picture 10" descr="Resultado de imagen para sindicat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5697" y="3197535"/>
            <a:ext cx="1538639" cy="17232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empres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0222" y="3324767"/>
            <a:ext cx="1917413" cy="136082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n para hospital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0387" y="3421051"/>
            <a:ext cx="1913054" cy="127624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11918882" y="8792666"/>
            <a:ext cx="936104" cy="261610"/>
          </a:xfrm>
          <a:prstGeom prst="rect">
            <a:avLst/>
          </a:prstGeom>
          <a:noFill/>
        </p:spPr>
        <p:txBody>
          <a:bodyPr wrap="square" rtlCol="0">
            <a:spAutoFit/>
          </a:bodyPr>
          <a:lstStyle/>
          <a:p>
            <a:r>
              <a:rPr lang="es-MX" sz="1100" dirty="0"/>
              <a:t>9</a:t>
            </a:r>
          </a:p>
        </p:txBody>
      </p:sp>
    </p:spTree>
    <p:extLst>
      <p:ext uri="{BB962C8B-B14F-4D97-AF65-F5344CB8AC3E}">
        <p14:creationId xmlns:p14="http://schemas.microsoft.com/office/powerpoint/2010/main" val="1786685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9752" y="-595808"/>
            <a:ext cx="9094847" cy="2062103"/>
          </a:xfrm>
          <a:prstGeom prst="rect">
            <a:avLst/>
          </a:prstGeom>
          <a:noFill/>
        </p:spPr>
        <p:txBody>
          <a:bodyPr wrap="square" lIns="91440" tIns="45720" rIns="91440" bIns="45720">
            <a:spAutoFit/>
          </a:bodyPr>
          <a:lstStyle/>
          <a:p>
            <a:pPr algn="ctr"/>
            <a:r>
              <a:rPr lang="es-E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 </a:t>
            </a:r>
            <a:endParaRPr lang="es-E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a:p>
            <a:pPr algn="ctr"/>
            <a:r>
              <a:rPr lang="es-E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Acceso a la Información </a:t>
            </a:r>
          </a:p>
          <a:p>
            <a:pPr algn="ctr"/>
            <a:r>
              <a:rPr lang="es-E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vs </a:t>
            </a:r>
          </a:p>
          <a:p>
            <a:pPr algn="ctr"/>
            <a:r>
              <a:rPr lang="es-ES" sz="32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Protección de Datos Personales</a:t>
            </a:r>
            <a:endParaRPr lang="es-ES" sz="3200" b="1"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4" name="Rectángulo 3"/>
          <p:cNvSpPr/>
          <p:nvPr/>
        </p:nvSpPr>
        <p:spPr>
          <a:xfrm>
            <a:off x="242324" y="3860360"/>
            <a:ext cx="6849674" cy="4191276"/>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s-MX" sz="2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Solicitudes de datos personales </a:t>
            </a:r>
            <a:r>
              <a:rPr lang="es-MX" sz="3200" b="1" dirty="0">
                <a:solidFill>
                  <a:srgbClr val="FF33C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43, 172</a:t>
            </a:r>
          </a:p>
          <a:p>
            <a:pPr marL="342900" lvl="0" indent="-342900">
              <a:lnSpc>
                <a:spcPct val="107000"/>
              </a:lnSpc>
              <a:spcAft>
                <a:spcPts val="800"/>
              </a:spcAft>
              <a:buFont typeface="Symbol" panose="05050102010706020507" pitchFamily="18" charset="2"/>
              <a:buChar char=""/>
            </a:pPr>
            <a:r>
              <a:rPr lang="es-MX" sz="2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Recurso de revisión</a:t>
            </a:r>
            <a:r>
              <a:rPr lang="es-MX" sz="32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a:t>
            </a:r>
            <a:r>
              <a:rPr lang="es-MX" sz="3200" dirty="0">
                <a:solidFill>
                  <a:srgbClr val="FF33CC"/>
                </a:solidFill>
                <a:latin typeface="Century Gothic" panose="020B0502020202020204" pitchFamily="34" charset="0"/>
                <a:ea typeface="Calibri" panose="020F0502020204030204" pitchFamily="34" charset="0"/>
                <a:cs typeface="Times New Roman" panose="02020603050405020304" pitchFamily="18" charset="0"/>
              </a:rPr>
              <a:t> </a:t>
            </a:r>
            <a:r>
              <a:rPr lang="es-MX" sz="3200" b="1" dirty="0">
                <a:solidFill>
                  <a:srgbClr val="FF33C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1,162</a:t>
            </a:r>
          </a:p>
          <a:p>
            <a:pPr marL="342900" indent="-342900">
              <a:lnSpc>
                <a:spcPct val="107000"/>
              </a:lnSpc>
              <a:spcAft>
                <a:spcPts val="800"/>
              </a:spcAft>
              <a:buFont typeface="Symbol" panose="05050102010706020507" pitchFamily="18" charset="2"/>
              <a:buChar char=""/>
            </a:pPr>
            <a:r>
              <a:rPr lang="es-MX" sz="2800" dirty="0">
                <a:solidFill>
                  <a:srgbClr val="002060"/>
                </a:solidFill>
                <a:latin typeface="Century Gothic" panose="020B0502020202020204" pitchFamily="34" charset="0"/>
              </a:rPr>
              <a:t>Solicitudes de información: </a:t>
            </a:r>
            <a:r>
              <a:rPr lang="es-MX" sz="3200" b="1" dirty="0">
                <a:solidFill>
                  <a:srgbClr val="FF33CC"/>
                </a:solidFill>
                <a:effectLst>
                  <a:outerShdw blurRad="38100" dist="38100" dir="2700000" algn="tl">
                    <a:srgbClr val="000000">
                      <a:alpha val="43137"/>
                    </a:srgbClr>
                  </a:outerShdw>
                </a:effectLst>
                <a:latin typeface="Century Gothic" panose="020B0502020202020204" pitchFamily="34" charset="0"/>
              </a:rPr>
              <a:t>244, 387</a:t>
            </a:r>
            <a:endParaRPr lang="es-MX" sz="2800" b="1" dirty="0">
              <a:solidFill>
                <a:srgbClr val="FF33CC"/>
              </a:solidFill>
              <a:effectLst>
                <a:outerShdw blurRad="38100" dist="38100" dir="2700000" algn="tl">
                  <a:srgbClr val="000000">
                    <a:alpha val="43137"/>
                  </a:srgbClr>
                </a:outerShdw>
              </a:effectLst>
              <a:latin typeface="Century Gothic" panose="020B0502020202020204" pitchFamily="34" charset="0"/>
            </a:endParaRPr>
          </a:p>
          <a:p>
            <a:pPr marL="342900" indent="-342900">
              <a:lnSpc>
                <a:spcPct val="107000"/>
              </a:lnSpc>
              <a:spcAft>
                <a:spcPts val="800"/>
              </a:spcAft>
              <a:buFont typeface="Symbol" panose="05050102010706020507" pitchFamily="18" charset="2"/>
              <a:buChar char=""/>
            </a:pPr>
            <a:r>
              <a:rPr lang="es-MX" sz="2800" dirty="0">
                <a:solidFill>
                  <a:srgbClr val="002060"/>
                </a:solidFill>
                <a:latin typeface="Century Gothic" panose="020B0502020202020204" pitchFamily="34" charset="0"/>
              </a:rPr>
              <a:t>Recursos de revisión</a:t>
            </a:r>
            <a:r>
              <a:rPr lang="es-MX" sz="2800"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es-MX" sz="3200" b="1" dirty="0">
                <a:solidFill>
                  <a:srgbClr val="FF33CC"/>
                </a:solidFill>
                <a:effectLst>
                  <a:outerShdw blurRad="38100" dist="38100" dir="2700000" algn="tl">
                    <a:srgbClr val="000000">
                      <a:alpha val="43137"/>
                    </a:srgbClr>
                  </a:outerShdw>
                </a:effectLst>
                <a:latin typeface="Century Gothic" panose="020B0502020202020204" pitchFamily="34" charset="0"/>
              </a:rPr>
              <a:t>8,728</a:t>
            </a:r>
            <a:endParaRPr lang="es-MX" sz="2800" b="1" dirty="0">
              <a:solidFill>
                <a:srgbClr val="FF33CC"/>
              </a:solidFill>
              <a:effectLst>
                <a:outerShdw blurRad="38100" dist="38100" dir="2700000" algn="tl">
                  <a:srgbClr val="000000">
                    <a:alpha val="43137"/>
                  </a:srgbClr>
                </a:outerShdw>
              </a:effectLst>
              <a:latin typeface="Century Gothic" panose="020B0502020202020204" pitchFamily="34" charset="0"/>
            </a:endParaRPr>
          </a:p>
          <a:p>
            <a:pPr marL="342900" lvl="0" indent="-342900">
              <a:lnSpc>
                <a:spcPct val="107000"/>
              </a:lnSpc>
              <a:spcAft>
                <a:spcPts val="800"/>
              </a:spcAft>
              <a:buFont typeface="Symbol" panose="05050102010706020507" pitchFamily="18" charset="2"/>
              <a:buChar char=""/>
            </a:pPr>
            <a:endParaRPr lang="es-MX"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317824" y="1665019"/>
            <a:ext cx="4230645" cy="1754326"/>
          </a:xfrm>
          <a:prstGeom prst="rect">
            <a:avLst/>
          </a:prstGeom>
          <a:noFill/>
        </p:spPr>
        <p:txBody>
          <a:bodyPr wrap="none" lIns="91440" tIns="45720" rIns="91440" bIns="45720">
            <a:spAutoFit/>
          </a:bodyPr>
          <a:lstStyle/>
          <a:p>
            <a:pPr algn="ctr"/>
            <a:r>
              <a:rPr lang="es-ES" sz="5400" b="1" dirty="0">
                <a:ln w="0"/>
                <a:solidFill>
                  <a:srgbClr val="92D050"/>
                </a:solidFill>
                <a:effectLst>
                  <a:outerShdw blurRad="38100" dist="25400" dir="5400000" algn="ctr" rotWithShape="0">
                    <a:srgbClr val="6E747A">
                      <a:alpha val="43000"/>
                    </a:srgbClr>
                  </a:outerShdw>
                </a:effectLst>
                <a:latin typeface="Century Gothic" panose="020B0502020202020204" pitchFamily="34" charset="0"/>
              </a:rPr>
              <a:t>Acceso a </a:t>
            </a:r>
          </a:p>
          <a:p>
            <a:pPr algn="ctr"/>
            <a:r>
              <a:rPr lang="es-ES" sz="5400" b="1" dirty="0">
                <a:ln w="0"/>
                <a:solidFill>
                  <a:srgbClr val="92D050"/>
                </a:solidFill>
                <a:effectLst>
                  <a:outerShdw blurRad="38100" dist="25400" dir="5400000" algn="ctr" rotWithShape="0">
                    <a:srgbClr val="6E747A">
                      <a:alpha val="43000"/>
                    </a:srgbClr>
                  </a:outerShdw>
                </a:effectLst>
                <a:latin typeface="Century Gothic" panose="020B0502020202020204" pitchFamily="34" charset="0"/>
              </a:rPr>
              <a:t>Información</a:t>
            </a:r>
            <a:endParaRPr lang="es-ES" sz="5400" b="1" cap="none" spc="0" dirty="0">
              <a:ln w="0"/>
              <a:solidFill>
                <a:srgbClr val="92D050"/>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6" name="Rectángulo 5"/>
          <p:cNvSpPr/>
          <p:nvPr/>
        </p:nvSpPr>
        <p:spPr>
          <a:xfrm>
            <a:off x="7091998" y="1764387"/>
            <a:ext cx="5865708" cy="1754326"/>
          </a:xfrm>
          <a:prstGeom prst="rect">
            <a:avLst/>
          </a:prstGeom>
          <a:noFill/>
        </p:spPr>
        <p:txBody>
          <a:bodyPr wrap="none" lIns="91440" tIns="45720" rIns="91440" bIns="45720">
            <a:spAutoFit/>
          </a:bodyPr>
          <a:lstStyle/>
          <a:p>
            <a:pPr algn="ctr"/>
            <a:r>
              <a:rPr lang="es-ES" sz="5400" b="1" dirty="0">
                <a:ln w="0"/>
                <a:solidFill>
                  <a:srgbClr val="92D050"/>
                </a:solidFill>
                <a:effectLst>
                  <a:outerShdw blurRad="38100" dist="25400" dir="5400000" algn="ctr" rotWithShape="0">
                    <a:srgbClr val="6E747A">
                      <a:alpha val="43000"/>
                    </a:srgbClr>
                  </a:outerShdw>
                </a:effectLst>
                <a:latin typeface="Century Gothic" panose="020B0502020202020204" pitchFamily="34" charset="0"/>
              </a:rPr>
              <a:t>Datos Personales</a:t>
            </a:r>
          </a:p>
          <a:p>
            <a:pPr algn="ctr"/>
            <a:r>
              <a:rPr lang="es-ES" sz="5400" b="1" dirty="0">
                <a:ln w="0"/>
                <a:solidFill>
                  <a:srgbClr val="92D050"/>
                </a:solidFill>
                <a:effectLst>
                  <a:outerShdw blurRad="38100" dist="25400" dir="5400000" algn="ctr" rotWithShape="0">
                    <a:srgbClr val="6E747A">
                      <a:alpha val="43000"/>
                    </a:srgbClr>
                  </a:outerShdw>
                </a:effectLst>
                <a:latin typeface="Century Gothic" panose="020B0502020202020204" pitchFamily="34" charset="0"/>
              </a:rPr>
              <a:t>Sector Privado</a:t>
            </a:r>
            <a:endParaRPr lang="es-ES" sz="5400" b="1" cap="none" spc="0" dirty="0">
              <a:ln w="0"/>
              <a:solidFill>
                <a:srgbClr val="92D050"/>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7" name="Rectángulo 6"/>
          <p:cNvSpPr/>
          <p:nvPr/>
        </p:nvSpPr>
        <p:spPr>
          <a:xfrm>
            <a:off x="8086576" y="4228728"/>
            <a:ext cx="5400600" cy="3166508"/>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s-MX" sz="32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Denuncias: </a:t>
            </a:r>
            <a:r>
              <a:rPr lang="es-MX" sz="3200" b="1" dirty="0">
                <a:solidFill>
                  <a:srgbClr val="FF33C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579</a:t>
            </a:r>
          </a:p>
          <a:p>
            <a:pPr lvl="0">
              <a:lnSpc>
                <a:spcPct val="107000"/>
              </a:lnSpc>
              <a:spcAft>
                <a:spcPts val="800"/>
              </a:spcAft>
            </a:pPr>
            <a:endParaRPr lang="es-MX" sz="3200" b="1" dirty="0">
              <a:solidFill>
                <a:srgbClr val="FF33C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MX" sz="32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Imposición de Sanciones: </a:t>
            </a:r>
            <a:r>
              <a:rPr lang="es-MX" sz="3200" b="1" dirty="0">
                <a:solidFill>
                  <a:srgbClr val="FF33C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60</a:t>
            </a:r>
          </a:p>
          <a:p>
            <a:pPr lvl="0">
              <a:lnSpc>
                <a:spcPct val="107000"/>
              </a:lnSpc>
              <a:spcAft>
                <a:spcPts val="800"/>
              </a:spcAft>
            </a:pPr>
            <a:endParaRPr lang="es-MX" b="1" dirty="0">
              <a:solidFill>
                <a:srgbClr val="FF33C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7654528" y="8837240"/>
            <a:ext cx="4740648" cy="400110"/>
          </a:xfrm>
          <a:prstGeom prst="rect">
            <a:avLst/>
          </a:prstGeom>
        </p:spPr>
        <p:txBody>
          <a:bodyPr wrap="square">
            <a:spAutoFit/>
          </a:bodyPr>
          <a:lstStyle/>
          <a:p>
            <a:r>
              <a:rPr lang="es-MX" sz="2000" dirty="0">
                <a:latin typeface="Calibri" panose="020F0502020204030204" pitchFamily="34" charset="0"/>
                <a:ea typeface="Calibri" panose="020F0502020204030204" pitchFamily="34" charset="0"/>
                <a:cs typeface="Times New Roman" panose="02020603050405020304" pitchFamily="18" charset="0"/>
              </a:rPr>
              <a:t>(Periodo: octubre 2016 a septiembre 2017) </a:t>
            </a:r>
            <a:endParaRPr lang="es-MX" sz="2000" dirty="0"/>
          </a:p>
        </p:txBody>
      </p:sp>
      <p:sp>
        <p:nvSpPr>
          <p:cNvPr id="9" name="CuadroTexto 8"/>
          <p:cNvSpPr txBox="1"/>
          <p:nvPr/>
        </p:nvSpPr>
        <p:spPr>
          <a:xfrm>
            <a:off x="11830992" y="8477200"/>
            <a:ext cx="936104" cy="261610"/>
          </a:xfrm>
          <a:prstGeom prst="rect">
            <a:avLst/>
          </a:prstGeom>
          <a:noFill/>
        </p:spPr>
        <p:txBody>
          <a:bodyPr wrap="square" rtlCol="0">
            <a:spAutoFit/>
          </a:bodyPr>
          <a:lstStyle/>
          <a:p>
            <a:r>
              <a:rPr lang="es-MX" sz="1100" dirty="0"/>
              <a:t>10</a:t>
            </a:r>
          </a:p>
        </p:txBody>
      </p:sp>
    </p:spTree>
    <p:extLst>
      <p:ext uri="{BB962C8B-B14F-4D97-AF65-F5344CB8AC3E}">
        <p14:creationId xmlns:p14="http://schemas.microsoft.com/office/powerpoint/2010/main" val="368838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1" descr="Portadilla DIPD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Line 4"/>
          <p:cNvSpPr>
            <a:spLocks noChangeShapeType="1"/>
          </p:cNvSpPr>
          <p:nvPr/>
        </p:nvSpPr>
        <p:spPr bwMode="auto">
          <a:xfrm>
            <a:off x="2325688" y="4778375"/>
            <a:ext cx="813752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es-MX"/>
          </a:p>
        </p:txBody>
      </p:sp>
      <p:sp>
        <p:nvSpPr>
          <p:cNvPr id="24580" name="Rectangle 2"/>
          <p:cNvSpPr>
            <a:spLocks/>
          </p:cNvSpPr>
          <p:nvPr/>
        </p:nvSpPr>
        <p:spPr bwMode="auto">
          <a:xfrm>
            <a:off x="6278563" y="3486150"/>
            <a:ext cx="2317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50800" rIns="50800" bIns="50800" anchor="ctr">
            <a:spAutoFit/>
          </a:bodyPr>
          <a:lstStyle>
            <a:lvl1pPr>
              <a:spcBef>
                <a:spcPts val="4200"/>
              </a:spcBef>
              <a:buSzPct val="75000"/>
              <a:buChar char="•"/>
              <a:defRPr sz="3600">
                <a:solidFill>
                  <a:srgbClr val="000000"/>
                </a:solidFill>
                <a:latin typeface="Helvetica" panose="020B0604020202020204" pitchFamily="34" charset="0"/>
                <a:ea typeface="MS PGothic" panose="020B0600070205080204" pitchFamily="34" charset="-128"/>
                <a:cs typeface="Helvetica" panose="020B0604020202020204" pitchFamily="34" charset="0"/>
                <a:sym typeface="Helvetica" panose="020B0604020202020204" pitchFamily="34" charset="0"/>
              </a:defRPr>
            </a:lvl1pPr>
            <a:lvl2pPr marL="742950" indent="-28575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spcBef>
                <a:spcPct val="0"/>
              </a:spcBef>
              <a:buSzTx/>
              <a:buFontTx/>
              <a:buNone/>
            </a:pPr>
            <a:endParaRPr lang="es-MX" altLang="es-ES" b="1"/>
          </a:p>
          <a:p>
            <a:pPr algn="ctr">
              <a:spcBef>
                <a:spcPct val="0"/>
              </a:spcBef>
              <a:buSzTx/>
              <a:buFontTx/>
              <a:buNone/>
            </a:pPr>
            <a:r>
              <a:rPr lang="es-MX" altLang="es-ES" b="1"/>
              <a:t> </a:t>
            </a:r>
            <a:endParaRPr lang="es-ES" altLang="es-ES"/>
          </a:p>
          <a:p>
            <a:pPr algn="ctr">
              <a:spcBef>
                <a:spcPct val="0"/>
              </a:spcBef>
              <a:buSzTx/>
              <a:buFontTx/>
              <a:buNone/>
            </a:pPr>
            <a:r>
              <a:rPr lang="es-MX" altLang="es-ES" b="1"/>
              <a:t> </a:t>
            </a:r>
            <a:endParaRPr lang="es-ES" altLang="es-ES"/>
          </a:p>
          <a:p>
            <a:pPr algn="ctr" eaLnBrk="1">
              <a:spcBef>
                <a:spcPct val="0"/>
              </a:spcBef>
              <a:buSzTx/>
              <a:buFontTx/>
              <a:buNone/>
            </a:pPr>
            <a:endParaRPr lang="es-ES" altLang="es-ES" sz="1800">
              <a:solidFill>
                <a:schemeClr val="bg1"/>
              </a:solidFill>
            </a:endParaRPr>
          </a:p>
        </p:txBody>
      </p:sp>
      <p:sp>
        <p:nvSpPr>
          <p:cNvPr id="24581" name="CuadroTexto 1"/>
          <p:cNvSpPr txBox="1">
            <a:spLocks noChangeArrowheads="1"/>
          </p:cNvSpPr>
          <p:nvPr/>
        </p:nvSpPr>
        <p:spPr bwMode="auto">
          <a:xfrm>
            <a:off x="4100393" y="3789363"/>
            <a:ext cx="45881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r>
              <a:rPr lang="es-MX" sz="4000" dirty="0">
                <a:solidFill>
                  <a:schemeClr val="bg1"/>
                </a:solidFill>
                <a:latin typeface="Century Gothic" panose="020B0502020202020204" pitchFamily="34" charset="0"/>
              </a:rPr>
              <a:t>El trabajo del INAI</a:t>
            </a:r>
            <a:endParaRPr lang="es-ES" altLang="es-ES" sz="4000" dirty="0">
              <a:solidFill>
                <a:schemeClr val="bg1"/>
              </a:solidFill>
            </a:endParaRPr>
          </a:p>
        </p:txBody>
      </p:sp>
      <p:sp>
        <p:nvSpPr>
          <p:cNvPr id="24582" name="CuadroTexto 5"/>
          <p:cNvSpPr txBox="1">
            <a:spLocks noChangeArrowheads="1"/>
          </p:cNvSpPr>
          <p:nvPr/>
        </p:nvSpPr>
        <p:spPr bwMode="auto">
          <a:xfrm>
            <a:off x="4069429" y="5059363"/>
            <a:ext cx="458971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1pPr>
            <a:lvl2pPr>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2pPr>
            <a:lvl3pPr>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3pPr>
            <a:lvl4pPr>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4pPr>
            <a:lvl5pPr>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5pPr>
            <a:lvl6pPr indent="-914400" defTabSz="584200" eaLnBrk="0" fontAlgn="base" hangingPunct="0">
              <a:spcBef>
                <a:spcPct val="0"/>
              </a:spcBef>
              <a:spcAft>
                <a:spcPct val="0"/>
              </a:spcAft>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6pPr>
            <a:lvl7pPr indent="-914400" defTabSz="584200" eaLnBrk="0" fontAlgn="base" hangingPunct="0">
              <a:spcBef>
                <a:spcPct val="0"/>
              </a:spcBef>
              <a:spcAft>
                <a:spcPct val="0"/>
              </a:spcAft>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7pPr>
            <a:lvl8pPr indent="-914400" defTabSz="584200" eaLnBrk="0" fontAlgn="base" hangingPunct="0">
              <a:spcBef>
                <a:spcPct val="0"/>
              </a:spcBef>
              <a:spcAft>
                <a:spcPct val="0"/>
              </a:spcAft>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8pPr>
            <a:lvl9pPr indent="-914400" defTabSz="584200" eaLnBrk="0" fontAlgn="base" hangingPunct="0">
              <a:spcBef>
                <a:spcPct val="0"/>
              </a:spcBef>
              <a:spcAft>
                <a:spcPct val="0"/>
              </a:spcAft>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9pPr>
          </a:lstStyle>
          <a:p>
            <a:pPr algn="ctr"/>
            <a:r>
              <a:rPr lang="es-MX" sz="2800" b="1" dirty="0">
                <a:solidFill>
                  <a:schemeClr val="bg1"/>
                </a:solidFill>
                <a:effectLst>
                  <a:outerShdw blurRad="38100" dist="38100" dir="2700000" algn="tl">
                    <a:srgbClr val="000000">
                      <a:alpha val="43137"/>
                    </a:srgbClr>
                  </a:outerShdw>
                </a:effectLst>
                <a:latin typeface="Century Gothic" panose="020B0502020202020204" pitchFamily="34" charset="0"/>
              </a:rPr>
              <a:t>Casos de Datos Sensibles</a:t>
            </a:r>
          </a:p>
          <a:p>
            <a:pPr algn="ctr" eaLnBrk="1">
              <a:buFont typeface="Arial" panose="020B0604020202020204" pitchFamily="34" charset="0"/>
              <a:buChar char="•"/>
            </a:pPr>
            <a:endParaRPr lang="es-ES" altLang="es-ES" sz="2500" dirty="0"/>
          </a:p>
        </p:txBody>
      </p:sp>
      <p:sp>
        <p:nvSpPr>
          <p:cNvPr id="7" name="CuadroTexto 6"/>
          <p:cNvSpPr txBox="1"/>
          <p:nvPr/>
        </p:nvSpPr>
        <p:spPr>
          <a:xfrm>
            <a:off x="11918882" y="8792666"/>
            <a:ext cx="936104" cy="261610"/>
          </a:xfrm>
          <a:prstGeom prst="rect">
            <a:avLst/>
          </a:prstGeom>
          <a:noFill/>
        </p:spPr>
        <p:txBody>
          <a:bodyPr wrap="square" rtlCol="0">
            <a:spAutoFit/>
          </a:bodyPr>
          <a:lstStyle/>
          <a:p>
            <a:r>
              <a:rPr lang="es-MX" sz="1100" dirty="0"/>
              <a:t>11</a:t>
            </a:r>
          </a:p>
        </p:txBody>
      </p:sp>
    </p:spTree>
    <p:extLst>
      <p:ext uri="{BB962C8B-B14F-4D97-AF65-F5344CB8AC3E}">
        <p14:creationId xmlns:p14="http://schemas.microsoft.com/office/powerpoint/2010/main" val="417455040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6D22F896-40B5-4ADD-8801-0D06FADFA095}" type="slidenum">
              <a:rPr lang="en-US" smtClean="0"/>
              <a:t>13</a:t>
            </a:fld>
            <a:endParaRPr lang="en-US" dirty="0"/>
          </a:p>
        </p:txBody>
      </p:sp>
      <p:sp>
        <p:nvSpPr>
          <p:cNvPr id="2" name="Título 1"/>
          <p:cNvSpPr>
            <a:spLocks noGrp="1"/>
          </p:cNvSpPr>
          <p:nvPr>
            <p:ph type="title" idx="4294967295"/>
          </p:nvPr>
        </p:nvSpPr>
        <p:spPr>
          <a:xfrm>
            <a:off x="-2210568" y="611750"/>
            <a:ext cx="11288977" cy="519289"/>
          </a:xfrm>
        </p:spPr>
        <p:txBody>
          <a:bodyPr>
            <a:noAutofit/>
          </a:bodyPr>
          <a:lstStyle/>
          <a:p>
            <a:pPr algn="r"/>
            <a:r>
              <a:rPr lang="es-MX" sz="4000" b="1" dirty="0">
                <a:solidFill>
                  <a:srgbClr val="002060"/>
                </a:solidFill>
                <a:effectLst>
                  <a:outerShdw blurRad="38100" dist="38100" dir="2700000" algn="tl">
                    <a:srgbClr val="000000">
                      <a:alpha val="43137"/>
                    </a:srgbClr>
                  </a:outerShdw>
                </a:effectLst>
                <a:latin typeface="Century Gothic" panose="020B0502020202020204" pitchFamily="34" charset="0"/>
              </a:rPr>
              <a:t>Falta de aviso de privacidad</a:t>
            </a:r>
          </a:p>
        </p:txBody>
      </p:sp>
      <p:sp>
        <p:nvSpPr>
          <p:cNvPr id="5" name="CuadroTexto 4"/>
          <p:cNvSpPr txBox="1"/>
          <p:nvPr/>
        </p:nvSpPr>
        <p:spPr>
          <a:xfrm>
            <a:off x="237704" y="6028928"/>
            <a:ext cx="5616624" cy="1569660"/>
          </a:xfrm>
          <a:prstGeom prst="rect">
            <a:avLst/>
          </a:prstGeom>
          <a:noFill/>
        </p:spPr>
        <p:txBody>
          <a:bodyPr wrap="square" rtlCol="0">
            <a:spAutoFit/>
          </a:bodyPr>
          <a:lstStyle/>
          <a:p>
            <a:pPr algn="ctr"/>
            <a:r>
              <a:rPr lang="es-MX" sz="3200" b="1" dirty="0">
                <a:solidFill>
                  <a:srgbClr val="006666"/>
                </a:solidFill>
                <a:latin typeface="+mj-lt"/>
              </a:rPr>
              <a:t>Omisión del Médico en proporcionar el aviso de privacidad</a:t>
            </a:r>
          </a:p>
        </p:txBody>
      </p:sp>
      <p:sp>
        <p:nvSpPr>
          <p:cNvPr id="8" name="Rectángulo 7"/>
          <p:cNvSpPr/>
          <p:nvPr/>
        </p:nvSpPr>
        <p:spPr>
          <a:xfrm>
            <a:off x="6358384" y="2068488"/>
            <a:ext cx="5865431" cy="6494085"/>
          </a:xfrm>
          <a:prstGeom prst="rect">
            <a:avLst/>
          </a:prstGeom>
        </p:spPr>
        <p:txBody>
          <a:bodyPr wrap="square">
            <a:spAutoFit/>
          </a:bodyPr>
          <a:lstStyle/>
          <a:p>
            <a:pPr marL="406394" indent="-406394" algn="just">
              <a:buFont typeface="Arial" panose="020B0604020202020204" pitchFamily="34" charset="0"/>
              <a:buChar char="•"/>
            </a:pPr>
            <a:r>
              <a:rPr lang="es-MX" sz="3200" b="1" dirty="0">
                <a:solidFill>
                  <a:srgbClr val="7030A0"/>
                </a:solidFill>
                <a:latin typeface="+mj-lt"/>
                <a:ea typeface="Calibri" panose="020F0502020204030204" pitchFamily="34" charset="0"/>
              </a:rPr>
              <a:t>Por tratarse de datos personales sensibles se encontraba obligados a obtener el consentimiento expreso</a:t>
            </a:r>
          </a:p>
          <a:p>
            <a:pPr algn="just"/>
            <a:endParaRPr lang="es-MX" sz="3200" b="1" dirty="0">
              <a:solidFill>
                <a:srgbClr val="7030A0"/>
              </a:solidFill>
              <a:latin typeface="+mj-lt"/>
              <a:ea typeface="Calibri" panose="020F0502020204030204" pitchFamily="34" charset="0"/>
            </a:endParaRPr>
          </a:p>
          <a:p>
            <a:pPr marL="406394" indent="-406394" algn="just">
              <a:buFont typeface="Arial" panose="020B0604020202020204" pitchFamily="34" charset="0"/>
              <a:buChar char="•"/>
            </a:pPr>
            <a:r>
              <a:rPr lang="es-MX" sz="3200" b="1" dirty="0">
                <a:solidFill>
                  <a:srgbClr val="7030A0"/>
                </a:solidFill>
                <a:latin typeface="+mj-lt"/>
                <a:ea typeface="Calibri" panose="020F0502020204030204" pitchFamily="34" charset="0"/>
              </a:rPr>
              <a:t>No acreditó la existencia de aviso de privacidad </a:t>
            </a:r>
          </a:p>
          <a:p>
            <a:pPr marL="406394" indent="-406394" algn="just">
              <a:buFont typeface="Arial" panose="020B0604020202020204" pitchFamily="34" charset="0"/>
              <a:buChar char="•"/>
            </a:pPr>
            <a:endParaRPr lang="es-MX" sz="4000" b="1" dirty="0">
              <a:solidFill>
                <a:srgbClr val="7030A0"/>
              </a:solidFill>
              <a:latin typeface="+mj-lt"/>
              <a:ea typeface="Calibri" panose="020F0502020204030204" pitchFamily="34" charset="0"/>
            </a:endParaRPr>
          </a:p>
          <a:p>
            <a:pPr marL="406394" indent="-406394" algn="just">
              <a:buFont typeface="Arial" panose="020B0604020202020204" pitchFamily="34" charset="0"/>
              <a:buChar char="•"/>
            </a:pPr>
            <a:r>
              <a:rPr lang="es-MX" sz="4000" b="1" dirty="0">
                <a:solidFill>
                  <a:srgbClr val="7030A0"/>
                </a:solidFill>
                <a:latin typeface="+mj-lt"/>
              </a:rPr>
              <a:t>Se sancionó con una multa de más de </a:t>
            </a:r>
            <a:r>
              <a:rPr lang="es-MX" sz="4000" b="1" dirty="0">
                <a:solidFill>
                  <a:srgbClr val="FF0000"/>
                </a:solidFill>
                <a:effectLst>
                  <a:outerShdw blurRad="38100" dist="38100" dir="2700000" algn="tl">
                    <a:srgbClr val="000000">
                      <a:alpha val="43137"/>
                    </a:srgbClr>
                  </a:outerShdw>
                </a:effectLst>
                <a:latin typeface="+mj-lt"/>
              </a:rPr>
              <a:t>50 mil pesos</a:t>
            </a:r>
          </a:p>
        </p:txBody>
      </p:sp>
      <p:pic>
        <p:nvPicPr>
          <p:cNvPr id="4" name="Imagen 3"/>
          <p:cNvPicPr>
            <a:picLocks noChangeAspect="1"/>
          </p:cNvPicPr>
          <p:nvPr/>
        </p:nvPicPr>
        <p:blipFill>
          <a:blip r:embed="rId2"/>
          <a:stretch>
            <a:fillRect/>
          </a:stretch>
        </p:blipFill>
        <p:spPr>
          <a:xfrm>
            <a:off x="1677067" y="2932584"/>
            <a:ext cx="2737898" cy="2229558"/>
          </a:xfrm>
          <a:prstGeom prst="rect">
            <a:avLst/>
          </a:prstGeom>
        </p:spPr>
      </p:pic>
      <p:sp>
        <p:nvSpPr>
          <p:cNvPr id="9" name="CuadroTexto 8"/>
          <p:cNvSpPr txBox="1"/>
          <p:nvPr/>
        </p:nvSpPr>
        <p:spPr>
          <a:xfrm>
            <a:off x="11918882" y="8792666"/>
            <a:ext cx="936104" cy="261610"/>
          </a:xfrm>
          <a:prstGeom prst="rect">
            <a:avLst/>
          </a:prstGeom>
          <a:noFill/>
        </p:spPr>
        <p:txBody>
          <a:bodyPr wrap="square" rtlCol="0">
            <a:spAutoFit/>
          </a:bodyPr>
          <a:lstStyle/>
          <a:p>
            <a:r>
              <a:rPr lang="es-MX" sz="1100" dirty="0"/>
              <a:t>12</a:t>
            </a:r>
          </a:p>
        </p:txBody>
      </p:sp>
    </p:spTree>
    <p:extLst>
      <p:ext uri="{BB962C8B-B14F-4D97-AF65-F5344CB8AC3E}">
        <p14:creationId xmlns:p14="http://schemas.microsoft.com/office/powerpoint/2010/main" val="30124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6D22F896-40B5-4ADD-8801-0D06FADFA095}" type="slidenum">
              <a:rPr lang="en-US" smtClean="0"/>
              <a:t>14</a:t>
            </a:fld>
            <a:endParaRPr lang="en-US" dirty="0"/>
          </a:p>
        </p:txBody>
      </p:sp>
      <p:sp>
        <p:nvSpPr>
          <p:cNvPr id="2" name="Título 1"/>
          <p:cNvSpPr>
            <a:spLocks noGrp="1"/>
          </p:cNvSpPr>
          <p:nvPr>
            <p:ph type="title" idx="4294967295"/>
          </p:nvPr>
        </p:nvSpPr>
        <p:spPr>
          <a:xfrm>
            <a:off x="525736" y="556320"/>
            <a:ext cx="8258499" cy="519289"/>
          </a:xfrm>
        </p:spPr>
        <p:txBody>
          <a:bodyPr>
            <a:noAutofit/>
          </a:bodyPr>
          <a:lstStyle/>
          <a:p>
            <a:pPr algn="r"/>
            <a:r>
              <a:rPr lang="es-MX" sz="4400" b="1" dirty="0">
                <a:solidFill>
                  <a:srgbClr val="002060"/>
                </a:solidFill>
                <a:effectLst>
                  <a:outerShdw blurRad="38100" dist="38100" dir="2700000" algn="tl">
                    <a:srgbClr val="000000">
                      <a:alpha val="43137"/>
                    </a:srgbClr>
                  </a:outerShdw>
                </a:effectLst>
                <a:latin typeface="Century Gothic" panose="020B0502020202020204" pitchFamily="34" charset="0"/>
              </a:rPr>
              <a:t>Negligencia en el trámite de la solicitud</a:t>
            </a:r>
          </a:p>
        </p:txBody>
      </p:sp>
      <p:sp>
        <p:nvSpPr>
          <p:cNvPr id="5" name="CuadroTexto 4"/>
          <p:cNvSpPr txBox="1"/>
          <p:nvPr/>
        </p:nvSpPr>
        <p:spPr>
          <a:xfrm>
            <a:off x="802954" y="5757381"/>
            <a:ext cx="5051374" cy="2280753"/>
          </a:xfrm>
          <a:prstGeom prst="rect">
            <a:avLst/>
          </a:prstGeom>
          <a:noFill/>
        </p:spPr>
        <p:txBody>
          <a:bodyPr wrap="square" rtlCol="0">
            <a:spAutoFit/>
          </a:bodyPr>
          <a:lstStyle/>
          <a:p>
            <a:pPr algn="ctr"/>
            <a:r>
              <a:rPr lang="es-MX" sz="2844" dirty="0">
                <a:solidFill>
                  <a:srgbClr val="D249E9"/>
                </a:solidFill>
              </a:rPr>
              <a:t>El Responsable </a:t>
            </a:r>
            <a:r>
              <a:rPr lang="es-MX" sz="2844" dirty="0">
                <a:solidFill>
                  <a:srgbClr val="006666"/>
                </a:solidFill>
              </a:rPr>
              <a:t>manifestó su voluntad de participar en el proceso conciliatorio con la Titular, fue </a:t>
            </a:r>
            <a:r>
              <a:rPr lang="es-MX" sz="2844" dirty="0">
                <a:solidFill>
                  <a:srgbClr val="D249E9"/>
                </a:solidFill>
              </a:rPr>
              <a:t>omiso en comparecer a la audiencia </a:t>
            </a:r>
            <a:endParaRPr lang="es-MX" sz="2844" b="1" dirty="0">
              <a:solidFill>
                <a:srgbClr val="D249E9"/>
              </a:solidFill>
              <a:latin typeface="+mj-lt"/>
            </a:endParaRPr>
          </a:p>
        </p:txBody>
      </p:sp>
      <p:sp>
        <p:nvSpPr>
          <p:cNvPr id="8" name="Rectángulo 7"/>
          <p:cNvSpPr/>
          <p:nvPr/>
        </p:nvSpPr>
        <p:spPr>
          <a:xfrm>
            <a:off x="6430392" y="2525201"/>
            <a:ext cx="5865431" cy="5755422"/>
          </a:xfrm>
          <a:prstGeom prst="rect">
            <a:avLst/>
          </a:prstGeom>
        </p:spPr>
        <p:txBody>
          <a:bodyPr wrap="square">
            <a:spAutoFit/>
          </a:bodyPr>
          <a:lstStyle/>
          <a:p>
            <a:pPr marL="406394" indent="-406394" algn="just">
              <a:buFont typeface="Arial" panose="020B0604020202020204" pitchFamily="34" charset="0"/>
              <a:buChar char="•"/>
            </a:pPr>
            <a:r>
              <a:rPr lang="es-MX" sz="2800" dirty="0">
                <a:solidFill>
                  <a:srgbClr val="006666"/>
                </a:solidFill>
                <a:latin typeface="Century Gothic" panose="020B0502020202020204" pitchFamily="34" charset="0"/>
              </a:rPr>
              <a:t>La Titular presentó debidamente su solicitud de ejercicio de derecho de acceso a los expedientes clínicos, la infractora omitió dar respuesta en el plazo legal </a:t>
            </a:r>
          </a:p>
          <a:p>
            <a:pPr marL="406394" indent="-406394" algn="just">
              <a:buFont typeface="Arial" panose="020B0604020202020204" pitchFamily="34" charset="0"/>
              <a:buChar char="•"/>
            </a:pPr>
            <a:endParaRPr lang="es-MX" sz="2800" dirty="0">
              <a:solidFill>
                <a:srgbClr val="006666"/>
              </a:solidFill>
              <a:latin typeface="Century Gothic" panose="020B0502020202020204" pitchFamily="34" charset="0"/>
            </a:endParaRPr>
          </a:p>
          <a:p>
            <a:pPr marL="406394" indent="-406394" algn="just">
              <a:buFont typeface="Arial" panose="020B0604020202020204" pitchFamily="34" charset="0"/>
              <a:buChar char="•"/>
            </a:pPr>
            <a:r>
              <a:rPr lang="es-MX" sz="2800" dirty="0">
                <a:solidFill>
                  <a:srgbClr val="006666"/>
                </a:solidFill>
                <a:latin typeface="Century Gothic" panose="020B0502020202020204" pitchFamily="34" charset="0"/>
              </a:rPr>
              <a:t>Se trataron de </a:t>
            </a:r>
            <a:r>
              <a:rPr lang="es-MX" sz="2800" b="1" dirty="0">
                <a:solidFill>
                  <a:srgbClr val="7030A0"/>
                </a:solidFill>
                <a:latin typeface="Century Gothic" panose="020B0502020202020204" pitchFamily="34" charset="0"/>
              </a:rPr>
              <a:t>DATOS SENSIBLES </a:t>
            </a:r>
            <a:endParaRPr lang="es-MX" sz="1600" b="1" dirty="0">
              <a:solidFill>
                <a:srgbClr val="7030A0"/>
              </a:solidFill>
              <a:latin typeface="Century Gothic" panose="020B0502020202020204" pitchFamily="34" charset="0"/>
            </a:endParaRPr>
          </a:p>
          <a:p>
            <a:pPr marL="406394" indent="-406394" algn="just">
              <a:buFont typeface="Arial" panose="020B0604020202020204" pitchFamily="34" charset="0"/>
              <a:buChar char="•"/>
            </a:pPr>
            <a:endParaRPr lang="es-MX" sz="2800" dirty="0">
              <a:solidFill>
                <a:srgbClr val="7030A0"/>
              </a:solidFill>
              <a:latin typeface="Century Gothic" panose="020B0502020202020204" pitchFamily="34" charset="0"/>
            </a:endParaRPr>
          </a:p>
          <a:p>
            <a:pPr marL="406394" indent="-406394" algn="just">
              <a:buFont typeface="Arial" panose="020B0604020202020204" pitchFamily="34" charset="0"/>
              <a:buChar char="•"/>
            </a:pPr>
            <a:r>
              <a:rPr lang="es-MX" sz="2800" dirty="0">
                <a:solidFill>
                  <a:srgbClr val="006666"/>
                </a:solidFill>
                <a:latin typeface="Century Gothic" panose="020B0502020202020204" pitchFamily="34" charset="0"/>
              </a:rPr>
              <a:t>Se determinó una sanción con multa</a:t>
            </a:r>
            <a:r>
              <a:rPr lang="es-MX" sz="2800" dirty="0">
                <a:solidFill>
                  <a:srgbClr val="7030A0"/>
                </a:solidFill>
                <a:latin typeface="Century Gothic" panose="020B0502020202020204" pitchFamily="34" charset="0"/>
              </a:rPr>
              <a:t> </a:t>
            </a:r>
            <a:r>
              <a:rPr lang="es-MX" sz="2400" dirty="0">
                <a:solidFill>
                  <a:srgbClr val="FF0000"/>
                </a:solidFill>
                <a:latin typeface="Century Gothic" panose="020B0502020202020204" pitchFamily="34" charset="0"/>
              </a:rPr>
              <a:t>de</a:t>
            </a:r>
            <a:r>
              <a:rPr lang="es-MX" sz="1800" dirty="0">
                <a:solidFill>
                  <a:srgbClr val="FF0000"/>
                </a:solidFill>
                <a:latin typeface="Century Gothic" panose="020B0502020202020204" pitchFamily="34" charset="0"/>
              </a:rPr>
              <a:t> </a:t>
            </a:r>
            <a:r>
              <a:rPr lang="es-MX" sz="3200" b="1" dirty="0">
                <a:solidFill>
                  <a:srgbClr val="FF0000"/>
                </a:solidFill>
                <a:latin typeface="Century Gothic" panose="020B0502020202020204" pitchFamily="34" charset="0"/>
              </a:rPr>
              <a:t>$2,081,640.00 </a:t>
            </a:r>
            <a:endParaRPr lang="es-MX" sz="28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pic>
        <p:nvPicPr>
          <p:cNvPr id="7" name="Imagen 6"/>
          <p:cNvPicPr>
            <a:picLocks noChangeAspect="1"/>
          </p:cNvPicPr>
          <p:nvPr/>
        </p:nvPicPr>
        <p:blipFill>
          <a:blip r:embed="rId2"/>
          <a:stretch>
            <a:fillRect/>
          </a:stretch>
        </p:blipFill>
        <p:spPr>
          <a:xfrm>
            <a:off x="1317824" y="2686579"/>
            <a:ext cx="3647923" cy="2285446"/>
          </a:xfrm>
          <a:prstGeom prst="rect">
            <a:avLst/>
          </a:prstGeom>
        </p:spPr>
      </p:pic>
      <p:sp>
        <p:nvSpPr>
          <p:cNvPr id="9" name="CuadroTexto 8"/>
          <p:cNvSpPr txBox="1"/>
          <p:nvPr/>
        </p:nvSpPr>
        <p:spPr>
          <a:xfrm>
            <a:off x="11918882" y="8792666"/>
            <a:ext cx="936104" cy="261610"/>
          </a:xfrm>
          <a:prstGeom prst="rect">
            <a:avLst/>
          </a:prstGeom>
          <a:noFill/>
        </p:spPr>
        <p:txBody>
          <a:bodyPr wrap="square" rtlCol="0">
            <a:spAutoFit/>
          </a:bodyPr>
          <a:lstStyle/>
          <a:p>
            <a:r>
              <a:rPr lang="es-MX" sz="1100" dirty="0"/>
              <a:t>13</a:t>
            </a:r>
          </a:p>
        </p:txBody>
      </p:sp>
    </p:spTree>
    <p:extLst>
      <p:ext uri="{BB962C8B-B14F-4D97-AF65-F5344CB8AC3E}">
        <p14:creationId xmlns:p14="http://schemas.microsoft.com/office/powerpoint/2010/main" val="197848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de flecha 9"/>
          <p:cNvCxnSpPr/>
          <p:nvPr/>
        </p:nvCxnSpPr>
        <p:spPr>
          <a:xfrm>
            <a:off x="1012825" y="5302250"/>
            <a:ext cx="1030288" cy="31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101600" y="5199063"/>
            <a:ext cx="877888" cy="682625"/>
          </a:xfrm>
          <a:prstGeom prst="rect">
            <a:avLst/>
          </a:prstGeom>
          <a:noFill/>
        </p:spPr>
        <p:txBody>
          <a:bodyPr>
            <a:spAutoFit/>
          </a:bodyPr>
          <a:lstStyle/>
          <a:p>
            <a:pPr>
              <a:defRPr/>
            </a:pPr>
            <a:r>
              <a:rPr lang="es-MX" sz="1707" dirty="0"/>
              <a:t>Titular</a:t>
            </a:r>
            <a:r>
              <a:rPr lang="es-MX" sz="3840" dirty="0"/>
              <a:t> </a:t>
            </a:r>
          </a:p>
        </p:txBody>
      </p:sp>
      <p:sp>
        <p:nvSpPr>
          <p:cNvPr id="13" name="CuadroTexto 12"/>
          <p:cNvSpPr txBox="1"/>
          <p:nvPr/>
        </p:nvSpPr>
        <p:spPr>
          <a:xfrm>
            <a:off x="1012825" y="4597400"/>
            <a:ext cx="1584325" cy="552450"/>
          </a:xfrm>
          <a:prstGeom prst="rect">
            <a:avLst/>
          </a:prstGeom>
          <a:noFill/>
        </p:spPr>
        <p:txBody>
          <a:bodyPr>
            <a:spAutoFit/>
          </a:bodyPr>
          <a:lstStyle/>
          <a:p>
            <a:pPr>
              <a:defRPr/>
            </a:pPr>
            <a:r>
              <a:rPr lang="es-MX" sz="1493" dirty="0"/>
              <a:t>Solicitud de servicios</a:t>
            </a:r>
          </a:p>
        </p:txBody>
      </p:sp>
      <p:sp>
        <p:nvSpPr>
          <p:cNvPr id="14" name="CuadroTexto 13"/>
          <p:cNvSpPr txBox="1"/>
          <p:nvPr/>
        </p:nvSpPr>
        <p:spPr>
          <a:xfrm>
            <a:off x="2082800" y="5156200"/>
            <a:ext cx="1365250" cy="550863"/>
          </a:xfrm>
          <a:prstGeom prst="rect">
            <a:avLst/>
          </a:prstGeom>
          <a:noFill/>
        </p:spPr>
        <p:txBody>
          <a:bodyPr>
            <a:spAutoFit/>
          </a:bodyPr>
          <a:lstStyle/>
          <a:p>
            <a:pPr>
              <a:defRPr/>
            </a:pPr>
            <a:r>
              <a:rPr lang="es-MX" sz="1493" dirty="0"/>
              <a:t>Empresa responsable</a:t>
            </a:r>
          </a:p>
        </p:txBody>
      </p:sp>
      <p:pic>
        <p:nvPicPr>
          <p:cNvPr id="23559" name="Imagen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8" y="4171950"/>
            <a:ext cx="9477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uadroTexto 28"/>
          <p:cNvSpPr txBox="1"/>
          <p:nvPr/>
        </p:nvSpPr>
        <p:spPr>
          <a:xfrm>
            <a:off x="4114800" y="3273425"/>
            <a:ext cx="877888" cy="682625"/>
          </a:xfrm>
          <a:prstGeom prst="rect">
            <a:avLst/>
          </a:prstGeom>
          <a:noFill/>
        </p:spPr>
        <p:txBody>
          <a:bodyPr>
            <a:spAutoFit/>
          </a:bodyPr>
          <a:lstStyle/>
          <a:p>
            <a:pPr>
              <a:defRPr/>
            </a:pPr>
            <a:r>
              <a:rPr lang="es-MX" sz="1707" dirty="0"/>
              <a:t>Titular</a:t>
            </a:r>
            <a:r>
              <a:rPr lang="es-MX" sz="3840" dirty="0"/>
              <a:t> </a:t>
            </a:r>
          </a:p>
        </p:txBody>
      </p:sp>
      <p:cxnSp>
        <p:nvCxnSpPr>
          <p:cNvPr id="22" name="Conector: angular 21"/>
          <p:cNvCxnSpPr>
            <a:endCxn id="14" idx="2"/>
          </p:cNvCxnSpPr>
          <p:nvPr/>
        </p:nvCxnSpPr>
        <p:spPr>
          <a:xfrm rot="10800000">
            <a:off x="2765425" y="5707063"/>
            <a:ext cx="2162175" cy="124142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3562" name="Imagen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3863" y="4202113"/>
            <a:ext cx="102552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Conector recto de flecha 34"/>
          <p:cNvCxnSpPr/>
          <p:nvPr/>
        </p:nvCxnSpPr>
        <p:spPr>
          <a:xfrm>
            <a:off x="3084513" y="4870450"/>
            <a:ext cx="1030287" cy="31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CuadroTexto 35"/>
          <p:cNvSpPr txBox="1"/>
          <p:nvPr/>
        </p:nvSpPr>
        <p:spPr>
          <a:xfrm>
            <a:off x="3035300" y="4171950"/>
            <a:ext cx="1366838" cy="552450"/>
          </a:xfrm>
          <a:prstGeom prst="rect">
            <a:avLst/>
          </a:prstGeom>
          <a:noFill/>
        </p:spPr>
        <p:txBody>
          <a:bodyPr>
            <a:spAutoFit/>
          </a:bodyPr>
          <a:lstStyle/>
          <a:p>
            <a:pPr>
              <a:defRPr/>
            </a:pPr>
            <a:r>
              <a:rPr lang="es-MX" sz="1493" dirty="0"/>
              <a:t>Entrega aviso de privacidad</a:t>
            </a:r>
          </a:p>
        </p:txBody>
      </p:sp>
      <p:pic>
        <p:nvPicPr>
          <p:cNvPr id="23565" name="Imagen 4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9863" y="2311400"/>
            <a:ext cx="94773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CuadroTexto 45"/>
          <p:cNvSpPr txBox="1"/>
          <p:nvPr/>
        </p:nvSpPr>
        <p:spPr>
          <a:xfrm>
            <a:off x="4862513" y="7283450"/>
            <a:ext cx="1152525" cy="617538"/>
          </a:xfrm>
          <a:prstGeom prst="rect">
            <a:avLst/>
          </a:prstGeom>
          <a:noFill/>
        </p:spPr>
        <p:txBody>
          <a:bodyPr>
            <a:spAutoFit/>
          </a:bodyPr>
          <a:lstStyle/>
          <a:p>
            <a:pPr>
              <a:defRPr/>
            </a:pPr>
            <a:r>
              <a:rPr lang="es-MX" sz="1707" dirty="0"/>
              <a:t>Cónyuge del titular </a:t>
            </a:r>
            <a:endParaRPr lang="es-MX" sz="3840" dirty="0"/>
          </a:p>
        </p:txBody>
      </p:sp>
      <p:sp>
        <p:nvSpPr>
          <p:cNvPr id="47" name="CuadroTexto 46"/>
          <p:cNvSpPr txBox="1"/>
          <p:nvPr/>
        </p:nvSpPr>
        <p:spPr>
          <a:xfrm>
            <a:off x="3084513" y="6408738"/>
            <a:ext cx="1531937" cy="550862"/>
          </a:xfrm>
          <a:prstGeom prst="rect">
            <a:avLst/>
          </a:prstGeom>
          <a:noFill/>
        </p:spPr>
        <p:txBody>
          <a:bodyPr>
            <a:spAutoFit/>
          </a:bodyPr>
          <a:lstStyle/>
          <a:p>
            <a:pPr>
              <a:defRPr/>
            </a:pPr>
            <a:r>
              <a:rPr lang="es-MX" sz="1493" dirty="0"/>
              <a:t>No otorga consentimiento</a:t>
            </a:r>
          </a:p>
        </p:txBody>
      </p:sp>
      <p:cxnSp>
        <p:nvCxnSpPr>
          <p:cNvPr id="49" name="Conector: angular 48"/>
          <p:cNvCxnSpPr/>
          <p:nvPr/>
        </p:nvCxnSpPr>
        <p:spPr>
          <a:xfrm rot="10800000" flipV="1">
            <a:off x="2478088" y="2895600"/>
            <a:ext cx="1755775" cy="123825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CuadroTexto 49"/>
          <p:cNvSpPr txBox="1"/>
          <p:nvPr/>
        </p:nvSpPr>
        <p:spPr>
          <a:xfrm>
            <a:off x="4768850" y="2411413"/>
            <a:ext cx="1365250" cy="782637"/>
          </a:xfrm>
          <a:prstGeom prst="rect">
            <a:avLst/>
          </a:prstGeom>
          <a:noFill/>
        </p:spPr>
        <p:txBody>
          <a:bodyPr>
            <a:spAutoFit/>
          </a:bodyPr>
          <a:lstStyle/>
          <a:p>
            <a:pPr>
              <a:defRPr/>
            </a:pPr>
            <a:r>
              <a:rPr lang="es-MX" sz="1493" dirty="0"/>
              <a:t>Otorga datos y de su cónyuge</a:t>
            </a:r>
          </a:p>
        </p:txBody>
      </p:sp>
      <p:pic>
        <p:nvPicPr>
          <p:cNvPr id="23570" name="Imagen 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6625" y="6057900"/>
            <a:ext cx="1065213"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CuadroTexto 52"/>
          <p:cNvSpPr txBox="1"/>
          <p:nvPr/>
        </p:nvSpPr>
        <p:spPr>
          <a:xfrm>
            <a:off x="6478416" y="2660972"/>
            <a:ext cx="6394450" cy="3872855"/>
          </a:xfrm>
          <a:prstGeom prst="rect">
            <a:avLst/>
          </a:prstGeom>
          <a:noFill/>
        </p:spPr>
        <p:txBody>
          <a:bodyPr>
            <a:spAutoFit/>
          </a:bodyPr>
          <a:lstStyle/>
          <a:p>
            <a:pPr marL="304810" indent="-304810" algn="just">
              <a:spcBef>
                <a:spcPts val="1280"/>
              </a:spcBef>
              <a:spcAft>
                <a:spcPts val="1280"/>
              </a:spcAft>
              <a:buFont typeface="Arial" panose="020B0604020202020204" pitchFamily="34" charset="0"/>
              <a:buChar char="•"/>
              <a:defRPr/>
            </a:pPr>
            <a:r>
              <a:rPr lang="es-MX" sz="2800" b="1" dirty="0">
                <a:solidFill>
                  <a:srgbClr val="FF33CC"/>
                </a:solidFill>
                <a:latin typeface="Century Gothic" panose="020B0502020202020204" pitchFamily="34" charset="0"/>
              </a:rPr>
              <a:t>Recabar datos personales sensibles</a:t>
            </a:r>
            <a:r>
              <a:rPr lang="es-MX" sz="2400" dirty="0">
                <a:solidFill>
                  <a:srgbClr val="002060"/>
                </a:solidFill>
                <a:latin typeface="Century Gothic" panose="020B0502020202020204" pitchFamily="34" charset="0"/>
              </a:rPr>
              <a:t>, consistentes en el estado de salud presente y futuro sin consentimiento del titular</a:t>
            </a:r>
          </a:p>
          <a:p>
            <a:pPr marL="304810" indent="-304810" algn="just">
              <a:spcBef>
                <a:spcPts val="1280"/>
              </a:spcBef>
              <a:spcAft>
                <a:spcPts val="1280"/>
              </a:spcAft>
              <a:buFont typeface="Arial" panose="020B0604020202020204" pitchFamily="34" charset="0"/>
              <a:buChar char="•"/>
              <a:defRPr/>
            </a:pPr>
            <a:r>
              <a:rPr lang="es-MX" sz="2400" dirty="0">
                <a:solidFill>
                  <a:srgbClr val="002060"/>
                </a:solidFill>
                <a:latin typeface="Century Gothic" panose="020B0502020202020204" pitchFamily="34" charset="0"/>
              </a:rPr>
              <a:t>Se trata de información de bases de datos físicas y en medios electrónicas en las que se contienen datos personales, sin que dicha situación se encuentre justificada legalmente</a:t>
            </a:r>
          </a:p>
        </p:txBody>
      </p:sp>
      <p:sp>
        <p:nvSpPr>
          <p:cNvPr id="2" name="Rectángulo 1"/>
          <p:cNvSpPr/>
          <p:nvPr/>
        </p:nvSpPr>
        <p:spPr>
          <a:xfrm>
            <a:off x="1804988" y="8169275"/>
            <a:ext cx="9788525" cy="831850"/>
          </a:xfrm>
          <a:prstGeom prst="rect">
            <a:avLst/>
          </a:prstGeom>
        </p:spPr>
        <p:txBody>
          <a:bodyPr>
            <a:spAutoFit/>
          </a:bodyPr>
          <a:lstStyle/>
          <a:p>
            <a:pPr algn="ctr">
              <a:defRPr/>
            </a:pPr>
            <a:r>
              <a:rPr lang="es-ES" altLang="es-MX" sz="2400" b="1" dirty="0">
                <a:solidFill>
                  <a:srgbClr val="FF0000"/>
                </a:solidFill>
                <a:effectLst>
                  <a:outerShdw blurRad="38100" dist="38100" dir="2700000" algn="tl">
                    <a:srgbClr val="000000">
                      <a:alpha val="43137"/>
                    </a:srgbClr>
                  </a:outerShdw>
                </a:effectLst>
                <a:latin typeface="Century Gothic" panose="020B0502020202020204" pitchFamily="34" charset="0"/>
              </a:rPr>
              <a:t>Se determinó un incumplimiento por parte de la institución financiera, imponiendo una sanción total de $32’006,691.00 M.N</a:t>
            </a:r>
            <a:endParaRPr lang="es-MX" sz="24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
        <p:nvSpPr>
          <p:cNvPr id="3" name="Rectángulo 2"/>
          <p:cNvSpPr/>
          <p:nvPr/>
        </p:nvSpPr>
        <p:spPr>
          <a:xfrm>
            <a:off x="2617304" y="415311"/>
            <a:ext cx="6502400" cy="1077218"/>
          </a:xfrm>
          <a:prstGeom prst="rect">
            <a:avLst/>
          </a:prstGeom>
        </p:spPr>
        <p:txBody>
          <a:bodyPr>
            <a:spAutoFit/>
          </a:bodyPr>
          <a:lstStyle/>
          <a:p>
            <a:pPr algn="r">
              <a:defRPr/>
            </a:pPr>
            <a:r>
              <a:rPr lang="es-MX" b="1" dirty="0">
                <a:solidFill>
                  <a:srgbClr val="002060"/>
                </a:solidFill>
                <a:effectLst>
                  <a:outerShdw blurRad="38100" dist="38100" dir="2700000" algn="tl">
                    <a:srgbClr val="000000">
                      <a:alpha val="43137"/>
                    </a:srgbClr>
                  </a:outerShdw>
                </a:effectLst>
                <a:latin typeface="Century Gothic" panose="020B0502020202020204" pitchFamily="34" charset="0"/>
              </a:rPr>
              <a:t>Institución Financiera</a:t>
            </a:r>
          </a:p>
          <a:p>
            <a:pPr>
              <a:defRPr/>
            </a:pPr>
            <a:endParaRPr lang="es-MX" sz="2800" dirty="0">
              <a:solidFill>
                <a:srgbClr val="002060"/>
              </a:solidFill>
              <a:latin typeface="Century Gothic" panose="020B0502020202020204" pitchFamily="34" charset="0"/>
            </a:endParaRPr>
          </a:p>
        </p:txBody>
      </p:sp>
      <p:sp>
        <p:nvSpPr>
          <p:cNvPr id="23" name="CuadroTexto 22"/>
          <p:cNvSpPr txBox="1"/>
          <p:nvPr/>
        </p:nvSpPr>
        <p:spPr>
          <a:xfrm>
            <a:off x="11975008" y="8792666"/>
            <a:ext cx="936104" cy="261610"/>
          </a:xfrm>
          <a:prstGeom prst="rect">
            <a:avLst/>
          </a:prstGeom>
          <a:noFill/>
        </p:spPr>
        <p:txBody>
          <a:bodyPr wrap="square" rtlCol="0">
            <a:spAutoFit/>
          </a:bodyPr>
          <a:lstStyle/>
          <a:p>
            <a:r>
              <a:rPr lang="es-MX" sz="1100" dirty="0"/>
              <a:t>14</a:t>
            </a:r>
          </a:p>
        </p:txBody>
      </p:sp>
      <p:pic>
        <p:nvPicPr>
          <p:cNvPr id="4" name="Imagen 3"/>
          <p:cNvPicPr>
            <a:picLocks noChangeAspect="1"/>
          </p:cNvPicPr>
          <p:nvPr/>
        </p:nvPicPr>
        <p:blipFill>
          <a:blip r:embed="rId5"/>
          <a:stretch>
            <a:fillRect/>
          </a:stretch>
        </p:blipFill>
        <p:spPr>
          <a:xfrm>
            <a:off x="2262454" y="4416426"/>
            <a:ext cx="702996" cy="7074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04820" y="268288"/>
            <a:ext cx="4062331" cy="1015663"/>
          </a:xfrm>
          <a:prstGeom prst="rect">
            <a:avLst/>
          </a:prstGeom>
          <a:noFill/>
        </p:spPr>
        <p:txBody>
          <a:bodyPr wrap="none" lIns="91440" tIns="45720" rIns="91440" bIns="45720">
            <a:spAutoFit/>
          </a:bodyPr>
          <a:lstStyle/>
          <a:p>
            <a:pPr algn="ctr"/>
            <a:r>
              <a:rPr lang="es-ES" sz="6000" b="1" dirty="0" err="1">
                <a:ln w="0"/>
                <a:solidFill>
                  <a:srgbClr val="002060"/>
                </a:solidFill>
                <a:effectLst>
                  <a:outerShdw blurRad="38100" dist="25400" dir="5400000" algn="ctr" rotWithShape="0">
                    <a:srgbClr val="6E747A">
                      <a:alpha val="43000"/>
                    </a:srgbClr>
                  </a:outerShdw>
                </a:effectLst>
                <a:latin typeface="Century Gothic" panose="020B0502020202020204" pitchFamily="34" charset="0"/>
              </a:rPr>
              <a:t>Numeralia</a:t>
            </a:r>
            <a:endParaRPr lang="es-ES" sz="6000" b="1" cap="none" spc="0" dirty="0">
              <a:ln w="0"/>
              <a:solidFill>
                <a:srgbClr val="002060"/>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4" name="Rectángulo 3"/>
          <p:cNvSpPr/>
          <p:nvPr/>
        </p:nvSpPr>
        <p:spPr>
          <a:xfrm>
            <a:off x="309712" y="1564432"/>
            <a:ext cx="6356113" cy="6496330"/>
          </a:xfrm>
          <a:prstGeom prst="rect">
            <a:avLst/>
          </a:prstGeom>
        </p:spPr>
        <p:txBody>
          <a:bodyPr wrap="square">
            <a:spAutoFit/>
          </a:bodyPr>
          <a:lstStyle/>
          <a:p>
            <a:pPr algn="ctr">
              <a:lnSpc>
                <a:spcPct val="107000"/>
              </a:lnSpc>
              <a:spcAft>
                <a:spcPts val="800"/>
              </a:spcAft>
            </a:pPr>
            <a:r>
              <a:rPr lang="es-MX" sz="44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3 sectores más sancionados</a:t>
            </a:r>
          </a:p>
          <a:p>
            <a:pPr algn="ctr">
              <a:lnSpc>
                <a:spcPct val="107000"/>
              </a:lnSpc>
              <a:spcAft>
                <a:spcPts val="800"/>
              </a:spcAft>
            </a:pPr>
            <a:endParaRPr lang="es-MX" sz="44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4000" b="1" dirty="0">
                <a:solidFill>
                  <a:srgbClr val="FF33C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63.61%</a:t>
            </a:r>
            <a:r>
              <a:rPr lang="es-MX" sz="4000" dirty="0">
                <a:solidFill>
                  <a:srgbClr val="FF33C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 </a:t>
            </a:r>
            <a:r>
              <a:rPr lang="es-MX" dirty="0">
                <a:latin typeface="Century Gothic" panose="020B0502020202020204" pitchFamily="34" charset="0"/>
                <a:ea typeface="Calibri" panose="020F0502020204030204" pitchFamily="34" charset="0"/>
                <a:cs typeface="Times New Roman" panose="02020603050405020304" pitchFamily="18" charset="0"/>
              </a:rPr>
              <a:t>Sector Financiero y de seguros</a:t>
            </a:r>
            <a:endParaRPr lang="es-MX" sz="4400" dirty="0">
              <a:solidFill>
                <a:srgbClr val="FF33CC"/>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4000" b="1" dirty="0">
                <a:solidFill>
                  <a:srgbClr val="FF33C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12.01% </a:t>
            </a:r>
            <a:r>
              <a:rPr lang="es-MX" dirty="0">
                <a:latin typeface="Century Gothic" panose="020B0502020202020204" pitchFamily="34" charset="0"/>
                <a:ea typeface="Calibri" panose="020F0502020204030204" pitchFamily="34" charset="0"/>
                <a:cs typeface="Times New Roman" panose="02020603050405020304" pitchFamily="18" charset="0"/>
              </a:rPr>
              <a:t>Información en medios masivos </a:t>
            </a:r>
          </a:p>
          <a:p>
            <a:pPr>
              <a:lnSpc>
                <a:spcPct val="107000"/>
              </a:lnSpc>
              <a:spcAft>
                <a:spcPts val="800"/>
              </a:spcAft>
            </a:pPr>
            <a:r>
              <a:rPr lang="es-MX" sz="4000" b="1" dirty="0">
                <a:solidFill>
                  <a:srgbClr val="FF33C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5.96% </a:t>
            </a:r>
            <a:r>
              <a:rPr lang="es-MX" sz="40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Comercio al por menor</a:t>
            </a:r>
            <a:endParaRPr lang="es-MX" b="1" dirty="0">
              <a:solidFill>
                <a:srgbClr val="FF33C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7006456" y="4968208"/>
            <a:ext cx="5865708" cy="1754326"/>
          </a:xfrm>
          <a:prstGeom prst="rect">
            <a:avLst/>
          </a:prstGeom>
          <a:noFill/>
        </p:spPr>
        <p:txBody>
          <a:bodyPr wrap="none" lIns="91440" tIns="45720" rIns="91440" bIns="45720">
            <a:spAutoFit/>
          </a:bodyPr>
          <a:lstStyle/>
          <a:p>
            <a:pPr algn="ctr"/>
            <a:r>
              <a:rPr lang="es-ES" sz="5400" b="0" cap="none" spc="0" dirty="0">
                <a:ln w="0"/>
                <a:solidFill>
                  <a:srgbClr val="FF0000"/>
                </a:solidFill>
                <a:effectLst>
                  <a:outerShdw blurRad="38100" dist="25400" dir="5400000" algn="ctr" rotWithShape="0">
                    <a:srgbClr val="6E747A">
                      <a:alpha val="43000"/>
                    </a:srgbClr>
                  </a:outerShdw>
                </a:effectLst>
                <a:latin typeface="Century Gothic" panose="020B0502020202020204" pitchFamily="34" charset="0"/>
              </a:rPr>
              <a:t>Monto de Multas</a:t>
            </a:r>
          </a:p>
          <a:p>
            <a:pPr algn="ctr"/>
            <a:r>
              <a:rPr lang="es-ES" sz="5400" b="0" cap="none" spc="0" dirty="0">
                <a:ln w="0"/>
                <a:solidFill>
                  <a:srgbClr val="FF0000"/>
                </a:solidFill>
                <a:effectLst>
                  <a:outerShdw blurRad="38100" dist="25400" dir="5400000" algn="ctr" rotWithShape="0">
                    <a:srgbClr val="6E747A">
                      <a:alpha val="43000"/>
                    </a:srgbClr>
                  </a:outerShdw>
                </a:effectLst>
                <a:latin typeface="Century Gothic" panose="020B0502020202020204" pitchFamily="34" charset="0"/>
              </a:rPr>
              <a:t>$ 350’660,643.11</a:t>
            </a:r>
          </a:p>
        </p:txBody>
      </p:sp>
      <p:sp>
        <p:nvSpPr>
          <p:cNvPr id="7" name="CuadroTexto 6"/>
          <p:cNvSpPr txBox="1"/>
          <p:nvPr/>
        </p:nvSpPr>
        <p:spPr>
          <a:xfrm>
            <a:off x="8662640" y="6586353"/>
            <a:ext cx="2952328" cy="646331"/>
          </a:xfrm>
          <a:prstGeom prst="rect">
            <a:avLst/>
          </a:prstGeom>
          <a:noFill/>
        </p:spPr>
        <p:txBody>
          <a:bodyPr wrap="square" rtlCol="0">
            <a:spAutoFit/>
          </a:bodyPr>
          <a:lstStyle/>
          <a:p>
            <a:r>
              <a:rPr lang="es-MX" dirty="0">
                <a:latin typeface="Century Gothic" panose="020B0502020202020204" pitchFamily="34" charset="0"/>
              </a:rPr>
              <a:t>2012-2017</a:t>
            </a:r>
          </a:p>
        </p:txBody>
      </p:sp>
      <p:pic>
        <p:nvPicPr>
          <p:cNvPr id="8" name="Imagen 7"/>
          <p:cNvPicPr>
            <a:picLocks noChangeAspect="1"/>
          </p:cNvPicPr>
          <p:nvPr/>
        </p:nvPicPr>
        <p:blipFill>
          <a:blip r:embed="rId2"/>
          <a:stretch>
            <a:fillRect/>
          </a:stretch>
        </p:blipFill>
        <p:spPr>
          <a:xfrm>
            <a:off x="8662640" y="1852464"/>
            <a:ext cx="1857453" cy="2605594"/>
          </a:xfrm>
          <a:prstGeom prst="rect">
            <a:avLst/>
          </a:prstGeom>
        </p:spPr>
      </p:pic>
      <p:sp>
        <p:nvSpPr>
          <p:cNvPr id="9" name="CuadroTexto 8"/>
          <p:cNvSpPr txBox="1"/>
          <p:nvPr/>
        </p:nvSpPr>
        <p:spPr>
          <a:xfrm>
            <a:off x="11918882" y="8792666"/>
            <a:ext cx="936104" cy="261610"/>
          </a:xfrm>
          <a:prstGeom prst="rect">
            <a:avLst/>
          </a:prstGeom>
          <a:noFill/>
        </p:spPr>
        <p:txBody>
          <a:bodyPr wrap="square" rtlCol="0">
            <a:spAutoFit/>
          </a:bodyPr>
          <a:lstStyle/>
          <a:p>
            <a:r>
              <a:rPr lang="es-MX" sz="1100" dirty="0"/>
              <a:t>15</a:t>
            </a:r>
          </a:p>
        </p:txBody>
      </p:sp>
    </p:spTree>
    <p:extLst>
      <p:ext uri="{BB962C8B-B14F-4D97-AF65-F5344CB8AC3E}">
        <p14:creationId xmlns:p14="http://schemas.microsoft.com/office/powerpoint/2010/main" val="194343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1" descr="Portadilla DIPD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Line 4"/>
          <p:cNvSpPr>
            <a:spLocks noChangeShapeType="1"/>
          </p:cNvSpPr>
          <p:nvPr/>
        </p:nvSpPr>
        <p:spPr bwMode="auto">
          <a:xfrm>
            <a:off x="2325688" y="4778375"/>
            <a:ext cx="813752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es-MX"/>
          </a:p>
        </p:txBody>
      </p:sp>
      <p:sp>
        <p:nvSpPr>
          <p:cNvPr id="24580" name="Rectangle 2"/>
          <p:cNvSpPr>
            <a:spLocks/>
          </p:cNvSpPr>
          <p:nvPr/>
        </p:nvSpPr>
        <p:spPr bwMode="auto">
          <a:xfrm>
            <a:off x="6278563" y="3486150"/>
            <a:ext cx="2317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50800" rIns="50800" bIns="50800" anchor="ctr">
            <a:spAutoFit/>
          </a:bodyPr>
          <a:lstStyle>
            <a:lvl1pPr>
              <a:spcBef>
                <a:spcPts val="4200"/>
              </a:spcBef>
              <a:buSzPct val="75000"/>
              <a:buChar char="•"/>
              <a:defRPr sz="3600">
                <a:solidFill>
                  <a:srgbClr val="000000"/>
                </a:solidFill>
                <a:latin typeface="Helvetica" panose="020B0604020202020204" pitchFamily="34" charset="0"/>
                <a:ea typeface="MS PGothic" panose="020B0600070205080204" pitchFamily="34" charset="-128"/>
                <a:cs typeface="Helvetica" panose="020B0604020202020204" pitchFamily="34" charset="0"/>
                <a:sym typeface="Helvetica" panose="020B0604020202020204" pitchFamily="34" charset="0"/>
              </a:defRPr>
            </a:lvl1pPr>
            <a:lvl2pPr marL="742950" indent="-28575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spcBef>
                <a:spcPct val="0"/>
              </a:spcBef>
              <a:buSzTx/>
              <a:buFontTx/>
              <a:buNone/>
            </a:pPr>
            <a:endParaRPr lang="es-MX" altLang="es-ES" b="1"/>
          </a:p>
          <a:p>
            <a:pPr algn="ctr">
              <a:spcBef>
                <a:spcPct val="0"/>
              </a:spcBef>
              <a:buSzTx/>
              <a:buFontTx/>
              <a:buNone/>
            </a:pPr>
            <a:r>
              <a:rPr lang="es-MX" altLang="es-ES" b="1"/>
              <a:t> </a:t>
            </a:r>
            <a:endParaRPr lang="es-ES" altLang="es-ES"/>
          </a:p>
          <a:p>
            <a:pPr algn="ctr">
              <a:spcBef>
                <a:spcPct val="0"/>
              </a:spcBef>
              <a:buSzTx/>
              <a:buFontTx/>
              <a:buNone/>
            </a:pPr>
            <a:r>
              <a:rPr lang="es-MX" altLang="es-ES" b="1"/>
              <a:t> </a:t>
            </a:r>
            <a:endParaRPr lang="es-ES" altLang="es-ES"/>
          </a:p>
          <a:p>
            <a:pPr algn="ctr" eaLnBrk="1">
              <a:spcBef>
                <a:spcPct val="0"/>
              </a:spcBef>
              <a:buSzTx/>
              <a:buFontTx/>
              <a:buNone/>
            </a:pPr>
            <a:endParaRPr lang="es-ES" altLang="es-ES" sz="1800">
              <a:solidFill>
                <a:schemeClr val="bg1"/>
              </a:solidFill>
            </a:endParaRPr>
          </a:p>
        </p:txBody>
      </p:sp>
      <p:sp>
        <p:nvSpPr>
          <p:cNvPr id="24581" name="CuadroTexto 1"/>
          <p:cNvSpPr txBox="1">
            <a:spLocks noChangeArrowheads="1"/>
          </p:cNvSpPr>
          <p:nvPr/>
        </p:nvSpPr>
        <p:spPr bwMode="auto">
          <a:xfrm>
            <a:off x="3631514" y="3434990"/>
            <a:ext cx="55258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r>
              <a:rPr lang="es-MX" sz="4000" dirty="0">
                <a:solidFill>
                  <a:schemeClr val="bg1"/>
                </a:solidFill>
                <a:latin typeface="Century Gothic" panose="020B0502020202020204" pitchFamily="34" charset="0"/>
              </a:rPr>
              <a:t>Datos sensibles en la </a:t>
            </a:r>
          </a:p>
          <a:p>
            <a:pPr algn="ctr" eaLnBrk="1"/>
            <a:r>
              <a:rPr lang="es-MX" sz="4000" dirty="0">
                <a:solidFill>
                  <a:schemeClr val="bg1"/>
                </a:solidFill>
                <a:latin typeface="Century Gothic" panose="020B0502020202020204" pitchFamily="34" charset="0"/>
              </a:rPr>
              <a:t>Era de la Información</a:t>
            </a:r>
            <a:endParaRPr lang="es-ES" altLang="es-ES" sz="4000" dirty="0">
              <a:solidFill>
                <a:schemeClr val="bg1"/>
              </a:solidFill>
            </a:endParaRPr>
          </a:p>
        </p:txBody>
      </p:sp>
      <p:sp>
        <p:nvSpPr>
          <p:cNvPr id="7" name="CuadroTexto 6"/>
          <p:cNvSpPr txBox="1"/>
          <p:nvPr/>
        </p:nvSpPr>
        <p:spPr>
          <a:xfrm>
            <a:off x="11918882" y="8792666"/>
            <a:ext cx="936104" cy="261610"/>
          </a:xfrm>
          <a:prstGeom prst="rect">
            <a:avLst/>
          </a:prstGeom>
          <a:noFill/>
        </p:spPr>
        <p:txBody>
          <a:bodyPr wrap="square" rtlCol="0">
            <a:spAutoFit/>
          </a:bodyPr>
          <a:lstStyle/>
          <a:p>
            <a:r>
              <a:rPr lang="es-MX" sz="1100" dirty="0"/>
              <a:t>16</a:t>
            </a:r>
          </a:p>
        </p:txBody>
      </p:sp>
    </p:spTree>
    <p:extLst>
      <p:ext uri="{BB962C8B-B14F-4D97-AF65-F5344CB8AC3E}">
        <p14:creationId xmlns:p14="http://schemas.microsoft.com/office/powerpoint/2010/main" val="133403192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3"/>
          <p:cNvSpPr>
            <a:spLocks noGrp="1"/>
          </p:cNvSpPr>
          <p:nvPr>
            <p:ph type="title"/>
          </p:nvPr>
        </p:nvSpPr>
        <p:spPr>
          <a:xfrm>
            <a:off x="-2209800" y="-292100"/>
            <a:ext cx="11099800" cy="2159000"/>
          </a:xfrm>
        </p:spPr>
        <p:txBody>
          <a:bodyPr/>
          <a:lstStyle/>
          <a:p>
            <a:pPr algn="r"/>
            <a:r>
              <a:rPr lang="es-MX" altLang="es-MX" sz="6000" b="1">
                <a:solidFill>
                  <a:srgbClr val="002060"/>
                </a:solidFill>
                <a:latin typeface="Century Gothic" panose="020B0502020202020204" pitchFamily="34" charset="0"/>
              </a:rPr>
              <a:t>Internet en México </a:t>
            </a:r>
          </a:p>
        </p:txBody>
      </p:sp>
      <p:sp>
        <p:nvSpPr>
          <p:cNvPr id="5" name="Marcador de contenido 4"/>
          <p:cNvSpPr>
            <a:spLocks noGrp="1"/>
          </p:cNvSpPr>
          <p:nvPr>
            <p:ph sz="half" idx="1"/>
          </p:nvPr>
        </p:nvSpPr>
        <p:spPr>
          <a:xfrm>
            <a:off x="2346325" y="3219450"/>
            <a:ext cx="5689600" cy="1657350"/>
          </a:xfrm>
        </p:spPr>
        <p:txBody>
          <a:bodyPr>
            <a:normAutofit fontScale="92500" lnSpcReduction="20000"/>
          </a:bodyPr>
          <a:lstStyle/>
          <a:p>
            <a:pPr marL="0" indent="0" algn="ctr">
              <a:buFontTx/>
              <a:buNone/>
              <a:defRPr/>
            </a:pPr>
            <a:r>
              <a:rPr lang="es-MX" sz="10300" b="1" dirty="0">
                <a:solidFill>
                  <a:srgbClr val="FF2F92"/>
                </a:solidFill>
                <a:latin typeface="Century Gothic" panose="020B0502020202020204" pitchFamily="34" charset="0"/>
              </a:rPr>
              <a:t>70</a:t>
            </a:r>
            <a:r>
              <a:rPr lang="es-MX" sz="3600" b="1" dirty="0">
                <a:solidFill>
                  <a:srgbClr val="FF2F92"/>
                </a:solidFill>
                <a:latin typeface="Century Gothic" panose="020B0502020202020204" pitchFamily="34" charset="0"/>
              </a:rPr>
              <a:t> </a:t>
            </a:r>
            <a:r>
              <a:rPr lang="es-MX" sz="3600" b="1" dirty="0">
                <a:solidFill>
                  <a:srgbClr val="002060"/>
                </a:solidFill>
                <a:latin typeface="Century Gothic" panose="020B0502020202020204" pitchFamily="34" charset="0"/>
              </a:rPr>
              <a:t>millones de mexicanos conectados</a:t>
            </a:r>
          </a:p>
        </p:txBody>
      </p:sp>
      <p:sp>
        <p:nvSpPr>
          <p:cNvPr id="6" name="Marcador de contenido 5"/>
          <p:cNvSpPr>
            <a:spLocks noGrp="1"/>
          </p:cNvSpPr>
          <p:nvPr>
            <p:ph sz="half" idx="2"/>
          </p:nvPr>
        </p:nvSpPr>
        <p:spPr>
          <a:xfrm>
            <a:off x="2346325" y="6365875"/>
            <a:ext cx="5689600" cy="1982788"/>
          </a:xfrm>
        </p:spPr>
        <p:txBody>
          <a:bodyPr>
            <a:normAutofit fontScale="92500" lnSpcReduction="20000"/>
          </a:bodyPr>
          <a:lstStyle/>
          <a:p>
            <a:pPr marL="0" indent="0" algn="r">
              <a:buFontTx/>
              <a:buNone/>
              <a:defRPr/>
            </a:pPr>
            <a:r>
              <a:rPr lang="es-MX" sz="10240" b="1" dirty="0">
                <a:solidFill>
                  <a:srgbClr val="FF2F92"/>
                </a:solidFill>
                <a:latin typeface="Century Gothic" panose="020B0502020202020204" pitchFamily="34" charset="0"/>
              </a:rPr>
              <a:t>52% </a:t>
            </a:r>
            <a:r>
              <a:rPr lang="es-MX" b="1" dirty="0">
                <a:solidFill>
                  <a:srgbClr val="002060"/>
                </a:solidFill>
                <a:latin typeface="Century Gothic" panose="020B0502020202020204" pitchFamily="34" charset="0"/>
              </a:rPr>
              <a:t>de los internautas en México, se encuentran conectados en internet las 24hrs</a:t>
            </a:r>
            <a:r>
              <a:rPr lang="es-MX" sz="700" dirty="0">
                <a:latin typeface="Century Gothic" panose="020B0502020202020204" pitchFamily="34" charset="0"/>
              </a:rPr>
              <a:t>) </a:t>
            </a:r>
            <a:endParaRPr lang="es-MX" dirty="0">
              <a:latin typeface="Century Gothic" panose="020B0502020202020204" pitchFamily="34" charset="0"/>
            </a:endParaRPr>
          </a:p>
        </p:txBody>
      </p:sp>
      <p:sp>
        <p:nvSpPr>
          <p:cNvPr id="13318" name="Marcador de número de diapositiva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54DC124-A031-4C8E-A1CC-73ED0FEBAD34}" type="slidenum">
              <a:rPr lang="es-ES_tradnl" altLang="es-MX"/>
              <a:pPr/>
              <a:t>18</a:t>
            </a:fld>
            <a:endParaRPr lang="es-ES_tradnl" altLang="es-MX"/>
          </a:p>
        </p:txBody>
      </p:sp>
      <p:pic>
        <p:nvPicPr>
          <p:cNvPr id="13319"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4648" y="5458620"/>
            <a:ext cx="31369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9938" y="2225675"/>
            <a:ext cx="335597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5494288" y="9125272"/>
            <a:ext cx="7200800" cy="307777"/>
          </a:xfrm>
          <a:prstGeom prst="rect">
            <a:avLst/>
          </a:prstGeom>
          <a:noFill/>
        </p:spPr>
        <p:txBody>
          <a:bodyPr wrap="square" rtlCol="0">
            <a:spAutoFit/>
          </a:bodyPr>
          <a:lstStyle/>
          <a:p>
            <a:pPr algn="r"/>
            <a:r>
              <a:rPr lang="es-MX" sz="1400" dirty="0">
                <a:solidFill>
                  <a:schemeClr val="bg1">
                    <a:lumMod val="65000"/>
                  </a:schemeClr>
                </a:solidFill>
              </a:rPr>
              <a:t>13° Estudio sobre los Hábitos de los Usuarios de Internet en México 2017 </a:t>
            </a:r>
          </a:p>
        </p:txBody>
      </p:sp>
      <p:sp>
        <p:nvSpPr>
          <p:cNvPr id="11" name="CuadroTexto 10"/>
          <p:cNvSpPr txBox="1"/>
          <p:nvPr/>
        </p:nvSpPr>
        <p:spPr>
          <a:xfrm>
            <a:off x="11918882" y="8792666"/>
            <a:ext cx="936104" cy="261610"/>
          </a:xfrm>
          <a:prstGeom prst="rect">
            <a:avLst/>
          </a:prstGeom>
          <a:noFill/>
        </p:spPr>
        <p:txBody>
          <a:bodyPr wrap="square" rtlCol="0">
            <a:spAutoFit/>
          </a:bodyPr>
          <a:lstStyle/>
          <a:p>
            <a:r>
              <a:rPr lang="es-MX" sz="1100" dirty="0"/>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69138" y="2995279"/>
            <a:ext cx="42164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ítulo 1"/>
          <p:cNvSpPr>
            <a:spLocks noGrp="1"/>
          </p:cNvSpPr>
          <p:nvPr>
            <p:ph type="title"/>
          </p:nvPr>
        </p:nvSpPr>
        <p:spPr>
          <a:xfrm>
            <a:off x="-1922463" y="-379413"/>
            <a:ext cx="11099801" cy="2159001"/>
          </a:xfrm>
        </p:spPr>
        <p:txBody>
          <a:bodyPr/>
          <a:lstStyle/>
          <a:p>
            <a:pPr algn="r"/>
            <a:r>
              <a:rPr lang="es-MX" altLang="es-MX" sz="4400" b="1">
                <a:solidFill>
                  <a:srgbClr val="002060"/>
                </a:solidFill>
                <a:latin typeface="Century Gothic" panose="020B0502020202020204" pitchFamily="34" charset="0"/>
              </a:rPr>
              <a:t>Uso del Internet en Oaxaca</a:t>
            </a:r>
          </a:p>
        </p:txBody>
      </p:sp>
      <p:sp>
        <p:nvSpPr>
          <p:cNvPr id="14341" name="Marcador de número de diapositiva 2"/>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00E9DC1-61C3-42F0-B4B1-C105FB2B2F4D}" type="slidenum">
              <a:rPr lang="es-ES_tradnl" altLang="es-MX"/>
              <a:pPr/>
              <a:t>19</a:t>
            </a:fld>
            <a:endParaRPr lang="es-ES_tradnl" altLang="es-MX"/>
          </a:p>
        </p:txBody>
      </p:sp>
      <p:pic>
        <p:nvPicPr>
          <p:cNvPr id="14342"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0600" y="2060313"/>
            <a:ext cx="35687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Imagen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2152" y="3277505"/>
            <a:ext cx="3925510" cy="289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 descr="tile_paper_medgray"/>
          <p:cNvSpPr>
            <a:spLocks noGrp="1"/>
          </p:cNvSpPr>
          <p:nvPr>
            <p:ph sz="half" idx="2"/>
          </p:nvPr>
        </p:nvSpPr>
        <p:spPr bwMode="auto">
          <a:xfrm>
            <a:off x="1641510" y="6074019"/>
            <a:ext cx="4298181" cy="3202227"/>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vert="horz" wrap="square" lIns="50800" tIns="899829" rIns="50800" bIns="899829" numCol="1" anchor="ctr" anchorCtr="0" compatLnSpc="1">
            <a:prstTxWarp prst="textNoShape">
              <a:avLst/>
            </a:prstTxWarp>
            <a:spAutoFit/>
          </a:bodyPr>
          <a:lstStyle/>
          <a:p>
            <a:pPr marL="0" marR="0" lvl="0" indent="0" algn="ctr" defTabSz="584200" rtl="0" eaLnBrk="0" fontAlgn="base" latinLnBrk="0" hangingPunct="0">
              <a:lnSpc>
                <a:spcPct val="100000"/>
              </a:lnSpc>
              <a:spcBef>
                <a:spcPct val="0"/>
              </a:spcBef>
              <a:spcAft>
                <a:spcPct val="0"/>
              </a:spcAft>
              <a:buClrTx/>
              <a:buSzTx/>
              <a:buFontTx/>
              <a:buNone/>
              <a:tabLst/>
            </a:pPr>
            <a:r>
              <a:rPr kumimoji="0" lang="es-MX" altLang="es-MX" sz="6600" b="1" i="0" u="none" strike="noStrike" cap="none" normalizeH="0" baseline="0" dirty="0">
                <a:ln>
                  <a:noFill/>
                </a:ln>
                <a:solidFill>
                  <a:srgbClr val="D249E9"/>
                </a:solidFill>
                <a:effectLst/>
                <a:latin typeface="Century Gothic" panose="020B0502020202020204" pitchFamily="34" charset="0"/>
                <a:cs typeface="Times New Roman" panose="02020603050405020304" pitchFamily="18" charset="0"/>
                <a:sym typeface="Helvetica" panose="020B0604020202020204" pitchFamily="34" charset="0"/>
              </a:rPr>
              <a:t>52.7 % </a:t>
            </a:r>
            <a:r>
              <a:rPr kumimoji="0" lang="es-MX" altLang="es-MX" sz="2400" b="0" i="0" u="none" strike="noStrike" cap="none" normalizeH="0" baseline="0" dirty="0">
                <a:ln>
                  <a:noFill/>
                </a:ln>
                <a:solidFill>
                  <a:srgbClr val="002060"/>
                </a:solidFill>
                <a:effectLst/>
                <a:latin typeface="Century Gothic" panose="020B0502020202020204" pitchFamily="34" charset="0"/>
                <a:cs typeface="Segoe UI" panose="020B0502040204020203" pitchFamily="34" charset="0"/>
                <a:sym typeface="Helvetica" panose="020B0604020202020204" pitchFamily="34" charset="0"/>
              </a:rPr>
              <a:t>reportó tener teléfono celular </a:t>
            </a:r>
            <a:endParaRPr kumimoji="0" lang="es-MX" altLang="es-MX" sz="8000" b="0" i="0" u="none" strike="noStrike" cap="none" normalizeH="0" baseline="0" dirty="0">
              <a:ln>
                <a:noFill/>
              </a:ln>
              <a:solidFill>
                <a:srgbClr val="002060"/>
              </a:solidFill>
              <a:effectLst/>
              <a:latin typeface="Century Gothic" panose="020B0502020202020204" pitchFamily="34" charset="0"/>
              <a:sym typeface="Helvetica" panose="020B0604020202020204" pitchFamily="34" charset="0"/>
            </a:endParaRPr>
          </a:p>
        </p:txBody>
      </p:sp>
      <p:sp>
        <p:nvSpPr>
          <p:cNvPr id="3" name="Rectangle 9" descr="tile_paper_medgray"/>
          <p:cNvSpPr>
            <a:spLocks/>
          </p:cNvSpPr>
          <p:nvPr/>
        </p:nvSpPr>
        <p:spPr bwMode="auto">
          <a:xfrm>
            <a:off x="7328545" y="8405192"/>
            <a:ext cx="5713102" cy="1971121"/>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vert="horz" wrap="none" lIns="50800" tIns="899829" rIns="50800" bIns="899829" numCol="1" anchor="ctr" anchorCtr="0" compatLnSpc="1">
            <a:prstTxWarp prst="textNoShape">
              <a:avLst/>
            </a:prstTxWarp>
            <a:spAutoFit/>
          </a:bodyPr>
          <a:lstStyle/>
          <a:p>
            <a:pPr marL="0" marR="0" lvl="0" indent="0" algn="l" defTabSz="5842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chemeClr val="bg1">
                    <a:lumMod val="65000"/>
                  </a:schemeClr>
                </a:solidFill>
                <a:latin typeface="Century Gothic" panose="020B0502020202020204" pitchFamily="34" charset="0"/>
                <a:cs typeface="Segoe UI" panose="020B0502040204020203" pitchFamily="34" charset="0"/>
                <a:sym typeface="Helvetica" panose="020B0604020202020204" pitchFamily="34" charset="0"/>
              </a:rPr>
              <a:t>Referencia: http://www.inegi.org.mx/saladeprensa/aproposito/2017/internet2017_Nal.pdf </a:t>
            </a:r>
            <a:endParaRPr kumimoji="0" lang="es-MX" altLang="es-MX" sz="3600" b="0" i="0" u="none" strike="noStrike" cap="none" normalizeH="0" baseline="0" dirty="0">
              <a:ln>
                <a:noFill/>
              </a:ln>
              <a:solidFill>
                <a:schemeClr val="bg1">
                  <a:lumMod val="65000"/>
                </a:schemeClr>
              </a:solidFill>
              <a:latin typeface="Century Gothic" panose="020B0502020202020204" pitchFamily="34" charset="0"/>
              <a:sym typeface="Helvetica" panose="020B0604020202020204" pitchFamily="34" charset="0"/>
            </a:endParaRPr>
          </a:p>
        </p:txBody>
      </p:sp>
      <p:sp>
        <p:nvSpPr>
          <p:cNvPr id="4" name="Rectangle 10" descr="tile_paper_medgray"/>
          <p:cNvSpPr>
            <a:spLocks/>
          </p:cNvSpPr>
          <p:nvPr/>
        </p:nvSpPr>
        <p:spPr bwMode="auto">
          <a:xfrm>
            <a:off x="6910394" y="5781630"/>
            <a:ext cx="5008488" cy="3787003"/>
          </a:xfrm>
          <a:prstGeom prst="rect">
            <a:avLst/>
          </a:prstGeom>
          <a:noFill/>
          <a:ln>
            <a:noFill/>
          </a:ln>
          <a:effectLst>
            <a:outerShdw blurRad="38100" dist="25400" dir="5400000" algn="ctr" rotWithShape="0">
              <a:srgbClr val="000000">
                <a:alpha val="50000"/>
              </a:srgbClr>
            </a:outerShdw>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txBody>
          <a:bodyPr vert="horz" wrap="square" lIns="50800" tIns="899829" rIns="50800" bIns="899829" numCol="1" anchor="ctr" anchorCtr="0" compatLnSpc="1">
            <a:prstTxWarp prst="textNoShape">
              <a:avLst/>
            </a:prstTxWarp>
            <a:spAutoFit/>
          </a:bodyPr>
          <a:lstStyle/>
          <a:p>
            <a:pPr marL="0" marR="0" lvl="0" indent="0" algn="ctr" defTabSz="584200" rtl="0" eaLnBrk="0" fontAlgn="base" latinLnBrk="0" hangingPunct="0">
              <a:lnSpc>
                <a:spcPct val="100000"/>
              </a:lnSpc>
              <a:spcBef>
                <a:spcPct val="0"/>
              </a:spcBef>
              <a:spcAft>
                <a:spcPct val="0"/>
              </a:spcAft>
              <a:buClrTx/>
              <a:buSzTx/>
              <a:buFontTx/>
              <a:buNone/>
              <a:tabLst/>
            </a:pPr>
            <a:r>
              <a:rPr kumimoji="0" lang="es-MX" altLang="es-MX" sz="6600" b="1" i="0" u="none" strike="noStrike" cap="none" normalizeH="0" baseline="0" dirty="0">
                <a:ln>
                  <a:noFill/>
                </a:ln>
                <a:solidFill>
                  <a:srgbClr val="D249E9"/>
                </a:solidFill>
                <a:effectLst/>
                <a:latin typeface="Century Gothic" panose="020B0502020202020204" pitchFamily="34" charset="0"/>
                <a:cs typeface="Segoe UI" panose="020B0502040204020203" pitchFamily="34" charset="0"/>
                <a:sym typeface="Helvetica" panose="020B0604020202020204" pitchFamily="34" charset="0"/>
              </a:rPr>
              <a:t>54.8 %</a:t>
            </a:r>
            <a:r>
              <a:rPr kumimoji="0" lang="es-MX" altLang="es-MX" sz="8000" b="1" i="0" u="none" strike="noStrike" cap="none" normalizeH="0" baseline="0" dirty="0">
                <a:ln>
                  <a:noFill/>
                </a:ln>
                <a:solidFill>
                  <a:srgbClr val="D249E9"/>
                </a:solidFill>
                <a:effectLst/>
                <a:latin typeface="Century Gothic" panose="020B0502020202020204" pitchFamily="34" charset="0"/>
                <a:cs typeface="Segoe UI" panose="020B0502040204020203" pitchFamily="34" charset="0"/>
                <a:sym typeface="Helvetica" panose="020B0604020202020204" pitchFamily="34" charset="0"/>
              </a:rPr>
              <a:t> </a:t>
            </a:r>
            <a:r>
              <a:rPr kumimoji="0" lang="es-MX" altLang="es-MX" sz="2400" b="0" i="0" u="none" strike="noStrike" cap="none" normalizeH="0" baseline="0" dirty="0">
                <a:ln>
                  <a:noFill/>
                </a:ln>
                <a:solidFill>
                  <a:srgbClr val="002060"/>
                </a:solidFill>
                <a:effectLst/>
                <a:latin typeface="Century Gothic" panose="020B0502020202020204" pitchFamily="34" charset="0"/>
                <a:cs typeface="Segoe UI" panose="020B0502040204020203" pitchFamily="34" charset="0"/>
                <a:sym typeface="Helvetica" panose="020B0604020202020204" pitchFamily="34" charset="0"/>
              </a:rPr>
              <a:t>de los</a:t>
            </a:r>
            <a:r>
              <a:rPr kumimoji="0" lang="es-MX" altLang="es-MX" sz="2400" b="0" i="0" u="none" strike="noStrike" cap="none" normalizeH="0" dirty="0">
                <a:ln>
                  <a:noFill/>
                </a:ln>
                <a:solidFill>
                  <a:srgbClr val="002060"/>
                </a:solidFill>
                <a:effectLst/>
                <a:latin typeface="Century Gothic" panose="020B0502020202020204" pitchFamily="34" charset="0"/>
                <a:cs typeface="Segoe UI" panose="020B0502040204020203" pitchFamily="34" charset="0"/>
                <a:sym typeface="Helvetica" panose="020B0604020202020204" pitchFamily="34" charset="0"/>
              </a:rPr>
              <a:t> </a:t>
            </a:r>
            <a:r>
              <a:rPr kumimoji="0" lang="es-MX" altLang="es-MX" sz="2400" b="0" i="0" u="none" strike="noStrike" cap="none" normalizeH="0" baseline="0" dirty="0">
                <a:ln>
                  <a:noFill/>
                </a:ln>
                <a:solidFill>
                  <a:srgbClr val="002060"/>
                </a:solidFill>
                <a:effectLst/>
                <a:latin typeface="Century Gothic" panose="020B0502020202020204" pitchFamily="34" charset="0"/>
                <a:cs typeface="Segoe UI" panose="020B0502040204020203" pitchFamily="34" charset="0"/>
                <a:sym typeface="Helvetica" panose="020B0604020202020204" pitchFamily="34" charset="0"/>
              </a:rPr>
              <a:t>hogares tienen internet en la Ciudad de Oaxaca</a:t>
            </a:r>
            <a:endParaRPr kumimoji="0" lang="es-MX" altLang="es-MX" sz="2400" b="0" i="0" u="none" strike="noStrike" cap="none" normalizeH="0" baseline="0" dirty="0">
              <a:ln>
                <a:noFill/>
              </a:ln>
              <a:solidFill>
                <a:srgbClr val="002060"/>
              </a:solidFill>
              <a:effectLst/>
              <a:latin typeface="Century Gothic" panose="020B0502020202020204" pitchFamily="34" charset="0"/>
              <a:sym typeface="Helvetica" panose="020B0604020202020204" pitchFamily="34" charset="0"/>
            </a:endParaRPr>
          </a:p>
        </p:txBody>
      </p:sp>
      <p:sp>
        <p:nvSpPr>
          <p:cNvPr id="11" name="CuadroTexto 10"/>
          <p:cNvSpPr txBox="1"/>
          <p:nvPr/>
        </p:nvSpPr>
        <p:spPr>
          <a:xfrm>
            <a:off x="11918694" y="8765232"/>
            <a:ext cx="936104" cy="261610"/>
          </a:xfrm>
          <a:prstGeom prst="rect">
            <a:avLst/>
          </a:prstGeom>
          <a:noFill/>
        </p:spPr>
        <p:txBody>
          <a:bodyPr wrap="square" rtlCol="0">
            <a:spAutoFit/>
          </a:bodyPr>
          <a:lstStyle/>
          <a:p>
            <a:r>
              <a:rPr lang="es-MX" sz="1100" dirty="0"/>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388" y="884238"/>
            <a:ext cx="11099800" cy="2159000"/>
          </a:xfrm>
        </p:spPr>
        <p:txBody>
          <a:bodyPr>
            <a:normAutofit fontScale="90000"/>
          </a:bodyPr>
          <a:lstStyle/>
          <a:p>
            <a:pPr>
              <a:defRPr/>
            </a:pPr>
            <a:br>
              <a:rPr lang="es-MX" b="1" dirty="0"/>
            </a:br>
            <a:r>
              <a:rPr lang="es-MX" sz="6700" b="1" dirty="0">
                <a:solidFill>
                  <a:srgbClr val="002060"/>
                </a:solidFill>
                <a:latin typeface="Century Gothic" panose="020B0502020202020204" pitchFamily="34" charset="0"/>
              </a:rPr>
              <a:t>Protección de Datos Personales en México</a:t>
            </a:r>
            <a:endParaRPr lang="es-MX" b="1" dirty="0">
              <a:solidFill>
                <a:srgbClr val="002060"/>
              </a:solidFill>
              <a:latin typeface="Century Gothic" panose="020B0502020202020204" pitchFamily="34" charset="0"/>
            </a:endParaRPr>
          </a:p>
        </p:txBody>
      </p:sp>
      <p:sp>
        <p:nvSpPr>
          <p:cNvPr id="3" name="Marcador de contenido 2"/>
          <p:cNvSpPr>
            <a:spLocks noGrp="1"/>
          </p:cNvSpPr>
          <p:nvPr>
            <p:ph idx="1"/>
          </p:nvPr>
        </p:nvSpPr>
        <p:spPr>
          <a:xfrm>
            <a:off x="999331" y="7841312"/>
            <a:ext cx="10729913" cy="2643187"/>
          </a:xfrm>
        </p:spPr>
        <p:txBody>
          <a:bodyPr>
            <a:normAutofit/>
          </a:bodyPr>
          <a:lstStyle/>
          <a:p>
            <a:pPr marL="0" indent="0" algn="ctr">
              <a:buFontTx/>
              <a:buNone/>
              <a:defRPr/>
            </a:pPr>
            <a:r>
              <a:rPr lang="es-MX" sz="4551" dirty="0">
                <a:solidFill>
                  <a:srgbClr val="7030A0"/>
                </a:solidFill>
              </a:rPr>
              <a:t>Toda persona </a:t>
            </a:r>
            <a:r>
              <a:rPr lang="es-MX" sz="3413" i="1" dirty="0"/>
              <a:t>tiene derecho a la protección de sus datos personales, al acceso, rectificación y cancelación de los mismos</a:t>
            </a:r>
            <a:endParaRPr lang="es-MX" sz="3413" dirty="0"/>
          </a:p>
          <a:p>
            <a:pPr>
              <a:defRPr/>
            </a:pPr>
            <a:endParaRPr lang="es-MX" dirty="0"/>
          </a:p>
          <a:p>
            <a:pPr>
              <a:defRPr/>
            </a:pPr>
            <a:endParaRPr lang="es-MX" dirty="0"/>
          </a:p>
        </p:txBody>
      </p:sp>
      <p:pic>
        <p:nvPicPr>
          <p:cNvPr id="5126"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4411" y="3796680"/>
            <a:ext cx="4009777" cy="282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11918882" y="8792666"/>
            <a:ext cx="936104" cy="261610"/>
          </a:xfrm>
          <a:prstGeom prst="rect">
            <a:avLst/>
          </a:prstGeom>
          <a:noFill/>
        </p:spPr>
        <p:txBody>
          <a:bodyPr wrap="square" rtlCol="0">
            <a:spAutoFit/>
          </a:bodyPr>
          <a:lstStyle/>
          <a:p>
            <a:r>
              <a:rPr lang="es-MX" sz="1100" dirty="0"/>
              <a:t>1</a:t>
            </a:r>
          </a:p>
        </p:txBody>
      </p:sp>
      <p:sp>
        <p:nvSpPr>
          <p:cNvPr id="5" name="Rectángulo 4"/>
          <p:cNvSpPr/>
          <p:nvPr/>
        </p:nvSpPr>
        <p:spPr>
          <a:xfrm>
            <a:off x="1245816" y="4534145"/>
            <a:ext cx="4378122" cy="1754326"/>
          </a:xfrm>
          <a:prstGeom prst="rect">
            <a:avLst/>
          </a:prstGeom>
          <a:noFill/>
        </p:spPr>
        <p:txBody>
          <a:bodyPr wrap="none" lIns="91440" tIns="45720" rIns="91440" bIns="45720">
            <a:spAutoFit/>
          </a:bodyPr>
          <a:lstStyle/>
          <a:p>
            <a:pPr algn="ctr"/>
            <a:r>
              <a:rPr lang="es-ES" sz="5400" dirty="0">
                <a:ln w="0"/>
                <a:solidFill>
                  <a:schemeClr val="accent1"/>
                </a:solidFill>
                <a:effectLst>
                  <a:outerShdw blurRad="38100" dist="25400" dir="5400000" algn="ctr" rotWithShape="0">
                    <a:srgbClr val="6E747A">
                      <a:alpha val="43000"/>
                    </a:srgbClr>
                  </a:outerShdw>
                </a:effectLst>
              </a:rPr>
              <a:t>Artículo 16 </a:t>
            </a:r>
          </a:p>
          <a:p>
            <a:pPr algn="ctr"/>
            <a:r>
              <a:rPr lang="es-ES" sz="5400" dirty="0">
                <a:ln w="0"/>
                <a:solidFill>
                  <a:schemeClr val="accent1"/>
                </a:solidFill>
                <a:effectLst>
                  <a:outerShdw blurRad="38100" dist="25400" dir="5400000" algn="ctr" rotWithShape="0">
                    <a:srgbClr val="6E747A">
                      <a:alpha val="43000"/>
                    </a:srgbClr>
                  </a:outerShdw>
                </a:effectLst>
              </a:rPr>
              <a:t>constitucional</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a:xfrm>
            <a:off x="-1130300" y="-163513"/>
            <a:ext cx="10296525" cy="1884363"/>
          </a:xfrm>
        </p:spPr>
        <p:txBody>
          <a:bodyPr/>
          <a:lstStyle/>
          <a:p>
            <a:pPr algn="r"/>
            <a:r>
              <a:rPr lang="es-MX" altLang="es-MX" sz="4400" b="1">
                <a:solidFill>
                  <a:srgbClr val="002060"/>
                </a:solidFill>
                <a:latin typeface="Century Gothic" panose="020B0502020202020204" pitchFamily="34" charset="0"/>
              </a:rPr>
              <a:t>Crecimiento Exponencial de las Redes Sociales </a:t>
            </a:r>
          </a:p>
        </p:txBody>
      </p:sp>
      <p:sp>
        <p:nvSpPr>
          <p:cNvPr id="3" name="Marcador de contenido 2"/>
          <p:cNvSpPr>
            <a:spLocks noGrp="1"/>
          </p:cNvSpPr>
          <p:nvPr>
            <p:ph sz="half" idx="1"/>
          </p:nvPr>
        </p:nvSpPr>
        <p:spPr>
          <a:xfrm>
            <a:off x="1317625" y="5572125"/>
            <a:ext cx="3751263" cy="1654175"/>
          </a:xfrm>
        </p:spPr>
        <p:txBody>
          <a:bodyPr>
            <a:normAutofit lnSpcReduction="10000"/>
          </a:bodyPr>
          <a:lstStyle/>
          <a:p>
            <a:pPr marL="0" indent="0" algn="ctr">
              <a:buFontTx/>
              <a:buNone/>
              <a:defRPr/>
            </a:pPr>
            <a:r>
              <a:rPr lang="es-MX" dirty="0">
                <a:solidFill>
                  <a:srgbClr val="002060"/>
                </a:solidFill>
                <a:latin typeface="Century Gothic" panose="020B0502020202020204" pitchFamily="34" charset="0"/>
              </a:rPr>
              <a:t>Mientras que a la televisión le tomó 22 años llegar a 50 millones de usuarios</a:t>
            </a:r>
            <a:r>
              <a:rPr lang="es-MX" dirty="0">
                <a:solidFill>
                  <a:srgbClr val="002060"/>
                </a:solidFill>
              </a:rPr>
              <a:t> </a:t>
            </a:r>
          </a:p>
        </p:txBody>
      </p:sp>
      <p:sp>
        <p:nvSpPr>
          <p:cNvPr id="4" name="Marcador de contenido 3"/>
          <p:cNvSpPr>
            <a:spLocks noGrp="1"/>
          </p:cNvSpPr>
          <p:nvPr>
            <p:ph sz="half" idx="2"/>
          </p:nvPr>
        </p:nvSpPr>
        <p:spPr>
          <a:xfrm>
            <a:off x="6862440" y="5335588"/>
            <a:ext cx="5770563" cy="1654175"/>
          </a:xfrm>
        </p:spPr>
        <p:txBody>
          <a:bodyPr>
            <a:noAutofit/>
          </a:bodyPr>
          <a:lstStyle/>
          <a:p>
            <a:pPr marL="0" indent="0" algn="ctr">
              <a:buFontTx/>
              <a:buNone/>
              <a:defRPr/>
            </a:pPr>
            <a:r>
              <a:rPr lang="es-MX" sz="3840" b="1" dirty="0">
                <a:solidFill>
                  <a:srgbClr val="92D050"/>
                </a:solidFill>
              </a:rPr>
              <a:t>A Twitter y a Facebook le tomó 2 y 3 años respectivamente </a:t>
            </a:r>
          </a:p>
        </p:txBody>
      </p:sp>
      <p:pic>
        <p:nvPicPr>
          <p:cNvPr id="15365"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b="18562"/>
          <a:stretch>
            <a:fillRect/>
          </a:stretch>
        </p:blipFill>
        <p:spPr bwMode="auto">
          <a:xfrm>
            <a:off x="1317625" y="1963738"/>
            <a:ext cx="4141788"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Image result for facebook y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463" y="2803525"/>
            <a:ext cx="41783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Marcador de número de diapositiva 4"/>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14BB842-E3ED-423E-BBE5-886DCCB3BC55}" type="slidenum">
              <a:rPr lang="es-ES_tradnl" altLang="es-MX"/>
              <a:pPr/>
              <a:t>20</a:t>
            </a:fld>
            <a:endParaRPr lang="es-ES_tradnl" altLang="es-MX"/>
          </a:p>
        </p:txBody>
      </p:sp>
      <p:sp>
        <p:nvSpPr>
          <p:cNvPr id="9" name="CuadroTexto 8"/>
          <p:cNvSpPr txBox="1"/>
          <p:nvPr/>
        </p:nvSpPr>
        <p:spPr>
          <a:xfrm>
            <a:off x="12071282" y="8945066"/>
            <a:ext cx="936104" cy="261610"/>
          </a:xfrm>
          <a:prstGeom prst="rect">
            <a:avLst/>
          </a:prstGeom>
          <a:noFill/>
        </p:spPr>
        <p:txBody>
          <a:bodyPr wrap="square" rtlCol="0">
            <a:spAutoFit/>
          </a:bodyPr>
          <a:lstStyle/>
          <a:p>
            <a:r>
              <a:rPr lang="es-MX" sz="1100" dirty="0"/>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2152650" y="-254000"/>
            <a:ext cx="11217275" cy="1884363"/>
          </a:xfrm>
        </p:spPr>
        <p:txBody>
          <a:bodyPr/>
          <a:lstStyle/>
          <a:p>
            <a:pPr algn="r"/>
            <a:r>
              <a:rPr lang="es-MX" altLang="es-MX" sz="4000" b="1">
                <a:solidFill>
                  <a:srgbClr val="002060"/>
                </a:solidFill>
                <a:latin typeface="Century Gothic" panose="020B0502020202020204" pitchFamily="34" charset="0"/>
              </a:rPr>
              <a:t>Redes Sociales con mayor </a:t>
            </a:r>
            <a:br>
              <a:rPr lang="es-MX" altLang="es-MX" sz="4000" b="1">
                <a:solidFill>
                  <a:srgbClr val="002060"/>
                </a:solidFill>
                <a:latin typeface="Century Gothic" panose="020B0502020202020204" pitchFamily="34" charset="0"/>
              </a:rPr>
            </a:br>
            <a:r>
              <a:rPr lang="es-MX" altLang="es-MX" sz="4000" b="1">
                <a:solidFill>
                  <a:srgbClr val="002060"/>
                </a:solidFill>
                <a:latin typeface="Century Gothic" panose="020B0502020202020204" pitchFamily="34" charset="0"/>
              </a:rPr>
              <a:t>preferencia por los Mexicanos  </a:t>
            </a:r>
          </a:p>
        </p:txBody>
      </p:sp>
      <p:sp>
        <p:nvSpPr>
          <p:cNvPr id="3" name="Marcador de contenido 2"/>
          <p:cNvSpPr>
            <a:spLocks noGrp="1"/>
          </p:cNvSpPr>
          <p:nvPr>
            <p:ph sz="half" idx="1"/>
          </p:nvPr>
        </p:nvSpPr>
        <p:spPr>
          <a:xfrm>
            <a:off x="3909393" y="2573338"/>
            <a:ext cx="2357437" cy="1231900"/>
          </a:xfrm>
        </p:spPr>
        <p:txBody>
          <a:bodyPr>
            <a:noAutofit/>
          </a:bodyPr>
          <a:lstStyle/>
          <a:p>
            <a:pPr marL="0" indent="0" algn="ctr">
              <a:buFontTx/>
              <a:buNone/>
              <a:defRPr/>
            </a:pPr>
            <a:r>
              <a:rPr lang="es-MX" sz="8533" b="1" dirty="0">
                <a:solidFill>
                  <a:srgbClr val="FF2F92"/>
                </a:solidFill>
                <a:latin typeface="Century Gothic" panose="020B0502020202020204" pitchFamily="34" charset="0"/>
              </a:rPr>
              <a:t>95%</a:t>
            </a:r>
            <a:r>
              <a:rPr lang="es-MX" sz="8533" b="1" dirty="0">
                <a:solidFill>
                  <a:srgbClr val="FF2F92"/>
                </a:solidFill>
              </a:rPr>
              <a:t>  </a:t>
            </a:r>
          </a:p>
          <a:p>
            <a:pPr algn="ctr">
              <a:defRPr/>
            </a:pPr>
            <a:endParaRPr lang="es-MX" sz="1707" dirty="0"/>
          </a:p>
          <a:p>
            <a:pPr marL="0" indent="0" algn="ctr">
              <a:buFontTx/>
              <a:buNone/>
              <a:defRPr/>
            </a:pPr>
            <a:r>
              <a:rPr lang="es-MX" sz="1707" dirty="0"/>
              <a:t> </a:t>
            </a:r>
          </a:p>
        </p:txBody>
      </p:sp>
      <p:pic>
        <p:nvPicPr>
          <p:cNvPr id="16388" name="Picture 2" descr="Resultado de imagen para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68" y="1957388"/>
            <a:ext cx="1814512"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Resultado de imagen para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69" y="6477000"/>
            <a:ext cx="1795462"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p:cNvSpPr>
            <a:spLocks noGrp="1"/>
          </p:cNvSpPr>
          <p:nvPr>
            <p:ph sz="half" idx="1"/>
          </p:nvPr>
        </p:nvSpPr>
        <p:spPr>
          <a:xfrm>
            <a:off x="3909393" y="4768850"/>
            <a:ext cx="2357437" cy="1708150"/>
          </a:xfrm>
        </p:spPr>
        <p:txBody>
          <a:bodyPr>
            <a:noAutofit/>
          </a:bodyPr>
          <a:lstStyle/>
          <a:p>
            <a:pPr marL="0" indent="0" algn="ctr">
              <a:buFontTx/>
              <a:buNone/>
              <a:defRPr/>
            </a:pPr>
            <a:r>
              <a:rPr lang="es-MX" sz="8533" b="1" dirty="0">
                <a:solidFill>
                  <a:srgbClr val="FF2F92"/>
                </a:solidFill>
                <a:latin typeface="Century Gothic" panose="020B0502020202020204" pitchFamily="34" charset="0"/>
              </a:rPr>
              <a:t>93%</a:t>
            </a:r>
            <a:r>
              <a:rPr lang="es-MX" sz="8533" b="1" dirty="0">
                <a:solidFill>
                  <a:srgbClr val="FF2F92"/>
                </a:solidFill>
              </a:rPr>
              <a:t>  </a:t>
            </a:r>
          </a:p>
          <a:p>
            <a:pPr algn="ctr">
              <a:defRPr/>
            </a:pPr>
            <a:endParaRPr lang="es-MX" sz="1707" dirty="0"/>
          </a:p>
          <a:p>
            <a:pPr marL="0" indent="0" algn="ctr">
              <a:buFontTx/>
              <a:buNone/>
              <a:defRPr/>
            </a:pPr>
            <a:r>
              <a:rPr lang="es-MX" sz="1707" dirty="0"/>
              <a:t> </a:t>
            </a:r>
          </a:p>
        </p:txBody>
      </p:sp>
      <p:sp>
        <p:nvSpPr>
          <p:cNvPr id="9" name="Marcador de contenido 2"/>
          <p:cNvSpPr>
            <a:spLocks noGrp="1"/>
          </p:cNvSpPr>
          <p:nvPr>
            <p:ph sz="half" idx="1"/>
          </p:nvPr>
        </p:nvSpPr>
        <p:spPr>
          <a:xfrm>
            <a:off x="3909392" y="6932530"/>
            <a:ext cx="2357437" cy="1708150"/>
          </a:xfrm>
        </p:spPr>
        <p:txBody>
          <a:bodyPr>
            <a:noAutofit/>
          </a:bodyPr>
          <a:lstStyle/>
          <a:p>
            <a:pPr marL="0" indent="0" algn="ctr">
              <a:buFontTx/>
              <a:buNone/>
              <a:defRPr/>
            </a:pPr>
            <a:r>
              <a:rPr lang="es-MX" sz="8533" b="1" dirty="0">
                <a:solidFill>
                  <a:srgbClr val="FF2F92"/>
                </a:solidFill>
              </a:rPr>
              <a:t>72%  </a:t>
            </a:r>
          </a:p>
          <a:p>
            <a:pPr algn="ctr">
              <a:defRPr/>
            </a:pPr>
            <a:endParaRPr lang="es-MX" sz="1707" dirty="0"/>
          </a:p>
          <a:p>
            <a:pPr marL="0" indent="0" algn="ctr">
              <a:buFontTx/>
              <a:buNone/>
              <a:defRPr/>
            </a:pPr>
            <a:r>
              <a:rPr lang="es-MX" sz="1707" dirty="0"/>
              <a:t> </a:t>
            </a:r>
          </a:p>
        </p:txBody>
      </p:sp>
      <p:sp>
        <p:nvSpPr>
          <p:cNvPr id="16394" name="Marcador de número de diapositiva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46CE78C-5C24-4ACF-9823-CE652865023C}" type="slidenum">
              <a:rPr lang="es-ES_tradnl" altLang="es-MX"/>
              <a:pPr/>
              <a:t>21</a:t>
            </a:fld>
            <a:endParaRPr lang="es-ES_tradnl" altLang="es-MX"/>
          </a:p>
        </p:txBody>
      </p:sp>
      <p:pic>
        <p:nvPicPr>
          <p:cNvPr id="16395" name="Picture 4" descr="Image result for mexico map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48824">
            <a:off x="7849500" y="2097365"/>
            <a:ext cx="3963473" cy="351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p:cNvSpPr txBox="1"/>
          <p:nvPr/>
        </p:nvSpPr>
        <p:spPr>
          <a:xfrm>
            <a:off x="5494288" y="9125272"/>
            <a:ext cx="7200800" cy="307777"/>
          </a:xfrm>
          <a:prstGeom prst="rect">
            <a:avLst/>
          </a:prstGeom>
          <a:noFill/>
        </p:spPr>
        <p:txBody>
          <a:bodyPr wrap="square" rtlCol="0">
            <a:spAutoFit/>
          </a:bodyPr>
          <a:lstStyle/>
          <a:p>
            <a:pPr algn="r"/>
            <a:r>
              <a:rPr lang="es-MX" sz="1400" dirty="0">
                <a:solidFill>
                  <a:schemeClr val="bg1">
                    <a:lumMod val="65000"/>
                  </a:schemeClr>
                </a:solidFill>
              </a:rPr>
              <a:t>13° Estudio sobre los Hábitos de los Usuarios de Internet en México 2017 </a:t>
            </a:r>
          </a:p>
        </p:txBody>
      </p:sp>
      <p:pic>
        <p:nvPicPr>
          <p:cNvPr id="16399" name="Picture 15" descr="Resultado de imagen para whats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44" y="3698262"/>
            <a:ext cx="4349676" cy="277750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275877" y="5829473"/>
            <a:ext cx="5616624" cy="1815882"/>
          </a:xfrm>
          <a:prstGeom prst="rect">
            <a:avLst/>
          </a:prstGeom>
        </p:spPr>
        <p:txBody>
          <a:bodyPr wrap="square">
            <a:spAutoFit/>
          </a:bodyPr>
          <a:lstStyle/>
          <a:p>
            <a:pPr algn="ctr"/>
            <a:r>
              <a:rPr lang="es-MX" sz="2800" b="1" dirty="0">
                <a:solidFill>
                  <a:srgbClr val="002060"/>
                </a:solidFill>
                <a:latin typeface="Century Gothic" panose="020B0502020202020204" pitchFamily="34" charset="0"/>
              </a:rPr>
              <a:t>México ocupa el cuarto lugar en el mundo</a:t>
            </a:r>
            <a:r>
              <a:rPr lang="es-MX" sz="2800" dirty="0">
                <a:solidFill>
                  <a:srgbClr val="002060"/>
                </a:solidFill>
                <a:latin typeface="Century Gothic" panose="020B0502020202020204" pitchFamily="34" charset="0"/>
              </a:rPr>
              <a:t>  </a:t>
            </a:r>
            <a:r>
              <a:rPr lang="es-MX" sz="2800" b="1" dirty="0">
                <a:solidFill>
                  <a:srgbClr val="002060"/>
                </a:solidFill>
                <a:latin typeface="Century Gothic" panose="020B0502020202020204" pitchFamily="34" charset="0"/>
              </a:rPr>
              <a:t>con usuarios que más tiempo gastan en uso de redes sociales</a:t>
            </a:r>
            <a:endParaRPr lang="es-MX" sz="2800" dirty="0">
              <a:solidFill>
                <a:srgbClr val="002060"/>
              </a:solidFill>
              <a:latin typeface="Century Gothic" panose="020B0502020202020204" pitchFamily="34" charset="0"/>
            </a:endParaRPr>
          </a:p>
        </p:txBody>
      </p:sp>
      <p:sp>
        <p:nvSpPr>
          <p:cNvPr id="17" name="CuadroTexto 16"/>
          <p:cNvSpPr txBox="1"/>
          <p:nvPr/>
        </p:nvSpPr>
        <p:spPr>
          <a:xfrm>
            <a:off x="11918882" y="8792666"/>
            <a:ext cx="936104" cy="261610"/>
          </a:xfrm>
          <a:prstGeom prst="rect">
            <a:avLst/>
          </a:prstGeom>
          <a:noFill/>
        </p:spPr>
        <p:txBody>
          <a:bodyPr wrap="square" rtlCol="0">
            <a:spAutoFit/>
          </a:bodyPr>
          <a:lstStyle/>
          <a:p>
            <a:r>
              <a:rPr lang="es-MX" sz="1100" dirty="0"/>
              <a:t>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86050" y="123825"/>
            <a:ext cx="6502400" cy="1200150"/>
          </a:xfrm>
          <a:prstGeom prst="rect">
            <a:avLst/>
          </a:prstGeom>
        </p:spPr>
        <p:txBody>
          <a:bodyPr>
            <a:spAutoFit/>
          </a:bodyPr>
          <a:lstStyle/>
          <a:p>
            <a:pPr algn="r">
              <a:spcBef>
                <a:spcPts val="0"/>
              </a:spcBef>
              <a:defRPr/>
            </a:pPr>
            <a:r>
              <a:rPr lang="en" b="1" dirty="0">
                <a:solidFill>
                  <a:srgbClr val="002060"/>
                </a:solidFill>
                <a:effectLst>
                  <a:outerShdw blurRad="38100" dist="38100" dir="2700000" algn="tl">
                    <a:srgbClr val="000000">
                      <a:alpha val="43137"/>
                    </a:srgbClr>
                  </a:outerShdw>
                </a:effectLst>
                <a:latin typeface="Century Gothic" panose="020B0502020202020204" pitchFamily="34" charset="0"/>
              </a:rPr>
              <a:t>Caso </a:t>
            </a:r>
          </a:p>
          <a:p>
            <a:pPr algn="r">
              <a:spcBef>
                <a:spcPts val="0"/>
              </a:spcBef>
              <a:defRPr/>
            </a:pPr>
            <a:r>
              <a:rPr lang="en" b="1" dirty="0">
                <a:solidFill>
                  <a:srgbClr val="002060"/>
                </a:solidFill>
                <a:effectLst>
                  <a:outerShdw blurRad="38100" dist="38100" dir="2700000" algn="tl">
                    <a:srgbClr val="000000">
                      <a:alpha val="43137"/>
                    </a:srgbClr>
                  </a:outerShdw>
                </a:effectLst>
                <a:latin typeface="Century Gothic" panose="020B0502020202020204" pitchFamily="34" charset="0"/>
              </a:rPr>
              <a:t>Facebook vs. Schrems</a:t>
            </a:r>
            <a:endParaRPr lang="es-MX"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17411" name="Shape 11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068488"/>
            <a:ext cx="29527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15"/>
          <p:cNvSpPr txBox="1">
            <a:spLocks/>
          </p:cNvSpPr>
          <p:nvPr/>
        </p:nvSpPr>
        <p:spPr>
          <a:xfrm>
            <a:off x="3549650" y="1634805"/>
            <a:ext cx="8929688" cy="3530027"/>
          </a:xfrm>
          <a:prstGeom prst="rect">
            <a:avLst/>
          </a:prstGeom>
        </p:spPr>
        <p:txBody>
          <a:bodyPr lIns="91425" tIns="91425" rIns="91425" bIns="91425"/>
          <a:lstStyle>
            <a:lvl1pPr marL="444500" indent="-444500" algn="l" defTabSz="584200" rtl="0" eaLnBrk="0" fontAlgn="base" hangingPunct="0">
              <a:spcBef>
                <a:spcPts val="4200"/>
              </a:spcBef>
              <a:spcAft>
                <a:spcPct val="0"/>
              </a:spcAft>
              <a:buSzPct val="75000"/>
              <a:buChar char="•"/>
              <a:defRPr sz="3600">
                <a:solidFill>
                  <a:srgbClr val="000000"/>
                </a:solidFill>
                <a:latin typeface="+mn-lt"/>
                <a:ea typeface="MS PGothic" panose="020B0600070205080204" pitchFamily="34" charset="-128"/>
                <a:cs typeface="+mn-cs"/>
                <a:sym typeface="Helvetica" panose="020B0604020202020204" pitchFamily="34" charset="0"/>
              </a:defRPr>
            </a:lvl1pPr>
            <a:lvl2pPr marL="8890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2pPr>
            <a:lvl3pPr marL="13335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3pPr>
            <a:lvl4pPr marL="17780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4pPr>
            <a:lvl5pPr marL="22225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5pPr>
            <a:lvl6pPr marL="26797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6pPr>
            <a:lvl7pPr marL="31369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7pPr>
            <a:lvl8pPr marL="35941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8pPr>
            <a:lvl9pPr marL="40513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9pPr>
          </a:lstStyle>
          <a:p>
            <a:pPr marL="571500" indent="-342900" algn="just">
              <a:spcBef>
                <a:spcPts val="0"/>
              </a:spcBef>
              <a:defRPr/>
            </a:pPr>
            <a:r>
              <a:rPr lang="es-MX" sz="2400" kern="0" dirty="0">
                <a:solidFill>
                  <a:schemeClr val="tx1"/>
                </a:solidFill>
                <a:latin typeface="Century Gothic" panose="020B0502020202020204" pitchFamily="34" charset="0"/>
              </a:rPr>
              <a:t>Un particular en Austria celebra un contrato con </a:t>
            </a:r>
            <a:r>
              <a:rPr lang="es-MX" sz="2400" i="1" kern="0" dirty="0">
                <a:solidFill>
                  <a:schemeClr val="tx1"/>
                </a:solidFill>
                <a:latin typeface="Century Gothic" panose="020B0502020202020204" pitchFamily="34" charset="0"/>
              </a:rPr>
              <a:t>Facebook </a:t>
            </a:r>
            <a:r>
              <a:rPr lang="es-MX" sz="2400" i="1" kern="0" dirty="0" err="1">
                <a:solidFill>
                  <a:schemeClr val="tx1"/>
                </a:solidFill>
                <a:latin typeface="Century Gothic" panose="020B0502020202020204" pitchFamily="34" charset="0"/>
              </a:rPr>
              <a:t>Ireland</a:t>
            </a:r>
            <a:r>
              <a:rPr lang="es-MX" sz="2400" i="1" kern="0" dirty="0">
                <a:solidFill>
                  <a:schemeClr val="tx1"/>
                </a:solidFill>
                <a:latin typeface="Century Gothic" panose="020B0502020202020204" pitchFamily="34" charset="0"/>
              </a:rPr>
              <a:t> TLD </a:t>
            </a:r>
            <a:r>
              <a:rPr lang="es-MX" sz="2400" kern="0" dirty="0">
                <a:solidFill>
                  <a:schemeClr val="tx1"/>
                </a:solidFill>
                <a:latin typeface="Century Gothic" panose="020B0502020202020204" pitchFamily="34" charset="0"/>
              </a:rPr>
              <a:t>para hacer uso de sus servicios, </a:t>
            </a:r>
            <a:r>
              <a:rPr lang="es-MX" sz="2400" b="1" kern="0" dirty="0">
                <a:solidFill>
                  <a:srgbClr val="00CC99"/>
                </a:solidFill>
                <a:latin typeface="Century Gothic" panose="020B0502020202020204" pitchFamily="34" charset="0"/>
              </a:rPr>
              <a:t>por la transferencia de datos personales de los usuarios de Facebook </a:t>
            </a:r>
            <a:r>
              <a:rPr lang="es-MX" sz="2400" kern="0" dirty="0">
                <a:solidFill>
                  <a:schemeClr val="tx1"/>
                </a:solidFill>
                <a:latin typeface="Century Gothic" panose="020B0502020202020204" pitchFamily="34" charset="0"/>
              </a:rPr>
              <a:t>en la Unión Europea en todo o en parte a servidores en territorio de los Estados Unidos</a:t>
            </a:r>
          </a:p>
          <a:p>
            <a:pPr algn="just">
              <a:spcBef>
                <a:spcPts val="0"/>
              </a:spcBef>
              <a:defRPr/>
            </a:pPr>
            <a:endParaRPr lang="es-MX" sz="2400" kern="0" dirty="0">
              <a:solidFill>
                <a:schemeClr val="tx1"/>
              </a:solidFill>
              <a:latin typeface="Century Gothic" panose="020B0502020202020204" pitchFamily="34" charset="0"/>
            </a:endParaRPr>
          </a:p>
          <a:p>
            <a:pPr marL="571500" indent="-342900" algn="just">
              <a:spcBef>
                <a:spcPts val="0"/>
              </a:spcBef>
              <a:defRPr/>
            </a:pPr>
            <a:r>
              <a:rPr lang="es-MX" sz="2400" kern="0" dirty="0">
                <a:solidFill>
                  <a:schemeClr val="tx1"/>
                </a:solidFill>
                <a:latin typeface="Century Gothic" panose="020B0502020202020204" pitchFamily="34" charset="0"/>
              </a:rPr>
              <a:t>El particular presentó una reclamación a la autoridad en Irlanda quien desestimó la reclamación por infundada</a:t>
            </a:r>
          </a:p>
          <a:p>
            <a:pPr algn="just">
              <a:spcBef>
                <a:spcPts val="0"/>
              </a:spcBef>
              <a:defRPr/>
            </a:pPr>
            <a:endParaRPr lang="es-MX" sz="2400" kern="0" dirty="0">
              <a:solidFill>
                <a:schemeClr val="tx1"/>
              </a:solidFill>
              <a:latin typeface="Century Gothic" panose="020B0502020202020204" pitchFamily="34" charset="0"/>
            </a:endParaRPr>
          </a:p>
        </p:txBody>
      </p:sp>
      <p:sp>
        <p:nvSpPr>
          <p:cNvPr id="6" name="Rectángulo 5"/>
          <p:cNvSpPr/>
          <p:nvPr/>
        </p:nvSpPr>
        <p:spPr bwMode="auto">
          <a:xfrm>
            <a:off x="957784" y="5729086"/>
            <a:ext cx="10656887" cy="2687915"/>
          </a:xfrm>
          <a:prstGeom prst="rect">
            <a:avLst/>
          </a:prstGeom>
          <a:noFill/>
          <a:ln w="76200" cap="flat" cmpd="sng" algn="ctr">
            <a:solidFill>
              <a:srgbClr val="B97CEC"/>
            </a:solidFill>
            <a:prstDash val="solid"/>
            <a:miter lim="0"/>
            <a:headEnd type="none" w="med" len="med"/>
            <a:tailEnd type="none" w="med" len="med"/>
          </a:ln>
          <a:effectLst>
            <a:outerShdw blurRad="38100" dist="25400" dir="5400000" algn="ctr" rotWithShape="0">
              <a:srgbClr val="000000">
                <a:alpha val="50000"/>
              </a:srgbClr>
            </a:outerShdw>
          </a:effectLst>
        </p:spPr>
        <p:txBody>
          <a:bodyPr lIns="50800" tIns="50800" rIns="50800" bIns="50800" anchor="ctr">
            <a:spAutoFit/>
          </a:bodyPr>
          <a:lstStyle/>
          <a:p>
            <a:pPr marL="571500" indent="-342900" algn="ctr">
              <a:spcBef>
                <a:spcPts val="0"/>
              </a:spcBef>
              <a:defRPr/>
            </a:pPr>
            <a:r>
              <a:rPr lang="es-MX" sz="2400" kern="0" dirty="0">
                <a:solidFill>
                  <a:schemeClr val="tx1"/>
                </a:solidFill>
                <a:latin typeface="Century Gothic" panose="020B0502020202020204" pitchFamily="34" charset="0"/>
              </a:rPr>
              <a:t>El Tribunal de Justicia de la Unión Europea, mediante sentencia, determinó inválida la Decisión, alegando que Estados Unidos  de América no garantiza una protección suficiente a los datos personales</a:t>
            </a:r>
          </a:p>
          <a:p>
            <a:pPr marL="571500" indent="-342900" algn="ctr">
              <a:spcBef>
                <a:spcPts val="0"/>
              </a:spcBef>
              <a:defRPr/>
            </a:pPr>
            <a:endParaRPr lang="es-MX" sz="2400" kern="0" dirty="0">
              <a:solidFill>
                <a:schemeClr val="tx1"/>
              </a:solidFill>
              <a:latin typeface="Century Gothic" panose="020B0502020202020204" pitchFamily="34" charset="0"/>
            </a:endParaRPr>
          </a:p>
          <a:p>
            <a:pPr marL="571500" indent="-342900" algn="ctr">
              <a:spcBef>
                <a:spcPts val="0"/>
              </a:spcBef>
              <a:defRPr/>
            </a:pPr>
            <a:r>
              <a:rPr lang="es-MX" sz="2400" b="1" kern="0" dirty="0">
                <a:solidFill>
                  <a:srgbClr val="D249E9"/>
                </a:solidFill>
                <a:latin typeface="Century Gothic" panose="020B0502020202020204" pitchFamily="34" charset="0"/>
              </a:rPr>
              <a:t>Se ordenó al Comisionado Irlandés a examinar la reclamación con respecto al tratamiento de los datos personales que le conciernen</a:t>
            </a:r>
          </a:p>
        </p:txBody>
      </p:sp>
      <p:sp>
        <p:nvSpPr>
          <p:cNvPr id="7" name="CuadroTexto 6"/>
          <p:cNvSpPr txBox="1"/>
          <p:nvPr/>
        </p:nvSpPr>
        <p:spPr>
          <a:xfrm>
            <a:off x="12123506" y="8981256"/>
            <a:ext cx="936104" cy="261610"/>
          </a:xfrm>
          <a:prstGeom prst="rect">
            <a:avLst/>
          </a:prstGeom>
          <a:noFill/>
        </p:spPr>
        <p:txBody>
          <a:bodyPr wrap="square" rtlCol="0">
            <a:spAutoFit/>
          </a:bodyPr>
          <a:lstStyle/>
          <a:p>
            <a:r>
              <a:rPr lang="es-MX" sz="1100" dirty="0"/>
              <a:t>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7488" y="4371975"/>
            <a:ext cx="7777162"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867025" y="33338"/>
            <a:ext cx="6388100" cy="1323975"/>
          </a:xfrm>
          <a:prstGeom prst="rect">
            <a:avLst/>
          </a:prstGeom>
          <a:noFill/>
        </p:spPr>
        <p:txBody>
          <a:bodyPr wrap="none">
            <a:spAutoFit/>
          </a:bodyPr>
          <a:lstStyle/>
          <a:p>
            <a:pPr algn="ctr">
              <a:defRPr/>
            </a:pPr>
            <a:r>
              <a:rPr lang="es-ES" sz="40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Riesgo y su relación con </a:t>
            </a:r>
          </a:p>
          <a:p>
            <a:pPr algn="r">
              <a:defRPr/>
            </a:pPr>
            <a:r>
              <a:rPr lang="es-ES" sz="4000" b="1"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datos personales</a:t>
            </a:r>
          </a:p>
        </p:txBody>
      </p:sp>
      <p:sp>
        <p:nvSpPr>
          <p:cNvPr id="18436" name="Rectángulo 2"/>
          <p:cNvSpPr>
            <a:spLocks noChangeArrowheads="1"/>
          </p:cNvSpPr>
          <p:nvPr/>
        </p:nvSpPr>
        <p:spPr bwMode="auto">
          <a:xfrm>
            <a:off x="1173163" y="2500313"/>
            <a:ext cx="109458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MX" altLang="es-MX" dirty="0">
                <a:latin typeface="Century Gothic" panose="020B0502020202020204" pitchFamily="34" charset="0"/>
              </a:rPr>
              <a:t>Los datos personales tienen un riesgo intrínseco o inherente al que están sujetos debido al valor que tienen para sus titulares, o para personas no autorizadas que puedan beneficiarse de ellos</a:t>
            </a:r>
          </a:p>
        </p:txBody>
      </p:sp>
      <p:sp>
        <p:nvSpPr>
          <p:cNvPr id="5" name="CuadroTexto 4"/>
          <p:cNvSpPr txBox="1"/>
          <p:nvPr/>
        </p:nvSpPr>
        <p:spPr>
          <a:xfrm>
            <a:off x="11918882" y="8792666"/>
            <a:ext cx="936104" cy="261610"/>
          </a:xfrm>
          <a:prstGeom prst="rect">
            <a:avLst/>
          </a:prstGeom>
          <a:noFill/>
        </p:spPr>
        <p:txBody>
          <a:bodyPr wrap="square" rtlCol="0">
            <a:spAutoFit/>
          </a:bodyPr>
          <a:lstStyle/>
          <a:p>
            <a:r>
              <a:rPr lang="es-MX" sz="1100" dirty="0"/>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ángulo 1"/>
          <p:cNvSpPr>
            <a:spLocks noChangeArrowheads="1"/>
          </p:cNvSpPr>
          <p:nvPr/>
        </p:nvSpPr>
        <p:spPr bwMode="auto">
          <a:xfrm>
            <a:off x="2073275" y="2068513"/>
            <a:ext cx="8858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MX" altLang="es-ES">
                <a:latin typeface="Century Gothic" panose="020B0502020202020204" pitchFamily="34" charset="0"/>
              </a:rPr>
              <a:t>Poseen un riesgo inherente mayor que los datos personales generales</a:t>
            </a:r>
            <a:endParaRPr lang="es-ES" altLang="es-ES">
              <a:latin typeface="Century Gothic" panose="020B0502020202020204" pitchFamily="34" charset="0"/>
            </a:endParaRPr>
          </a:p>
        </p:txBody>
      </p:sp>
      <p:sp>
        <p:nvSpPr>
          <p:cNvPr id="19459" name="Rectángulo 2"/>
          <p:cNvSpPr>
            <a:spLocks noChangeArrowheads="1"/>
          </p:cNvSpPr>
          <p:nvPr/>
        </p:nvSpPr>
        <p:spPr bwMode="auto">
          <a:xfrm>
            <a:off x="921680" y="7648542"/>
            <a:ext cx="106566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MX" altLang="es-ES" dirty="0"/>
              <a:t> </a:t>
            </a:r>
            <a:r>
              <a:rPr lang="es-MX" altLang="es-ES" sz="4400" b="1" dirty="0">
                <a:solidFill>
                  <a:srgbClr val="00CC99"/>
                </a:solidFill>
                <a:latin typeface="Century Gothic" panose="020B0502020202020204" pitchFamily="34" charset="0"/>
              </a:rPr>
              <a:t>Régimen especial para su tratamiento </a:t>
            </a:r>
            <a:r>
              <a:rPr lang="es-MX" altLang="es-ES" dirty="0">
                <a:latin typeface="Century Gothic" panose="020B0502020202020204" pitchFamily="34" charset="0"/>
              </a:rPr>
              <a:t>y ordenan medidas de seguridad mayores </a:t>
            </a:r>
            <a:endParaRPr lang="es-MX" altLang="es-MX" dirty="0">
              <a:latin typeface="Century Gothic" panose="020B0502020202020204" pitchFamily="34" charset="0"/>
            </a:endParaRPr>
          </a:p>
        </p:txBody>
      </p:sp>
      <p:sp>
        <p:nvSpPr>
          <p:cNvPr id="4" name="Rectángulo 3"/>
          <p:cNvSpPr/>
          <p:nvPr/>
        </p:nvSpPr>
        <p:spPr>
          <a:xfrm>
            <a:off x="2614613" y="4371975"/>
            <a:ext cx="6983412" cy="1755775"/>
          </a:xfrm>
          <a:prstGeom prst="rect">
            <a:avLst/>
          </a:prstGeom>
          <a:noFill/>
        </p:spPr>
        <p:txBody>
          <a:bodyPr>
            <a:spAutoFit/>
          </a:bodyPr>
          <a:lstStyle/>
          <a:p>
            <a:pPr algn="ctr">
              <a:defRPr/>
            </a:pPr>
            <a:r>
              <a:rPr lang="es-ES" sz="5400" dirty="0">
                <a:ln w="0">
                  <a:noFill/>
                </a:ln>
                <a:solidFill>
                  <a:srgbClr val="D249E9"/>
                </a:solidFill>
                <a:effectLst>
                  <a:outerShdw blurRad="38100" dist="25400" dir="5400000" algn="ctr" rotWithShape="0">
                    <a:srgbClr val="6E747A">
                      <a:alpha val="43000"/>
                    </a:srgbClr>
                  </a:outerShdw>
                </a:effectLst>
                <a:latin typeface="Century Gothic" panose="020B0502020202020204" pitchFamily="34" charset="0"/>
              </a:rPr>
              <a:t>DATOS </a:t>
            </a:r>
          </a:p>
          <a:p>
            <a:pPr algn="ctr">
              <a:defRPr/>
            </a:pPr>
            <a:r>
              <a:rPr lang="es-ES" sz="5400" dirty="0">
                <a:ln w="0">
                  <a:noFill/>
                </a:ln>
                <a:solidFill>
                  <a:srgbClr val="D249E9"/>
                </a:solidFill>
                <a:effectLst>
                  <a:outerShdw blurRad="38100" dist="25400" dir="5400000" algn="ctr" rotWithShape="0">
                    <a:srgbClr val="6E747A">
                      <a:alpha val="43000"/>
                    </a:srgbClr>
                  </a:outerShdw>
                </a:effectLst>
                <a:latin typeface="Century Gothic" panose="020B0502020202020204" pitchFamily="34" charset="0"/>
              </a:rPr>
              <a:t>SENSIBLES</a:t>
            </a:r>
          </a:p>
        </p:txBody>
      </p:sp>
      <p:sp>
        <p:nvSpPr>
          <p:cNvPr id="5" name="Flecha: hacia arriba 4"/>
          <p:cNvSpPr/>
          <p:nvPr/>
        </p:nvSpPr>
        <p:spPr bwMode="auto">
          <a:xfrm>
            <a:off x="5565775" y="3436938"/>
            <a:ext cx="1296988" cy="863600"/>
          </a:xfrm>
          <a:prstGeom prst="upArrow">
            <a:avLst/>
          </a:prstGeom>
          <a:solidFill>
            <a:srgbClr val="92D050"/>
          </a:solidFill>
          <a:ln w="25400" cap="flat" cmpd="sng" algn="ctr">
            <a:solidFill>
              <a:srgbClr val="92D050"/>
            </a:solidFill>
            <a:prstDash val="solid"/>
            <a:miter lim="0"/>
            <a:headEnd type="none" w="med" len="med"/>
            <a:tailEnd type="none" w="med" len="med"/>
          </a:ln>
          <a:effectLst>
            <a:outerShdw blurRad="38100" dist="25400" dir="5400000" algn="ctr" rotWithShape="0">
              <a:srgbClr val="000000">
                <a:alpha val="50000"/>
              </a:srgbClr>
            </a:outerShdw>
          </a:effectLst>
        </p:spPr>
        <p:txBody>
          <a:bodyPr lIns="50800" tIns="50800" rIns="50800" bIns="50800" anchor="ctr">
            <a:spAutoFit/>
          </a:bodyPr>
          <a:lstStyle/>
          <a:p>
            <a:pPr algn="ctr" eaLnBrk="1">
              <a:defRPr/>
            </a:pPr>
            <a:endParaRPr lang="es-MX">
              <a:latin typeface="Helvetica" charset="0"/>
              <a:ea typeface="ＭＳ Ｐゴシック" charset="0"/>
              <a:sym typeface="Helvetica" charset="0"/>
            </a:endParaRPr>
          </a:p>
        </p:txBody>
      </p:sp>
      <p:sp>
        <p:nvSpPr>
          <p:cNvPr id="6" name="Flecha: hacia abajo 5"/>
          <p:cNvSpPr/>
          <p:nvPr/>
        </p:nvSpPr>
        <p:spPr bwMode="auto">
          <a:xfrm>
            <a:off x="5565775" y="6159500"/>
            <a:ext cx="1368425" cy="1341438"/>
          </a:xfrm>
          <a:prstGeom prst="downArrow">
            <a:avLst/>
          </a:prstGeom>
          <a:solidFill>
            <a:srgbClr val="92D050"/>
          </a:solidFill>
          <a:ln w="25400" cap="flat" cmpd="sng" algn="ctr">
            <a:solidFill>
              <a:srgbClr val="92D050"/>
            </a:solidFill>
            <a:prstDash val="solid"/>
            <a:miter lim="0"/>
            <a:headEnd type="none" w="med" len="med"/>
            <a:tailEnd type="none" w="med" len="med"/>
          </a:ln>
          <a:effectLst>
            <a:outerShdw blurRad="38100" dist="25400" dir="5400000" algn="ctr" rotWithShape="0">
              <a:srgbClr val="000000">
                <a:alpha val="50000"/>
              </a:srgbClr>
            </a:outerShdw>
          </a:effectLst>
        </p:spPr>
        <p:txBody>
          <a:bodyPr lIns="50800" tIns="50800" rIns="50800" bIns="50800" anchor="ctr">
            <a:spAutoFit/>
          </a:bodyPr>
          <a:lstStyle/>
          <a:p>
            <a:pPr algn="ctr" eaLnBrk="1">
              <a:defRPr/>
            </a:pPr>
            <a:endParaRPr lang="es-MX">
              <a:latin typeface="Helvetica" charset="0"/>
              <a:ea typeface="ＭＳ Ｐゴシック" charset="0"/>
              <a:sym typeface="Helvetica" charset="0"/>
            </a:endParaRPr>
          </a:p>
        </p:txBody>
      </p:sp>
      <p:sp>
        <p:nvSpPr>
          <p:cNvPr id="7" name="CuadroTexto 6"/>
          <p:cNvSpPr txBox="1"/>
          <p:nvPr/>
        </p:nvSpPr>
        <p:spPr>
          <a:xfrm>
            <a:off x="11758984" y="8779621"/>
            <a:ext cx="936104" cy="261610"/>
          </a:xfrm>
          <a:prstGeom prst="rect">
            <a:avLst/>
          </a:prstGeom>
          <a:noFill/>
        </p:spPr>
        <p:txBody>
          <a:bodyPr wrap="square" rtlCol="0">
            <a:spAutoFit/>
          </a:bodyPr>
          <a:lstStyle/>
          <a:p>
            <a:r>
              <a:rPr lang="es-MX" sz="1100" dirty="0"/>
              <a:t>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1606550" y="103188"/>
            <a:ext cx="707707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spAutoFit/>
          </a:bodyPr>
          <a:lstStyle>
            <a:lvl1pPr>
              <a:spcBef>
                <a:spcPts val="4200"/>
              </a:spcBef>
              <a:buSzPct val="75000"/>
              <a:buChar char="•"/>
              <a:defRPr sz="3600">
                <a:solidFill>
                  <a:srgbClr val="000000"/>
                </a:solidFill>
                <a:latin typeface="Helvetica" panose="020B0604020202020204" pitchFamily="34" charset="0"/>
                <a:ea typeface="MS PGothic" panose="020B0600070205080204" pitchFamily="34" charset="-128"/>
                <a:cs typeface="Helvetica" panose="020B0604020202020204" pitchFamily="34" charset="0"/>
                <a:sym typeface="Helvetica" panose="020B0604020202020204" pitchFamily="34" charset="0"/>
              </a:defRPr>
            </a:lvl1pPr>
            <a:lvl2pPr marL="742950" indent="-28575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eaLnBrk="1">
              <a:spcBef>
                <a:spcPct val="0"/>
              </a:spcBef>
              <a:buSzTx/>
              <a:buFontTx/>
              <a:buNone/>
            </a:pPr>
            <a:r>
              <a:rPr lang="es-MX" altLang="es-ES" b="1">
                <a:solidFill>
                  <a:srgbClr val="002060"/>
                </a:solidFill>
                <a:latin typeface="Century Gothic" panose="020B0502020202020204" pitchFamily="34" charset="0"/>
              </a:rPr>
              <a:t>Tratamiento de los datos </a:t>
            </a:r>
          </a:p>
          <a:p>
            <a:pPr algn="r" eaLnBrk="1">
              <a:spcBef>
                <a:spcPct val="0"/>
              </a:spcBef>
              <a:buSzTx/>
              <a:buFontTx/>
              <a:buNone/>
            </a:pPr>
            <a:r>
              <a:rPr lang="es-MX" altLang="es-ES" b="1">
                <a:solidFill>
                  <a:srgbClr val="002060"/>
                </a:solidFill>
                <a:latin typeface="Century Gothic" panose="020B0502020202020204" pitchFamily="34" charset="0"/>
              </a:rPr>
              <a:t>personales sensibles</a:t>
            </a:r>
          </a:p>
        </p:txBody>
      </p:sp>
      <p:graphicFrame>
        <p:nvGraphicFramePr>
          <p:cNvPr id="3" name="Diagrama 2"/>
          <p:cNvGraphicFramePr/>
          <p:nvPr/>
        </p:nvGraphicFramePr>
        <p:xfrm>
          <a:off x="2613968" y="1996480"/>
          <a:ext cx="7848872" cy="705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11918882" y="8792666"/>
            <a:ext cx="936104" cy="261610"/>
          </a:xfrm>
          <a:prstGeom prst="rect">
            <a:avLst/>
          </a:prstGeom>
          <a:noFill/>
        </p:spPr>
        <p:txBody>
          <a:bodyPr wrap="square" rtlCol="0">
            <a:spAutoFit/>
          </a:bodyPr>
          <a:lstStyle/>
          <a:p>
            <a:r>
              <a:rPr lang="es-MX" sz="1100" dirty="0"/>
              <a:t>24</a:t>
            </a:r>
          </a:p>
        </p:txBody>
      </p:sp>
    </p:spTree>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p:cNvSpPr>
          <p:nvPr/>
        </p:nvSpPr>
        <p:spPr bwMode="auto">
          <a:xfrm>
            <a:off x="2038350" y="500063"/>
            <a:ext cx="688657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spAutoFit/>
          </a:bodyPr>
          <a:lstStyle>
            <a:lvl1pPr>
              <a:spcBef>
                <a:spcPts val="4200"/>
              </a:spcBef>
              <a:buSzPct val="75000"/>
              <a:buChar char="•"/>
              <a:defRPr sz="3600">
                <a:solidFill>
                  <a:srgbClr val="000000"/>
                </a:solidFill>
                <a:latin typeface="Helvetica" panose="020B0604020202020204" pitchFamily="34" charset="0"/>
                <a:ea typeface="MS PGothic" panose="020B0600070205080204" pitchFamily="34" charset="-128"/>
                <a:cs typeface="Helvetica" panose="020B0604020202020204" pitchFamily="34" charset="0"/>
                <a:sym typeface="Helvetica" panose="020B0604020202020204" pitchFamily="34" charset="0"/>
              </a:defRPr>
            </a:lvl1pPr>
            <a:lvl2pPr marL="742950" indent="-28575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eaLnBrk="1">
              <a:spcBef>
                <a:spcPct val="0"/>
              </a:spcBef>
              <a:buSzTx/>
              <a:buFontTx/>
              <a:buNone/>
            </a:pPr>
            <a:r>
              <a:rPr lang="es-MX" altLang="es-ES" sz="3000" b="1">
                <a:solidFill>
                  <a:srgbClr val="002060"/>
                </a:solidFill>
                <a:latin typeface="Century Gothic" panose="020B0502020202020204" pitchFamily="34" charset="0"/>
              </a:rPr>
              <a:t>Consentimiento </a:t>
            </a:r>
          </a:p>
        </p:txBody>
      </p:sp>
      <p:sp>
        <p:nvSpPr>
          <p:cNvPr id="21507" name="CuadroTexto 1"/>
          <p:cNvSpPr txBox="1">
            <a:spLocks noChangeArrowheads="1"/>
          </p:cNvSpPr>
          <p:nvPr/>
        </p:nvSpPr>
        <p:spPr bwMode="auto">
          <a:xfrm>
            <a:off x="212725" y="1825624"/>
            <a:ext cx="46799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MX" altLang="es-ES" b="1" dirty="0">
                <a:solidFill>
                  <a:srgbClr val="D249E9"/>
                </a:solidFill>
                <a:latin typeface="Century Gothic" panose="020B0502020202020204" pitchFamily="34" charset="0"/>
              </a:rPr>
              <a:t>Consentimiento:</a:t>
            </a:r>
          </a:p>
          <a:p>
            <a:pPr algn="ctr"/>
            <a:r>
              <a:rPr lang="es-MX" altLang="es-ES" b="1" dirty="0">
                <a:solidFill>
                  <a:srgbClr val="D249E9"/>
                </a:solidFill>
                <a:latin typeface="Century Gothic" panose="020B0502020202020204" pitchFamily="34" charset="0"/>
              </a:rPr>
              <a:t>Expreso y por escrito</a:t>
            </a:r>
            <a:endParaRPr lang="es-ES" altLang="es-ES" b="1" dirty="0">
              <a:solidFill>
                <a:srgbClr val="D249E9"/>
              </a:solidFill>
              <a:latin typeface="Century Gothic" panose="020B0502020202020204" pitchFamily="34" charset="0"/>
            </a:endParaRPr>
          </a:p>
        </p:txBody>
      </p:sp>
      <p:sp>
        <p:nvSpPr>
          <p:cNvPr id="5" name="CuadroTexto 4">
            <a:hlinkClick r:id="rId3" action="ppaction://hlinksldjump"/>
          </p:cNvPr>
          <p:cNvSpPr txBox="1"/>
          <p:nvPr/>
        </p:nvSpPr>
        <p:spPr>
          <a:xfrm>
            <a:off x="5256197" y="2703512"/>
            <a:ext cx="7127875" cy="6555641"/>
          </a:xfrm>
          <a:prstGeom prst="rect">
            <a:avLst/>
          </a:prstGeom>
          <a:noFill/>
        </p:spPr>
        <p:txBody>
          <a:bodyPr>
            <a:spAutoFit/>
          </a:bodyPr>
          <a:lstStyle/>
          <a:p>
            <a:pPr marL="342900" indent="-342900" algn="just">
              <a:buFont typeface="Arial" panose="020B0604020202020204" pitchFamily="34" charset="0"/>
              <a:buChar char="•"/>
              <a:defRPr/>
            </a:pPr>
            <a:r>
              <a:rPr lang="es-MX" sz="2400" dirty="0">
                <a:latin typeface="Century Gothic" panose="020B0502020202020204" pitchFamily="34" charset="0"/>
              </a:rPr>
              <a:t>Por </a:t>
            </a:r>
            <a:r>
              <a:rPr lang="es-MX" sz="2800" b="1" dirty="0">
                <a:solidFill>
                  <a:srgbClr val="7030A0"/>
                </a:solidFill>
                <a:effectLst>
                  <a:outerShdw blurRad="38100" dist="38100" dir="2700000" algn="tl">
                    <a:srgbClr val="000000">
                      <a:alpha val="43137"/>
                    </a:srgbClr>
                  </a:outerShdw>
                </a:effectLst>
                <a:latin typeface="Century Gothic" panose="020B0502020202020204" pitchFamily="34" charset="0"/>
              </a:rPr>
              <a:t>disposición legal</a:t>
            </a:r>
            <a:endParaRPr lang="es-MX" sz="2400" b="1" dirty="0">
              <a:solidFill>
                <a:srgbClr val="7030A0"/>
              </a:solidFill>
              <a:effectLst>
                <a:outerShdw blurRad="38100" dist="38100" dir="2700000" algn="tl">
                  <a:srgbClr val="000000">
                    <a:alpha val="43137"/>
                  </a:srgbClr>
                </a:outerShdw>
              </a:effectLst>
              <a:latin typeface="Century Gothic" panose="020B0502020202020204" pitchFamily="34" charset="0"/>
            </a:endParaRPr>
          </a:p>
          <a:p>
            <a:pPr algn="just">
              <a:defRPr/>
            </a:pPr>
            <a:endParaRPr lang="es-ES" sz="2400" dirty="0">
              <a:latin typeface="Century Gothic" panose="020B0502020202020204" pitchFamily="34" charset="0"/>
            </a:endParaRPr>
          </a:p>
          <a:p>
            <a:pPr marL="342900" indent="-342900" algn="just">
              <a:buFont typeface="Arial" panose="020B0604020202020204" pitchFamily="34" charset="0"/>
              <a:buChar char="•"/>
              <a:defRPr/>
            </a:pPr>
            <a:r>
              <a:rPr lang="es-MX" sz="2800" b="1" dirty="0">
                <a:solidFill>
                  <a:srgbClr val="7030A0"/>
                </a:solidFill>
                <a:effectLst>
                  <a:outerShdw blurRad="38100" dist="38100" dir="2700000" algn="tl">
                    <a:srgbClr val="000000">
                      <a:alpha val="43137"/>
                    </a:srgbClr>
                  </a:outerShdw>
                </a:effectLst>
                <a:latin typeface="Century Gothic" panose="020B0502020202020204" pitchFamily="34" charset="0"/>
              </a:rPr>
              <a:t>Transferencias entre responsables </a:t>
            </a:r>
            <a:r>
              <a:rPr lang="es-MX" sz="2400" dirty="0">
                <a:latin typeface="Century Gothic" panose="020B0502020202020204" pitchFamily="34" charset="0"/>
              </a:rPr>
              <a:t>para el ejercicio de facultades propias</a:t>
            </a:r>
          </a:p>
          <a:p>
            <a:pPr marL="342900" indent="-342900" algn="just">
              <a:buFont typeface="Arial" panose="020B0604020202020204" pitchFamily="34" charset="0"/>
              <a:buChar char="•"/>
              <a:defRPr/>
            </a:pPr>
            <a:endParaRPr lang="es-MX" sz="2400" dirty="0">
              <a:latin typeface="Century Gothic" panose="020B0502020202020204" pitchFamily="34" charset="0"/>
            </a:endParaRPr>
          </a:p>
          <a:p>
            <a:pPr marL="342900" indent="-342900" algn="just">
              <a:buFont typeface="Arial" panose="020B0604020202020204" pitchFamily="34" charset="0"/>
              <a:buChar char="•"/>
              <a:defRPr/>
            </a:pPr>
            <a:r>
              <a:rPr lang="es-MX" sz="2400" dirty="0">
                <a:latin typeface="Century Gothic" panose="020B0502020202020204" pitchFamily="34" charset="0"/>
              </a:rPr>
              <a:t>Cuando exista una </a:t>
            </a:r>
            <a:r>
              <a:rPr lang="es-MX" sz="2800" b="1" dirty="0">
                <a:solidFill>
                  <a:srgbClr val="7030A0"/>
                </a:solidFill>
                <a:effectLst>
                  <a:outerShdw blurRad="38100" dist="38100" dir="2700000" algn="tl">
                    <a:srgbClr val="000000">
                      <a:alpha val="43137"/>
                    </a:srgbClr>
                  </a:outerShdw>
                </a:effectLst>
                <a:latin typeface="Century Gothic" panose="020B0502020202020204" pitchFamily="34" charset="0"/>
              </a:rPr>
              <a:t>orden judicial</a:t>
            </a:r>
            <a:r>
              <a:rPr lang="es-MX" sz="2400" dirty="0">
                <a:latin typeface="Century Gothic" panose="020B0502020202020204" pitchFamily="34" charset="0"/>
              </a:rPr>
              <a:t>, resolución o mandato de autoridad competente</a:t>
            </a:r>
          </a:p>
          <a:p>
            <a:pPr algn="just">
              <a:defRPr/>
            </a:pPr>
            <a:endParaRPr lang="es-ES" sz="2400" dirty="0">
              <a:latin typeface="Century Gothic" panose="020B0502020202020204" pitchFamily="34" charset="0"/>
            </a:endParaRPr>
          </a:p>
          <a:p>
            <a:pPr marL="342900" indent="-342900" algn="just">
              <a:buFont typeface="Arial" panose="020B0604020202020204" pitchFamily="34" charset="0"/>
              <a:buChar char="•"/>
              <a:defRPr/>
            </a:pPr>
            <a:r>
              <a:rPr lang="es-MX" sz="2400" dirty="0">
                <a:latin typeface="Century Gothic" panose="020B0502020202020204" pitchFamily="34" charset="0"/>
              </a:rPr>
              <a:t>Para el </a:t>
            </a:r>
            <a:r>
              <a:rPr lang="es-MX" sz="2800" b="1" dirty="0">
                <a:solidFill>
                  <a:srgbClr val="7030A0"/>
                </a:solidFill>
                <a:effectLst>
                  <a:outerShdw blurRad="38100" dist="38100" dir="2700000" algn="tl">
                    <a:srgbClr val="000000">
                      <a:alpha val="43137"/>
                    </a:srgbClr>
                  </a:outerShdw>
                </a:effectLst>
                <a:latin typeface="Century Gothic" panose="020B0502020202020204" pitchFamily="34" charset="0"/>
              </a:rPr>
              <a:t>reconocimiento o defensa de un derecho del titular</a:t>
            </a:r>
            <a:endParaRPr lang="es-MX" sz="2400" b="1" dirty="0">
              <a:solidFill>
                <a:srgbClr val="7030A0"/>
              </a:solidFill>
              <a:effectLst>
                <a:outerShdw blurRad="38100" dist="38100" dir="2700000" algn="tl">
                  <a:srgbClr val="000000">
                    <a:alpha val="43137"/>
                  </a:srgbClr>
                </a:outerShdw>
              </a:effectLst>
              <a:latin typeface="Century Gothic" panose="020B0502020202020204" pitchFamily="34" charset="0"/>
            </a:endParaRPr>
          </a:p>
          <a:p>
            <a:pPr algn="just">
              <a:defRPr/>
            </a:pPr>
            <a:endParaRPr lang="es-ES" sz="2400" dirty="0">
              <a:latin typeface="Century Gothic" panose="020B0502020202020204" pitchFamily="34" charset="0"/>
            </a:endParaRPr>
          </a:p>
          <a:p>
            <a:pPr marL="342900" indent="-342900" algn="just">
              <a:buFont typeface="Arial" panose="020B0604020202020204" pitchFamily="34" charset="0"/>
              <a:buChar char="•"/>
              <a:defRPr/>
            </a:pPr>
            <a:r>
              <a:rPr lang="es-MX" sz="2400" dirty="0">
                <a:latin typeface="Century Gothic" panose="020B0502020202020204" pitchFamily="34" charset="0"/>
              </a:rPr>
              <a:t>Para ejercer un derecho o cumplir con una obligación de </a:t>
            </a:r>
            <a:r>
              <a:rPr lang="es-MX" sz="2800" b="1" dirty="0">
                <a:solidFill>
                  <a:srgbClr val="7030A0"/>
                </a:solidFill>
                <a:effectLst>
                  <a:outerShdw blurRad="38100" dist="38100" dir="2700000" algn="tl">
                    <a:srgbClr val="000000">
                      <a:alpha val="43137"/>
                    </a:srgbClr>
                  </a:outerShdw>
                </a:effectLst>
                <a:latin typeface="Century Gothic" panose="020B0502020202020204" pitchFamily="34" charset="0"/>
              </a:rPr>
              <a:t>una relación jurídica </a:t>
            </a:r>
            <a:r>
              <a:rPr lang="es-MX" sz="2400" dirty="0">
                <a:latin typeface="Century Gothic" panose="020B0502020202020204" pitchFamily="34" charset="0"/>
              </a:rPr>
              <a:t>entre el titular y el responsable</a:t>
            </a:r>
            <a:endParaRPr lang="es-ES" sz="2400" dirty="0">
              <a:latin typeface="Century Gothic" panose="020B0502020202020204" pitchFamily="34" charset="0"/>
            </a:endParaRPr>
          </a:p>
          <a:p>
            <a:pPr>
              <a:defRPr/>
            </a:pPr>
            <a:endParaRPr lang="es-ES" sz="4000" dirty="0">
              <a:latin typeface="Century Gothic" panose="020B0502020202020204" pitchFamily="34" charset="0"/>
            </a:endParaRPr>
          </a:p>
        </p:txBody>
      </p:sp>
      <p:pic>
        <p:nvPicPr>
          <p:cNvPr id="21509" name="Imagen 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3808" y="3796680"/>
            <a:ext cx="290195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858074" y="1636440"/>
            <a:ext cx="4416425" cy="923925"/>
          </a:xfrm>
          <a:prstGeom prst="rect">
            <a:avLst/>
          </a:prstGeom>
          <a:noFill/>
          <a:ln>
            <a:noFill/>
          </a:ln>
        </p:spPr>
        <p:txBody>
          <a:bodyPr wrap="none">
            <a:spAutoFit/>
          </a:bodyPr>
          <a:lstStyle/>
          <a:p>
            <a:pPr algn="ctr">
              <a:defRPr/>
            </a:pPr>
            <a:r>
              <a:rPr lang="es-ES" sz="5400" b="1" dirty="0">
                <a:ln w="0"/>
                <a:solidFill>
                  <a:srgbClr val="92D050"/>
                </a:solidFill>
                <a:effectLst>
                  <a:outerShdw blurRad="38100" dist="25400" dir="5400000" algn="ctr" rotWithShape="0">
                    <a:srgbClr val="6E747A">
                      <a:alpha val="43000"/>
                    </a:srgbClr>
                  </a:outerShdw>
                </a:effectLst>
              </a:rPr>
              <a:t>Excepciones</a:t>
            </a:r>
          </a:p>
        </p:txBody>
      </p:sp>
      <p:sp>
        <p:nvSpPr>
          <p:cNvPr id="7" name="CuadroTexto 6"/>
          <p:cNvSpPr txBox="1"/>
          <p:nvPr/>
        </p:nvSpPr>
        <p:spPr>
          <a:xfrm>
            <a:off x="11918882" y="8792666"/>
            <a:ext cx="936104" cy="261610"/>
          </a:xfrm>
          <a:prstGeom prst="rect">
            <a:avLst/>
          </a:prstGeom>
          <a:noFill/>
        </p:spPr>
        <p:txBody>
          <a:bodyPr wrap="square" rtlCol="0">
            <a:spAutoFit/>
          </a:bodyPr>
          <a:lstStyle/>
          <a:p>
            <a:r>
              <a:rPr lang="es-MX" sz="1100" dirty="0"/>
              <a:t>25</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1" descr="Portadilla DIPD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Line 4"/>
          <p:cNvSpPr>
            <a:spLocks noChangeShapeType="1"/>
          </p:cNvSpPr>
          <p:nvPr/>
        </p:nvSpPr>
        <p:spPr bwMode="auto">
          <a:xfrm>
            <a:off x="2325688" y="4778375"/>
            <a:ext cx="813752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endParaRPr lang="es-MX"/>
          </a:p>
        </p:txBody>
      </p:sp>
      <p:sp>
        <p:nvSpPr>
          <p:cNvPr id="24580" name="Rectangle 2"/>
          <p:cNvSpPr>
            <a:spLocks/>
          </p:cNvSpPr>
          <p:nvPr/>
        </p:nvSpPr>
        <p:spPr bwMode="auto">
          <a:xfrm>
            <a:off x="6278563" y="3486150"/>
            <a:ext cx="2317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50800" rIns="50800" bIns="50800" anchor="ctr">
            <a:spAutoFit/>
          </a:bodyPr>
          <a:lstStyle>
            <a:lvl1pPr>
              <a:spcBef>
                <a:spcPts val="4200"/>
              </a:spcBef>
              <a:buSzPct val="75000"/>
              <a:buChar char="•"/>
              <a:defRPr sz="3600">
                <a:solidFill>
                  <a:srgbClr val="000000"/>
                </a:solidFill>
                <a:latin typeface="Helvetica" panose="020B0604020202020204" pitchFamily="34" charset="0"/>
                <a:ea typeface="MS PGothic" panose="020B0600070205080204" pitchFamily="34" charset="-128"/>
                <a:cs typeface="Helvetica" panose="020B0604020202020204" pitchFamily="34" charset="0"/>
                <a:sym typeface="Helvetica" panose="020B0604020202020204" pitchFamily="34" charset="0"/>
              </a:defRPr>
            </a:lvl1pPr>
            <a:lvl2pPr marL="742950" indent="-28575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spcBef>
                <a:spcPct val="0"/>
              </a:spcBef>
              <a:buSzTx/>
              <a:buFontTx/>
              <a:buNone/>
            </a:pPr>
            <a:endParaRPr lang="es-MX" altLang="es-ES" b="1"/>
          </a:p>
          <a:p>
            <a:pPr algn="ctr">
              <a:spcBef>
                <a:spcPct val="0"/>
              </a:spcBef>
              <a:buSzTx/>
              <a:buFontTx/>
              <a:buNone/>
            </a:pPr>
            <a:r>
              <a:rPr lang="es-MX" altLang="es-ES" b="1"/>
              <a:t> </a:t>
            </a:r>
            <a:endParaRPr lang="es-ES" altLang="es-ES"/>
          </a:p>
          <a:p>
            <a:pPr algn="ctr">
              <a:spcBef>
                <a:spcPct val="0"/>
              </a:spcBef>
              <a:buSzTx/>
              <a:buFontTx/>
              <a:buNone/>
            </a:pPr>
            <a:r>
              <a:rPr lang="es-MX" altLang="es-ES" b="1"/>
              <a:t> </a:t>
            </a:r>
            <a:endParaRPr lang="es-ES" altLang="es-ES"/>
          </a:p>
          <a:p>
            <a:pPr algn="ctr" eaLnBrk="1">
              <a:spcBef>
                <a:spcPct val="0"/>
              </a:spcBef>
              <a:buSzTx/>
              <a:buFontTx/>
              <a:buNone/>
            </a:pPr>
            <a:endParaRPr lang="es-ES" altLang="es-ES" sz="1800">
              <a:solidFill>
                <a:schemeClr val="bg1"/>
              </a:solidFill>
            </a:endParaRPr>
          </a:p>
        </p:txBody>
      </p:sp>
      <p:sp>
        <p:nvSpPr>
          <p:cNvPr id="24581" name="CuadroTexto 1"/>
          <p:cNvSpPr txBox="1">
            <a:spLocks noChangeArrowheads="1"/>
          </p:cNvSpPr>
          <p:nvPr/>
        </p:nvSpPr>
        <p:spPr bwMode="auto">
          <a:xfrm>
            <a:off x="2265363" y="3789363"/>
            <a:ext cx="8258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r>
              <a:rPr lang="es-MX" altLang="es-ES" sz="4000"/>
              <a:t>Información estadística y de interés</a:t>
            </a:r>
            <a:endParaRPr lang="es-ES" altLang="es-ES" sz="4000"/>
          </a:p>
        </p:txBody>
      </p:sp>
      <p:sp>
        <p:nvSpPr>
          <p:cNvPr id="24582" name="CuadroTexto 5"/>
          <p:cNvSpPr txBox="1">
            <a:spLocks noChangeArrowheads="1"/>
          </p:cNvSpPr>
          <p:nvPr/>
        </p:nvSpPr>
        <p:spPr bwMode="auto">
          <a:xfrm>
            <a:off x="2020888" y="5059363"/>
            <a:ext cx="8686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1pPr>
            <a:lvl2pPr>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2pPr>
            <a:lvl3pPr>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3pPr>
            <a:lvl4pPr>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4pPr>
            <a:lvl5pPr>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5pPr>
            <a:lvl6pPr indent="-914400" defTabSz="584200" eaLnBrk="0" fontAlgn="base" hangingPunct="0">
              <a:spcBef>
                <a:spcPct val="0"/>
              </a:spcBef>
              <a:spcAft>
                <a:spcPct val="0"/>
              </a:spcAft>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6pPr>
            <a:lvl7pPr indent="-914400" defTabSz="584200" eaLnBrk="0" fontAlgn="base" hangingPunct="0">
              <a:spcBef>
                <a:spcPct val="0"/>
              </a:spcBef>
              <a:spcAft>
                <a:spcPct val="0"/>
              </a:spcAft>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7pPr>
            <a:lvl8pPr indent="-914400" defTabSz="584200" eaLnBrk="0" fontAlgn="base" hangingPunct="0">
              <a:spcBef>
                <a:spcPct val="0"/>
              </a:spcBef>
              <a:spcAft>
                <a:spcPct val="0"/>
              </a:spcAft>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8pPr>
            <a:lvl9pPr indent="-914400" defTabSz="584200" eaLnBrk="0" fontAlgn="base" hangingPunct="0">
              <a:spcBef>
                <a:spcPct val="0"/>
              </a:spcBef>
              <a:spcAft>
                <a:spcPct val="0"/>
              </a:spcAft>
              <a:defRPr sz="3600">
                <a:solidFill>
                  <a:srgbClr val="000000"/>
                </a:solidFill>
                <a:latin typeface="Helvetica" panose="020B0604020202020204" pitchFamily="34" charset="0"/>
                <a:ea typeface="MS PGothic" panose="020B0600070205080204" pitchFamily="34" charset="-128"/>
                <a:sym typeface="Helvetica" panose="020B0604020202020204" pitchFamily="34" charset="0"/>
              </a:defRPr>
            </a:lvl9pPr>
          </a:lstStyle>
          <a:p>
            <a:pPr algn="ctr" eaLnBrk="1">
              <a:buFont typeface="Arial" panose="020B0604020202020204" pitchFamily="34" charset="0"/>
              <a:buChar char="•"/>
            </a:pPr>
            <a:r>
              <a:rPr lang="es-MX" altLang="es-ES" sz="2500"/>
              <a:t>El valor de los datos personales en los mercados ilegales</a:t>
            </a:r>
          </a:p>
          <a:p>
            <a:pPr algn="ctr" eaLnBrk="1">
              <a:buFont typeface="Arial" panose="020B0604020202020204" pitchFamily="34" charset="0"/>
              <a:buChar char="•"/>
            </a:pPr>
            <a:r>
              <a:rPr lang="es-MX" altLang="es-ES" sz="2500"/>
              <a:t>Sensibilidad de los datos personales y Big Data</a:t>
            </a:r>
            <a:endParaRPr lang="es-ES" altLang="es-ES" sz="2500"/>
          </a:p>
        </p:txBody>
      </p:sp>
      <p:sp>
        <p:nvSpPr>
          <p:cNvPr id="7" name="CuadroTexto 6"/>
          <p:cNvSpPr txBox="1"/>
          <p:nvPr/>
        </p:nvSpPr>
        <p:spPr>
          <a:xfrm>
            <a:off x="11918882" y="8792666"/>
            <a:ext cx="936104" cy="261610"/>
          </a:xfrm>
          <a:prstGeom prst="rect">
            <a:avLst/>
          </a:prstGeom>
          <a:noFill/>
        </p:spPr>
        <p:txBody>
          <a:bodyPr wrap="square" rtlCol="0">
            <a:spAutoFit/>
          </a:bodyPr>
          <a:lstStyle/>
          <a:p>
            <a:r>
              <a:rPr lang="es-MX" sz="1100" dirty="0"/>
              <a:t>26</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2" descr="Pleca DIPD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4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p:cNvSpPr>
          <p:nvPr/>
        </p:nvSpPr>
        <p:spPr bwMode="auto">
          <a:xfrm>
            <a:off x="1749425" y="161925"/>
            <a:ext cx="722153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spAutoFit/>
          </a:bodyPr>
          <a:lstStyle>
            <a:lvl1pPr>
              <a:spcBef>
                <a:spcPts val="4200"/>
              </a:spcBef>
              <a:buSzPct val="75000"/>
              <a:buChar char="•"/>
              <a:defRPr sz="3600">
                <a:solidFill>
                  <a:srgbClr val="000000"/>
                </a:solidFill>
                <a:latin typeface="Helvetica" panose="020B0604020202020204" pitchFamily="34" charset="0"/>
                <a:ea typeface="MS PGothic" panose="020B0600070205080204" pitchFamily="34" charset="-128"/>
                <a:cs typeface="Helvetica" panose="020B0604020202020204" pitchFamily="34" charset="0"/>
                <a:sym typeface="Helvetica" panose="020B0604020202020204" pitchFamily="34" charset="0"/>
              </a:defRPr>
            </a:lvl1pPr>
            <a:lvl2pPr marL="742950" indent="-28575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eaLnBrk="1">
              <a:spcBef>
                <a:spcPct val="0"/>
              </a:spcBef>
              <a:buSzTx/>
              <a:buFontTx/>
              <a:buNone/>
            </a:pPr>
            <a:r>
              <a:rPr lang="es-MX" altLang="es-ES" sz="3000" b="1">
                <a:solidFill>
                  <a:srgbClr val="002060"/>
                </a:solidFill>
                <a:latin typeface="Century Gothic" panose="020B0502020202020204" pitchFamily="34" charset="0"/>
              </a:rPr>
              <a:t>El valor de los datos personales </a:t>
            </a:r>
          </a:p>
          <a:p>
            <a:pPr algn="r" eaLnBrk="1">
              <a:spcBef>
                <a:spcPct val="0"/>
              </a:spcBef>
              <a:buSzTx/>
              <a:buFontTx/>
              <a:buNone/>
            </a:pPr>
            <a:r>
              <a:rPr lang="es-MX" altLang="es-ES" sz="3000" b="1">
                <a:solidFill>
                  <a:srgbClr val="002060"/>
                </a:solidFill>
                <a:latin typeface="Century Gothic" panose="020B0502020202020204" pitchFamily="34" charset="0"/>
              </a:rPr>
              <a:t>en los mercados ilegales</a:t>
            </a:r>
          </a:p>
        </p:txBody>
      </p:sp>
      <p:sp>
        <p:nvSpPr>
          <p:cNvPr id="4" name="CuadroTexto 3"/>
          <p:cNvSpPr txBox="1"/>
          <p:nvPr/>
        </p:nvSpPr>
        <p:spPr>
          <a:xfrm>
            <a:off x="1317824" y="1819204"/>
            <a:ext cx="10153128" cy="2369880"/>
          </a:xfrm>
          <a:prstGeom prst="rect">
            <a:avLst/>
          </a:prstGeom>
          <a:noFill/>
          <a:ln>
            <a:noFill/>
          </a:ln>
          <a:effectLst/>
        </p:spPr>
        <p:txBody>
          <a:bodyPr>
            <a:spAutoFit/>
          </a:bodyPr>
          <a:lstStyle/>
          <a:p>
            <a:pPr algn="just">
              <a:defRPr/>
            </a:pPr>
            <a:r>
              <a:rPr lang="es-MX" sz="2800" dirty="0">
                <a:latin typeface="Century Gothic" panose="020B0502020202020204" pitchFamily="34" charset="0"/>
              </a:rPr>
              <a:t>Los datos personales, ya sea por su tipo o por los beneficios o ganancias que se pueden obtener a partir de ellos, tienen una gran demanda en mercados ilegales o clandestinos</a:t>
            </a:r>
            <a:endParaRPr lang="es-ES" sz="2800" dirty="0">
              <a:latin typeface="Century Gothic" panose="020B0502020202020204" pitchFamily="34" charset="0"/>
            </a:endParaRPr>
          </a:p>
          <a:p>
            <a:pPr algn="just">
              <a:defRPr/>
            </a:pPr>
            <a:endParaRPr lang="es-ES" dirty="0"/>
          </a:p>
        </p:txBody>
      </p:sp>
      <p:sp>
        <p:nvSpPr>
          <p:cNvPr id="25607" name="CuadroTexto 4"/>
          <p:cNvSpPr txBox="1">
            <a:spLocks noChangeArrowheads="1"/>
          </p:cNvSpPr>
          <p:nvPr/>
        </p:nvSpPr>
        <p:spPr bwMode="auto">
          <a:xfrm>
            <a:off x="598488" y="5024438"/>
            <a:ext cx="30241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altLang="es-MX" sz="2000" dirty="0">
                <a:latin typeface="Century Gothic" panose="020B0502020202020204" pitchFamily="34" charset="0"/>
              </a:rPr>
              <a:t>Por ejemplo, el informe </a:t>
            </a:r>
            <a:r>
              <a:rPr lang="es-MX" altLang="es-MX" sz="2000" i="1" dirty="0">
                <a:latin typeface="Century Gothic" panose="020B0502020202020204" pitchFamily="34" charset="0"/>
              </a:rPr>
              <a:t>“El comercio clandestino de datos”</a:t>
            </a:r>
            <a:r>
              <a:rPr lang="es-MX" altLang="es-MX" sz="2000" dirty="0">
                <a:latin typeface="Century Gothic" panose="020B0502020202020204" pitchFamily="34" charset="0"/>
              </a:rPr>
              <a:t> del año 2015 realizado por Intel Security establece los siguientes tabuladores sobre el valor de los datos personales</a:t>
            </a:r>
            <a:endParaRPr lang="es-ES" altLang="es-MX" dirty="0">
              <a:latin typeface="Century Gothic" panose="020B0502020202020204" pitchFamily="34" charset="0"/>
            </a:endParaRPr>
          </a:p>
        </p:txBody>
      </p:sp>
      <p:pic>
        <p:nvPicPr>
          <p:cNvPr id="8" name="Imagen 7"/>
          <p:cNvPicPr/>
          <p:nvPr/>
        </p:nvPicPr>
        <p:blipFill rotWithShape="1">
          <a:blip r:embed="rId4">
            <a:grayscl/>
            <a:extLst>
              <a:ext uri="{28A0092B-C50C-407E-A947-70E740481C1C}">
                <a14:useLocalDpi xmlns:a14="http://schemas.microsoft.com/office/drawing/2010/main" val="0"/>
              </a:ext>
            </a:extLst>
          </a:blip>
          <a:srcRect b="32972"/>
          <a:stretch/>
        </p:blipFill>
        <p:spPr bwMode="auto">
          <a:xfrm>
            <a:off x="4440140" y="4898491"/>
            <a:ext cx="7628556" cy="2811441"/>
          </a:xfrm>
          <a:prstGeom prst="rect">
            <a:avLst/>
          </a:prstGeom>
          <a:ln w="228600" cap="sq" cmpd="thickThin">
            <a:solidFill>
              <a:srgbClr val="B97CEC"/>
            </a:solidFill>
            <a:prstDash val="solid"/>
            <a:miter lim="800000"/>
          </a:ln>
          <a:effectLst>
            <a:innerShdw blurRad="76200">
              <a:srgbClr val="000000"/>
            </a:innerShdw>
          </a:effectLst>
        </p:spPr>
      </p:pic>
      <p:sp>
        <p:nvSpPr>
          <p:cNvPr id="7" name="CuadroTexto 6"/>
          <p:cNvSpPr txBox="1"/>
          <p:nvPr/>
        </p:nvSpPr>
        <p:spPr>
          <a:xfrm>
            <a:off x="12068696" y="9197280"/>
            <a:ext cx="936104" cy="261610"/>
          </a:xfrm>
          <a:prstGeom prst="rect">
            <a:avLst/>
          </a:prstGeom>
          <a:noFill/>
        </p:spPr>
        <p:txBody>
          <a:bodyPr wrap="square" rtlCol="0">
            <a:spAutoFit/>
          </a:bodyPr>
          <a:lstStyle/>
          <a:p>
            <a:r>
              <a:rPr lang="es-MX" sz="1100" dirty="0"/>
              <a:t>27</a:t>
            </a: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2" descr="Pleca DIPD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4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p:cNvSpPr>
          <p:nvPr/>
        </p:nvSpPr>
        <p:spPr bwMode="auto">
          <a:xfrm>
            <a:off x="1558677" y="131743"/>
            <a:ext cx="7412286" cy="108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50800" rIns="50800" bIns="50800" anchor="ctr">
            <a:spAutoFit/>
          </a:bodyPr>
          <a:lstStyle>
            <a:lvl1pPr>
              <a:spcBef>
                <a:spcPts val="4200"/>
              </a:spcBef>
              <a:buSzPct val="75000"/>
              <a:buChar char="•"/>
              <a:defRPr sz="3600">
                <a:solidFill>
                  <a:srgbClr val="000000"/>
                </a:solidFill>
                <a:latin typeface="Helvetica" panose="020B0604020202020204" pitchFamily="34" charset="0"/>
                <a:ea typeface="MS PGothic" panose="020B0600070205080204" pitchFamily="34" charset="-128"/>
                <a:cs typeface="Helvetica" panose="020B0604020202020204" pitchFamily="34" charset="0"/>
                <a:sym typeface="Helvetica" panose="020B0604020202020204" pitchFamily="34" charset="0"/>
              </a:defRPr>
            </a:lvl1pPr>
            <a:lvl2pPr marL="742950" indent="-28575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eaLnBrk="1">
              <a:spcBef>
                <a:spcPct val="0"/>
              </a:spcBef>
              <a:buSzTx/>
              <a:buFontTx/>
              <a:buNone/>
            </a:pPr>
            <a:r>
              <a:rPr lang="es-MX" altLang="es-ES" sz="3200" b="1" dirty="0">
                <a:solidFill>
                  <a:srgbClr val="002060"/>
                </a:solidFill>
                <a:latin typeface="Century Gothic" panose="020B0502020202020204" pitchFamily="34" charset="0"/>
              </a:rPr>
              <a:t>Sensibilidad de los datos personales </a:t>
            </a:r>
          </a:p>
          <a:p>
            <a:pPr algn="r" eaLnBrk="1">
              <a:spcBef>
                <a:spcPct val="0"/>
              </a:spcBef>
              <a:buSzTx/>
              <a:buFontTx/>
              <a:buNone/>
            </a:pPr>
            <a:r>
              <a:rPr lang="es-MX" altLang="es-ES" sz="3200" b="1" dirty="0">
                <a:solidFill>
                  <a:srgbClr val="002060"/>
                </a:solidFill>
                <a:latin typeface="Century Gothic" panose="020B0502020202020204" pitchFamily="34" charset="0"/>
              </a:rPr>
              <a:t>y </a:t>
            </a:r>
            <a:r>
              <a:rPr lang="es-MX" altLang="es-ES" sz="3200" b="1" i="1" dirty="0">
                <a:solidFill>
                  <a:srgbClr val="002060"/>
                </a:solidFill>
                <a:latin typeface="Century Gothic" panose="020B0502020202020204" pitchFamily="34" charset="0"/>
              </a:rPr>
              <a:t>Big Data</a:t>
            </a:r>
          </a:p>
        </p:txBody>
      </p:sp>
      <p:sp>
        <p:nvSpPr>
          <p:cNvPr id="29700" name="CuadroTexto 4"/>
          <p:cNvSpPr txBox="1">
            <a:spLocks noChangeArrowheads="1"/>
          </p:cNvSpPr>
          <p:nvPr/>
        </p:nvSpPr>
        <p:spPr bwMode="auto">
          <a:xfrm>
            <a:off x="663575" y="2355850"/>
            <a:ext cx="496211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MX" altLang="es-MX" sz="3200" dirty="0">
                <a:solidFill>
                  <a:srgbClr val="002060"/>
                </a:solidFill>
                <a:latin typeface="Century Gothic" panose="020B0502020202020204" pitchFamily="34" charset="0"/>
              </a:rPr>
              <a:t>El desarrollo tecnológico y los grandes volúmenes de información, ha dado como resultado la necesidad de su tratamiento a través de </a:t>
            </a:r>
            <a:r>
              <a:rPr lang="es-MX" altLang="es-MX" b="1" u="sng" dirty="0">
                <a:solidFill>
                  <a:srgbClr val="00CC99"/>
                </a:solidFill>
                <a:latin typeface="Century Gothic" panose="020B0502020202020204" pitchFamily="34" charset="0"/>
              </a:rPr>
              <a:t>técnicas automatizadas como </a:t>
            </a:r>
            <a:r>
              <a:rPr lang="es-MX" altLang="es-MX" b="1" i="1" u="sng" dirty="0">
                <a:solidFill>
                  <a:srgbClr val="00CC99"/>
                </a:solidFill>
                <a:latin typeface="Century Gothic" panose="020B0502020202020204" pitchFamily="34" charset="0"/>
              </a:rPr>
              <a:t>Big Data</a:t>
            </a:r>
            <a:endParaRPr lang="es-ES" altLang="es-MX" sz="3200" b="1" u="sng" dirty="0">
              <a:solidFill>
                <a:srgbClr val="00CC99"/>
              </a:solidFill>
              <a:latin typeface="Century Gothic" panose="020B0502020202020204" pitchFamily="34" charset="0"/>
            </a:endParaRPr>
          </a:p>
        </p:txBody>
      </p:sp>
      <p:pic>
        <p:nvPicPr>
          <p:cNvPr id="51202" name="Picture 2" descr="Resultado de imagen para big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201" y="3364632"/>
            <a:ext cx="5784685" cy="2808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1918882" y="8792666"/>
            <a:ext cx="936104" cy="261610"/>
          </a:xfrm>
          <a:prstGeom prst="rect">
            <a:avLst/>
          </a:prstGeom>
          <a:noFill/>
        </p:spPr>
        <p:txBody>
          <a:bodyPr wrap="square" rtlCol="0">
            <a:spAutoFit/>
          </a:bodyPr>
          <a:lstStyle/>
          <a:p>
            <a:r>
              <a:rPr lang="es-MX" sz="1100" dirty="0"/>
              <a:t>28</a:t>
            </a: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180975" y="469900"/>
            <a:ext cx="9417050" cy="992188"/>
          </a:xfrm>
        </p:spPr>
        <p:txBody>
          <a:bodyPr>
            <a:noAutofit/>
          </a:bodyPr>
          <a:lstStyle/>
          <a:p>
            <a:pPr>
              <a:defRPr/>
            </a:pPr>
            <a:r>
              <a:rPr lang="es-MX" sz="7680" b="1" dirty="0">
                <a:solidFill>
                  <a:srgbClr val="002060"/>
                </a:solidFill>
                <a:effectLst>
                  <a:outerShdw blurRad="38100" dist="38100" dir="2700000" algn="tl">
                    <a:srgbClr val="000000">
                      <a:alpha val="43137"/>
                    </a:srgbClr>
                  </a:outerShdw>
                </a:effectLst>
                <a:latin typeface="Century Gothic" panose="020B0502020202020204" pitchFamily="34" charset="0"/>
              </a:rPr>
              <a:t>Marco Normativo</a:t>
            </a:r>
          </a:p>
        </p:txBody>
      </p:sp>
      <p:sp>
        <p:nvSpPr>
          <p:cNvPr id="5" name="Marcador de texto 4"/>
          <p:cNvSpPr>
            <a:spLocks noGrp="1"/>
          </p:cNvSpPr>
          <p:nvPr>
            <p:ph type="body" idx="4294967295"/>
          </p:nvPr>
        </p:nvSpPr>
        <p:spPr>
          <a:xfrm>
            <a:off x="4889500" y="5202238"/>
            <a:ext cx="7642225" cy="1443037"/>
          </a:xfrm>
        </p:spPr>
        <p:txBody>
          <a:bodyPr>
            <a:noAutofit/>
          </a:bodyPr>
          <a:lstStyle/>
          <a:p>
            <a:pPr algn="r">
              <a:defRPr/>
            </a:pPr>
            <a:r>
              <a:rPr lang="es-MX" dirty="0">
                <a:solidFill>
                  <a:schemeClr val="accent4">
                    <a:lumMod val="50000"/>
                  </a:schemeClr>
                </a:solidFill>
                <a:latin typeface="Century Gothic" panose="020B0502020202020204" pitchFamily="34" charset="0"/>
              </a:rPr>
              <a:t>Ley Federal de Protección de Datos Personales en Posesión de los Particulares</a:t>
            </a:r>
          </a:p>
          <a:p>
            <a:pPr algn="r">
              <a:defRPr/>
            </a:pPr>
            <a:r>
              <a:rPr lang="es-MX" dirty="0">
                <a:solidFill>
                  <a:schemeClr val="accent4">
                    <a:lumMod val="50000"/>
                  </a:schemeClr>
                </a:solidFill>
                <a:latin typeface="Century Gothic" panose="020B0502020202020204" pitchFamily="34" charset="0"/>
              </a:rPr>
              <a:t>Ley General de Protección de Datos Personales en Posesión de Sujetos Obligados </a:t>
            </a:r>
          </a:p>
          <a:p>
            <a:pPr algn="r">
              <a:defRPr/>
            </a:pPr>
            <a:endParaRPr lang="es-MX" sz="200" dirty="0">
              <a:solidFill>
                <a:srgbClr val="0070C0"/>
              </a:solidFill>
            </a:endParaRPr>
          </a:p>
        </p:txBody>
      </p:sp>
      <p:sp>
        <p:nvSpPr>
          <p:cNvPr id="10" name="Flecha: a la derecha 9"/>
          <p:cNvSpPr/>
          <p:nvPr/>
        </p:nvSpPr>
        <p:spPr bwMode="auto">
          <a:xfrm>
            <a:off x="3765550" y="3724275"/>
            <a:ext cx="1368425" cy="936625"/>
          </a:xfrm>
          <a:prstGeom prst="rightArrow">
            <a:avLst/>
          </a:prstGeom>
          <a:solidFill>
            <a:srgbClr val="7030A0"/>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lIns="50800" tIns="50800" rIns="50800" bIns="50800" anchor="ctr">
            <a:spAutoFit/>
          </a:bodyPr>
          <a:lstStyle/>
          <a:p>
            <a:pPr algn="ctr" eaLnBrk="1">
              <a:defRPr/>
            </a:pPr>
            <a:endParaRPr lang="es-MX">
              <a:latin typeface="Helvetica" charset="0"/>
              <a:ea typeface="ＭＳ Ｐゴシック" charset="0"/>
              <a:sym typeface="Helvetica" charset="0"/>
            </a:endParaRPr>
          </a:p>
        </p:txBody>
      </p:sp>
      <p:sp>
        <p:nvSpPr>
          <p:cNvPr id="11" name="Flecha: a la derecha 10"/>
          <p:cNvSpPr/>
          <p:nvPr/>
        </p:nvSpPr>
        <p:spPr bwMode="auto">
          <a:xfrm>
            <a:off x="3765550" y="5743575"/>
            <a:ext cx="1368425" cy="936625"/>
          </a:xfrm>
          <a:prstGeom prst="rightArrow">
            <a:avLst/>
          </a:prstGeom>
          <a:solidFill>
            <a:srgbClr val="7030A0"/>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lIns="50800" tIns="50800" rIns="50800" bIns="50800" anchor="ctr">
            <a:spAutoFit/>
          </a:bodyPr>
          <a:lstStyle/>
          <a:p>
            <a:pPr algn="ctr" eaLnBrk="1">
              <a:defRPr/>
            </a:pPr>
            <a:endParaRPr lang="es-MX">
              <a:latin typeface="Helvetica" charset="0"/>
              <a:ea typeface="ＭＳ Ｐゴシック" charset="0"/>
              <a:sym typeface="Helvetica" charset="0"/>
            </a:endParaRPr>
          </a:p>
        </p:txBody>
      </p:sp>
      <p:sp>
        <p:nvSpPr>
          <p:cNvPr id="12" name="Rectángulo 11"/>
          <p:cNvSpPr/>
          <p:nvPr/>
        </p:nvSpPr>
        <p:spPr>
          <a:xfrm>
            <a:off x="1379538" y="5532438"/>
            <a:ext cx="2024062" cy="1323975"/>
          </a:xfrm>
          <a:prstGeom prst="rect">
            <a:avLst/>
          </a:prstGeom>
          <a:noFill/>
        </p:spPr>
        <p:txBody>
          <a:bodyPr wrap="none">
            <a:spAutoFit/>
          </a:bodyPr>
          <a:lstStyle/>
          <a:p>
            <a:pPr algn="ctr">
              <a:defRPr/>
            </a:pPr>
            <a:r>
              <a:rPr lang="es-ES" sz="40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Sector </a:t>
            </a:r>
          </a:p>
          <a:p>
            <a:pPr algn="ctr">
              <a:defRPr/>
            </a:pPr>
            <a:r>
              <a:rPr lang="es-ES" sz="40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Público</a:t>
            </a:r>
          </a:p>
        </p:txBody>
      </p:sp>
      <p:sp>
        <p:nvSpPr>
          <p:cNvPr id="13" name="Rectángulo 12"/>
          <p:cNvSpPr/>
          <p:nvPr/>
        </p:nvSpPr>
        <p:spPr>
          <a:xfrm>
            <a:off x="1365250" y="3509963"/>
            <a:ext cx="2051050" cy="1323975"/>
          </a:xfrm>
          <a:prstGeom prst="rect">
            <a:avLst/>
          </a:prstGeom>
          <a:noFill/>
        </p:spPr>
        <p:txBody>
          <a:bodyPr wrap="none">
            <a:spAutoFit/>
          </a:bodyPr>
          <a:lstStyle/>
          <a:p>
            <a:pPr algn="ctr">
              <a:defRPr/>
            </a:pPr>
            <a:r>
              <a:rPr lang="es-ES" sz="40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Sector </a:t>
            </a:r>
          </a:p>
          <a:p>
            <a:pPr algn="ctr">
              <a:defRPr/>
            </a:pPr>
            <a:r>
              <a:rPr lang="es-ES" sz="40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Privado</a:t>
            </a:r>
          </a:p>
        </p:txBody>
      </p:sp>
      <p:sp>
        <p:nvSpPr>
          <p:cNvPr id="9" name="CuadroTexto 8"/>
          <p:cNvSpPr txBox="1"/>
          <p:nvPr/>
        </p:nvSpPr>
        <p:spPr>
          <a:xfrm>
            <a:off x="11918882" y="8792666"/>
            <a:ext cx="936104" cy="261610"/>
          </a:xfrm>
          <a:prstGeom prst="rect">
            <a:avLst/>
          </a:prstGeom>
          <a:noFill/>
        </p:spPr>
        <p:txBody>
          <a:bodyPr wrap="square" rtlCol="0">
            <a:spAutoFit/>
          </a:bodyPr>
          <a:lstStyle/>
          <a:p>
            <a:r>
              <a:rPr lang="es-MX" sz="1100" dirty="0"/>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p:cNvSpPr>
          <p:nvPr/>
        </p:nvSpPr>
        <p:spPr bwMode="auto">
          <a:xfrm>
            <a:off x="1558677" y="131743"/>
            <a:ext cx="7412286" cy="108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50800" rIns="50800" bIns="50800" anchor="ctr">
            <a:spAutoFit/>
          </a:bodyPr>
          <a:lstStyle>
            <a:lvl1pPr>
              <a:spcBef>
                <a:spcPts val="4200"/>
              </a:spcBef>
              <a:buSzPct val="75000"/>
              <a:buChar char="•"/>
              <a:defRPr sz="3600">
                <a:solidFill>
                  <a:srgbClr val="000000"/>
                </a:solidFill>
                <a:latin typeface="Helvetica" panose="020B0604020202020204" pitchFamily="34" charset="0"/>
                <a:ea typeface="MS PGothic" panose="020B0600070205080204" pitchFamily="34" charset="-128"/>
                <a:cs typeface="Helvetica" panose="020B0604020202020204" pitchFamily="34" charset="0"/>
                <a:sym typeface="Helvetica" panose="020B0604020202020204" pitchFamily="34" charset="0"/>
              </a:defRPr>
            </a:lvl1pPr>
            <a:lvl2pPr marL="742950" indent="-28575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eaLnBrk="1">
              <a:spcBef>
                <a:spcPct val="0"/>
              </a:spcBef>
              <a:buSzTx/>
              <a:buFontTx/>
              <a:buNone/>
            </a:pPr>
            <a:r>
              <a:rPr lang="es-MX" altLang="es-ES" sz="3200" b="1" dirty="0">
                <a:solidFill>
                  <a:srgbClr val="002060"/>
                </a:solidFill>
                <a:latin typeface="Century Gothic" panose="020B0502020202020204" pitchFamily="34" charset="0"/>
              </a:rPr>
              <a:t>Sensibilidad de los datos personales </a:t>
            </a:r>
          </a:p>
          <a:p>
            <a:pPr algn="r" eaLnBrk="1">
              <a:spcBef>
                <a:spcPct val="0"/>
              </a:spcBef>
              <a:buSzTx/>
              <a:buFontTx/>
              <a:buNone/>
            </a:pPr>
            <a:r>
              <a:rPr lang="es-MX" altLang="es-ES" sz="3200" b="1" dirty="0">
                <a:solidFill>
                  <a:srgbClr val="002060"/>
                </a:solidFill>
                <a:latin typeface="Century Gothic" panose="020B0502020202020204" pitchFamily="34" charset="0"/>
              </a:rPr>
              <a:t>y </a:t>
            </a:r>
            <a:r>
              <a:rPr lang="es-MX" altLang="es-ES" sz="3200" b="1" i="1" dirty="0">
                <a:solidFill>
                  <a:srgbClr val="002060"/>
                </a:solidFill>
                <a:latin typeface="Century Gothic" panose="020B0502020202020204" pitchFamily="34" charset="0"/>
              </a:rPr>
              <a:t>Big Data</a:t>
            </a:r>
          </a:p>
        </p:txBody>
      </p:sp>
      <p:sp>
        <p:nvSpPr>
          <p:cNvPr id="31748" name="CuadroTexto 4"/>
          <p:cNvSpPr txBox="1">
            <a:spLocks noChangeArrowheads="1"/>
          </p:cNvSpPr>
          <p:nvPr/>
        </p:nvSpPr>
        <p:spPr bwMode="auto">
          <a:xfrm>
            <a:off x="741363" y="1636713"/>
            <a:ext cx="727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altLang="es-MX" dirty="0">
                <a:solidFill>
                  <a:srgbClr val="002060"/>
                </a:solidFill>
                <a:latin typeface="Century Gothic" panose="020B0502020202020204" pitchFamily="34" charset="0"/>
              </a:rPr>
              <a:t>Características de </a:t>
            </a:r>
            <a:r>
              <a:rPr lang="es-MX" altLang="es-MX" b="1" i="1" u="sng" dirty="0">
                <a:solidFill>
                  <a:srgbClr val="002060"/>
                </a:solidFill>
                <a:latin typeface="Century Gothic" panose="020B0502020202020204" pitchFamily="34" charset="0"/>
              </a:rPr>
              <a:t>Big Data</a:t>
            </a:r>
            <a:endParaRPr lang="es-ES" altLang="es-MX" sz="3000" b="1" u="sng" dirty="0">
              <a:solidFill>
                <a:srgbClr val="002060"/>
              </a:solidFill>
              <a:latin typeface="Century Gothic" panose="020B0502020202020204" pitchFamily="34" charset="0"/>
            </a:endParaRPr>
          </a:p>
        </p:txBody>
      </p:sp>
      <p:graphicFrame>
        <p:nvGraphicFramePr>
          <p:cNvPr id="2" name="Diagrama 1"/>
          <p:cNvGraphicFramePr/>
          <p:nvPr>
            <p:extLst>
              <p:ext uri="{D42A27DB-BD31-4B8C-83A1-F6EECF244321}">
                <p14:modId xmlns:p14="http://schemas.microsoft.com/office/powerpoint/2010/main" val="4179954715"/>
              </p:ext>
            </p:extLst>
          </p:nvPr>
        </p:nvGraphicFramePr>
        <p:xfrm>
          <a:off x="1965896" y="1984721"/>
          <a:ext cx="8669867" cy="577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11918882" y="8792666"/>
            <a:ext cx="936104" cy="261610"/>
          </a:xfrm>
          <a:prstGeom prst="rect">
            <a:avLst/>
          </a:prstGeom>
          <a:noFill/>
        </p:spPr>
        <p:txBody>
          <a:bodyPr wrap="square" rtlCol="0">
            <a:spAutoFit/>
          </a:bodyPr>
          <a:lstStyle/>
          <a:p>
            <a:r>
              <a:rPr lang="es-MX" sz="1100" dirty="0"/>
              <a:t>29</a:t>
            </a: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918882" y="8792666"/>
            <a:ext cx="936104" cy="261610"/>
          </a:xfrm>
          <a:prstGeom prst="rect">
            <a:avLst/>
          </a:prstGeom>
          <a:noFill/>
        </p:spPr>
        <p:txBody>
          <a:bodyPr wrap="square" rtlCol="0">
            <a:spAutoFit/>
          </a:bodyPr>
          <a:lstStyle/>
          <a:p>
            <a:r>
              <a:rPr lang="es-MX" sz="1100" dirty="0"/>
              <a:t>30</a:t>
            </a:r>
          </a:p>
        </p:txBody>
      </p:sp>
      <p:sp>
        <p:nvSpPr>
          <p:cNvPr id="6" name="Rectángulo 5"/>
          <p:cNvSpPr/>
          <p:nvPr/>
        </p:nvSpPr>
        <p:spPr>
          <a:xfrm>
            <a:off x="297200" y="1594392"/>
            <a:ext cx="9642384" cy="830997"/>
          </a:xfrm>
          <a:prstGeom prst="rect">
            <a:avLst/>
          </a:prstGeom>
          <a:noFill/>
        </p:spPr>
        <p:txBody>
          <a:bodyPr wrap="none" lIns="91440" tIns="45720" rIns="91440" bIns="45720">
            <a:spAutoFit/>
          </a:bodyPr>
          <a:lstStyle/>
          <a:p>
            <a:pPr algn="ctr"/>
            <a:r>
              <a:rPr lang="es-ES" sz="4800" b="0" cap="none" spc="0" dirty="0">
                <a:ln w="0"/>
                <a:solidFill>
                  <a:srgbClr val="D249E9"/>
                </a:solidFill>
                <a:effectLst>
                  <a:outerShdw blurRad="38100" dist="19050" dir="2700000" algn="tl" rotWithShape="0">
                    <a:schemeClr val="dk1">
                      <a:alpha val="40000"/>
                    </a:schemeClr>
                  </a:outerShdw>
                </a:effectLst>
                <a:latin typeface="Century Gothic" panose="020B0502020202020204" pitchFamily="34" charset="0"/>
              </a:rPr>
              <a:t>Reelección de 2012 de Obama</a:t>
            </a:r>
          </a:p>
        </p:txBody>
      </p:sp>
      <p:sp>
        <p:nvSpPr>
          <p:cNvPr id="8" name="Rectángulo 7"/>
          <p:cNvSpPr/>
          <p:nvPr/>
        </p:nvSpPr>
        <p:spPr>
          <a:xfrm>
            <a:off x="661139" y="2756636"/>
            <a:ext cx="11715766" cy="1815882"/>
          </a:xfrm>
          <a:prstGeom prst="rect">
            <a:avLst/>
          </a:prstGeom>
        </p:spPr>
        <p:txBody>
          <a:bodyPr wrap="square">
            <a:spAutoFit/>
          </a:bodyPr>
          <a:lstStyle/>
          <a:p>
            <a:pPr algn="just"/>
            <a:r>
              <a:rPr lang="es-MX" sz="2800" dirty="0">
                <a:solidFill>
                  <a:srgbClr val="121212"/>
                </a:solidFill>
                <a:latin typeface="Century Gothic" panose="020B0502020202020204" pitchFamily="34" charset="0"/>
              </a:rPr>
              <a:t>Los esfuerzos de la campaña se enfocaron en tres aspectos: </a:t>
            </a:r>
            <a:r>
              <a:rPr lang="es-MX" sz="2800" b="1" dirty="0">
                <a:solidFill>
                  <a:srgbClr val="00B050"/>
                </a:solidFill>
                <a:latin typeface="Century Gothic" panose="020B0502020202020204" pitchFamily="34" charset="0"/>
              </a:rPr>
              <a:t>registro</a:t>
            </a:r>
            <a:r>
              <a:rPr lang="es-MX" sz="2800" dirty="0">
                <a:solidFill>
                  <a:srgbClr val="121212"/>
                </a:solidFill>
                <a:latin typeface="Century Gothic" panose="020B0502020202020204" pitchFamily="34" charset="0"/>
              </a:rPr>
              <a:t> (recoger datos de los votantes convencidos), </a:t>
            </a:r>
            <a:r>
              <a:rPr lang="es-MX" sz="2800" b="1" dirty="0">
                <a:solidFill>
                  <a:srgbClr val="00B050"/>
                </a:solidFill>
                <a:latin typeface="Century Gothic" panose="020B0502020202020204" pitchFamily="34" charset="0"/>
              </a:rPr>
              <a:t>persuasión</a:t>
            </a:r>
            <a:r>
              <a:rPr lang="es-MX" sz="2800" dirty="0">
                <a:solidFill>
                  <a:srgbClr val="121212"/>
                </a:solidFill>
                <a:latin typeface="Century Gothic" panose="020B0502020202020204" pitchFamily="34" charset="0"/>
              </a:rPr>
              <a:t> (dirigirse a los dudosos de una forma eficaz) y </a:t>
            </a:r>
            <a:r>
              <a:rPr lang="es-MX" sz="2800" b="1" dirty="0">
                <a:solidFill>
                  <a:srgbClr val="00B050"/>
                </a:solidFill>
                <a:latin typeface="Century Gothic" panose="020B0502020202020204" pitchFamily="34" charset="0"/>
              </a:rPr>
              <a:t>voto del electorado </a:t>
            </a:r>
            <a:r>
              <a:rPr lang="es-MX" sz="2800" dirty="0">
                <a:solidFill>
                  <a:srgbClr val="121212"/>
                </a:solidFill>
                <a:latin typeface="Century Gothic" panose="020B0502020202020204" pitchFamily="34" charset="0"/>
              </a:rPr>
              <a:t>(asegurarse de que los partidarios fueran a ejercer el voto sí o sí)</a:t>
            </a:r>
            <a:endParaRPr lang="es-MX" sz="2800" dirty="0">
              <a:latin typeface="Century Gothic" panose="020B0502020202020204" pitchFamily="34" charset="0"/>
            </a:endParaRPr>
          </a:p>
        </p:txBody>
      </p:sp>
      <p:sp>
        <p:nvSpPr>
          <p:cNvPr id="9" name="Rectángulo 8"/>
          <p:cNvSpPr/>
          <p:nvPr/>
        </p:nvSpPr>
        <p:spPr>
          <a:xfrm>
            <a:off x="5884534" y="5684123"/>
            <a:ext cx="6502400" cy="3108543"/>
          </a:xfrm>
          <a:prstGeom prst="rect">
            <a:avLst/>
          </a:prstGeom>
        </p:spPr>
        <p:txBody>
          <a:bodyPr>
            <a:spAutoFit/>
          </a:bodyPr>
          <a:lstStyle/>
          <a:p>
            <a:pPr algn="just"/>
            <a:r>
              <a:rPr lang="es-MX" sz="2800" dirty="0">
                <a:solidFill>
                  <a:srgbClr val="121212"/>
                </a:solidFill>
                <a:latin typeface="Century Gothic" panose="020B0502020202020204" pitchFamily="34" charset="0"/>
              </a:rPr>
              <a:t>El equipo de Obama </a:t>
            </a:r>
            <a:r>
              <a:rPr lang="es-MX" sz="2800" b="1" dirty="0">
                <a:solidFill>
                  <a:srgbClr val="7030A0"/>
                </a:solidFill>
                <a:latin typeface="Century Gothic" panose="020B0502020202020204" pitchFamily="34" charset="0"/>
              </a:rPr>
              <a:t>optimizó la comunicación y mejoró la respuesta del electorado afín</a:t>
            </a:r>
            <a:r>
              <a:rPr lang="es-MX" sz="2800" dirty="0">
                <a:solidFill>
                  <a:srgbClr val="121212"/>
                </a:solidFill>
                <a:latin typeface="Century Gothic" panose="020B0502020202020204" pitchFamily="34" charset="0"/>
              </a:rPr>
              <a:t>, permitiendo no malgastar recursos, tiempo y dinero en los votantes no </a:t>
            </a:r>
            <a:r>
              <a:rPr lang="es-MX" sz="2800" dirty="0" err="1">
                <a:solidFill>
                  <a:srgbClr val="121212"/>
                </a:solidFill>
                <a:latin typeface="Century Gothic" panose="020B0502020202020204" pitchFamily="34" charset="0"/>
              </a:rPr>
              <a:t>afínes</a:t>
            </a:r>
            <a:endParaRPr lang="es-MX" sz="2800" dirty="0">
              <a:solidFill>
                <a:srgbClr val="121212"/>
              </a:solidFill>
              <a:latin typeface="Century Gothic" panose="020B0502020202020204" pitchFamily="34" charset="0"/>
            </a:endParaRPr>
          </a:p>
          <a:p>
            <a:pPr algn="just"/>
            <a:endParaRPr lang="es-MX" sz="2800" dirty="0">
              <a:latin typeface="Century Gothic" panose="020B0502020202020204" pitchFamily="34" charset="0"/>
            </a:endParaRPr>
          </a:p>
        </p:txBody>
      </p:sp>
      <p:pic>
        <p:nvPicPr>
          <p:cNvPr id="10" name="Imagen 9"/>
          <p:cNvPicPr>
            <a:picLocks noChangeAspect="1"/>
          </p:cNvPicPr>
          <p:nvPr/>
        </p:nvPicPr>
        <p:blipFill>
          <a:blip r:embed="rId2"/>
          <a:stretch>
            <a:fillRect/>
          </a:stretch>
        </p:blipFill>
        <p:spPr>
          <a:xfrm>
            <a:off x="661139" y="5504451"/>
            <a:ext cx="4782922" cy="2164830"/>
          </a:xfrm>
          <a:prstGeom prst="rect">
            <a:avLst/>
          </a:prstGeom>
        </p:spPr>
      </p:pic>
      <p:sp>
        <p:nvSpPr>
          <p:cNvPr id="11" name="CuadroTexto 10"/>
          <p:cNvSpPr txBox="1"/>
          <p:nvPr/>
        </p:nvSpPr>
        <p:spPr>
          <a:xfrm>
            <a:off x="8014568" y="9269288"/>
            <a:ext cx="5328592" cy="253916"/>
          </a:xfrm>
          <a:prstGeom prst="rect">
            <a:avLst/>
          </a:prstGeom>
          <a:noFill/>
        </p:spPr>
        <p:txBody>
          <a:bodyPr wrap="square" rtlCol="0">
            <a:spAutoFit/>
          </a:bodyPr>
          <a:lstStyle/>
          <a:p>
            <a:r>
              <a:rPr lang="es-MX" sz="1050" dirty="0">
                <a:latin typeface="Century Gothic" panose="020B0502020202020204" pitchFamily="34" charset="0"/>
              </a:rPr>
              <a:t>http://www.icorp.com.mx/blog/ejemplos-del-uso-del-big-data/</a:t>
            </a:r>
          </a:p>
        </p:txBody>
      </p:sp>
    </p:spTree>
    <p:extLst>
      <p:ext uri="{BB962C8B-B14F-4D97-AF65-F5344CB8AC3E}">
        <p14:creationId xmlns:p14="http://schemas.microsoft.com/office/powerpoint/2010/main" val="3879007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p:cNvSpPr>
          <p:nvPr/>
        </p:nvSpPr>
        <p:spPr bwMode="auto">
          <a:xfrm>
            <a:off x="608138" y="1683573"/>
            <a:ext cx="2679676" cy="12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800" tIns="50800" rIns="50800" bIns="50800" anchor="ctr">
            <a:spAutoFit/>
          </a:bodyPr>
          <a:lstStyle>
            <a:lvl1pPr>
              <a:spcBef>
                <a:spcPts val="4200"/>
              </a:spcBef>
              <a:buSzPct val="75000"/>
              <a:buChar char="•"/>
              <a:defRPr sz="3600">
                <a:solidFill>
                  <a:srgbClr val="000000"/>
                </a:solidFill>
                <a:latin typeface="Helvetica" panose="020B0604020202020204" pitchFamily="34" charset="0"/>
                <a:ea typeface="MS PGothic" panose="020B0600070205080204" pitchFamily="34" charset="-128"/>
                <a:cs typeface="Helvetica" panose="020B0604020202020204" pitchFamily="34" charset="0"/>
                <a:sym typeface="Helvetica" panose="020B0604020202020204" pitchFamily="34" charset="0"/>
              </a:defRPr>
            </a:lvl1pPr>
            <a:lvl2pPr marL="742950" indent="-28575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spcBef>
                <a:spcPts val="4200"/>
              </a:spcBef>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eaLnBrk="1">
              <a:spcBef>
                <a:spcPct val="0"/>
              </a:spcBef>
              <a:buSzTx/>
              <a:buFontTx/>
              <a:buNone/>
            </a:pPr>
            <a:r>
              <a:rPr lang="es-MX" altLang="es-ES" sz="7200" b="1" dirty="0">
                <a:solidFill>
                  <a:srgbClr val="002060"/>
                </a:solidFill>
                <a:latin typeface="Century Gothic" panose="020B0502020202020204" pitchFamily="34" charset="0"/>
              </a:rPr>
              <a:t>Uber</a:t>
            </a:r>
            <a:endParaRPr lang="es-MX" altLang="es-ES" sz="7200" b="1" i="1" dirty="0">
              <a:solidFill>
                <a:srgbClr val="002060"/>
              </a:solidFill>
              <a:latin typeface="Century Gothic" panose="020B0502020202020204" pitchFamily="34" charset="0"/>
            </a:endParaRPr>
          </a:p>
        </p:txBody>
      </p:sp>
      <p:sp>
        <p:nvSpPr>
          <p:cNvPr id="4" name="Rectángulo 3"/>
          <p:cNvSpPr/>
          <p:nvPr/>
        </p:nvSpPr>
        <p:spPr>
          <a:xfrm>
            <a:off x="5851972" y="1684120"/>
            <a:ext cx="6624736" cy="2062103"/>
          </a:xfrm>
          <a:prstGeom prst="rect">
            <a:avLst/>
          </a:prstGeom>
        </p:spPr>
        <p:txBody>
          <a:bodyPr wrap="square">
            <a:spAutoFit/>
          </a:bodyPr>
          <a:lstStyle/>
          <a:p>
            <a:pPr algn="just"/>
            <a:r>
              <a:rPr lang="es-MX" sz="2000" dirty="0">
                <a:solidFill>
                  <a:srgbClr val="002060"/>
                </a:solidFill>
                <a:latin typeface="Century Gothic" panose="020B0502020202020204" pitchFamily="34" charset="0"/>
              </a:rPr>
              <a:t>Al cierre de 2016, la plataforma Uber contaba con </a:t>
            </a:r>
            <a:r>
              <a:rPr lang="es-MX" sz="2400" b="1" dirty="0">
                <a:solidFill>
                  <a:srgbClr val="FF33CC"/>
                </a:solidFill>
                <a:latin typeface="Century Gothic" panose="020B0502020202020204" pitchFamily="34" charset="0"/>
              </a:rPr>
              <a:t>39 mil conductores </a:t>
            </a:r>
            <a:r>
              <a:rPr lang="es-MX" sz="2000" dirty="0">
                <a:solidFill>
                  <a:srgbClr val="002060"/>
                </a:solidFill>
                <a:latin typeface="Century Gothic" panose="020B0502020202020204" pitchFamily="34" charset="0"/>
              </a:rPr>
              <a:t>registrados en México y poco más de un </a:t>
            </a:r>
            <a:r>
              <a:rPr lang="es-MX" sz="2400" b="1" dirty="0">
                <a:solidFill>
                  <a:srgbClr val="FF33CC"/>
                </a:solidFill>
                <a:latin typeface="Century Gothic" panose="020B0502020202020204" pitchFamily="34" charset="0"/>
              </a:rPr>
              <a:t>millón 200 mil usuarios</a:t>
            </a:r>
            <a:r>
              <a:rPr lang="es-MX" sz="2000" dirty="0">
                <a:solidFill>
                  <a:srgbClr val="002060"/>
                </a:solidFill>
                <a:latin typeface="Century Gothic" panose="020B0502020202020204" pitchFamily="34" charset="0"/>
              </a:rPr>
              <a:t> inscritos en el país </a:t>
            </a:r>
          </a:p>
          <a:p>
            <a:endParaRPr lang="es-MX" sz="2000" dirty="0"/>
          </a:p>
          <a:p>
            <a:endParaRPr lang="es-MX" sz="2000" dirty="0"/>
          </a:p>
        </p:txBody>
      </p:sp>
      <p:sp>
        <p:nvSpPr>
          <p:cNvPr id="5" name="Rectángulo 4"/>
          <p:cNvSpPr/>
          <p:nvPr/>
        </p:nvSpPr>
        <p:spPr>
          <a:xfrm>
            <a:off x="5836196" y="4035394"/>
            <a:ext cx="6502400" cy="3662541"/>
          </a:xfrm>
          <a:prstGeom prst="rect">
            <a:avLst/>
          </a:prstGeom>
        </p:spPr>
        <p:txBody>
          <a:bodyPr>
            <a:spAutoFit/>
          </a:bodyPr>
          <a:lstStyle/>
          <a:p>
            <a:pPr algn="just"/>
            <a:r>
              <a:rPr lang="es-MX" sz="2400" dirty="0">
                <a:solidFill>
                  <a:srgbClr val="002060"/>
                </a:solidFill>
                <a:latin typeface="Century Gothic" panose="020B0502020202020204" pitchFamily="34" charset="0"/>
              </a:rPr>
              <a:t>Gracias al uso del Big Data, </a:t>
            </a:r>
            <a:r>
              <a:rPr lang="es-MX" sz="2800" b="1" dirty="0">
                <a:solidFill>
                  <a:srgbClr val="00B050"/>
                </a:solidFill>
                <a:latin typeface="Century Gothic" panose="020B0502020202020204" pitchFamily="34" charset="0"/>
              </a:rPr>
              <a:t>el sistema Uber gestiona los millones de billones de destinos</a:t>
            </a:r>
            <a:r>
              <a:rPr lang="es-MX" sz="2400" dirty="0">
                <a:solidFill>
                  <a:srgbClr val="002060"/>
                </a:solidFill>
                <a:latin typeface="Century Gothic" panose="020B0502020202020204" pitchFamily="34" charset="0"/>
              </a:rPr>
              <a:t> que tiene la metrópoli, generando un mapeo de los automóviles cercanos y, al mismo tiempo, un costo estimado de tu trayecto durante el tiempo promedio que toma desde que pides tu vehículo hasta que el conductor acepta la solicitud</a:t>
            </a:r>
          </a:p>
        </p:txBody>
      </p:sp>
      <p:sp>
        <p:nvSpPr>
          <p:cNvPr id="6" name="CuadroTexto 5"/>
          <p:cNvSpPr txBox="1"/>
          <p:nvPr/>
        </p:nvSpPr>
        <p:spPr>
          <a:xfrm>
            <a:off x="432767" y="9269288"/>
            <a:ext cx="4752528" cy="253916"/>
          </a:xfrm>
          <a:prstGeom prst="rect">
            <a:avLst/>
          </a:prstGeom>
          <a:noFill/>
        </p:spPr>
        <p:txBody>
          <a:bodyPr wrap="square" rtlCol="0">
            <a:spAutoFit/>
          </a:bodyPr>
          <a:lstStyle/>
          <a:p>
            <a:r>
              <a:rPr lang="es-MX" sz="1050" dirty="0">
                <a:latin typeface="Century Gothic" panose="020B0502020202020204" pitchFamily="34" charset="0"/>
              </a:rPr>
              <a:t>http://www.icorp.com.mx/blog/ejemplos-del-uso-del-big-data/</a:t>
            </a:r>
          </a:p>
        </p:txBody>
      </p:sp>
      <p:sp>
        <p:nvSpPr>
          <p:cNvPr id="7" name="CuadroTexto 6"/>
          <p:cNvSpPr txBox="1"/>
          <p:nvPr/>
        </p:nvSpPr>
        <p:spPr>
          <a:xfrm>
            <a:off x="11918882" y="8792666"/>
            <a:ext cx="936104" cy="261610"/>
          </a:xfrm>
          <a:prstGeom prst="rect">
            <a:avLst/>
          </a:prstGeom>
          <a:noFill/>
        </p:spPr>
        <p:txBody>
          <a:bodyPr wrap="square" rtlCol="0">
            <a:spAutoFit/>
          </a:bodyPr>
          <a:lstStyle/>
          <a:p>
            <a:r>
              <a:rPr lang="es-MX" sz="1100" dirty="0"/>
              <a:t>31</a:t>
            </a:r>
          </a:p>
        </p:txBody>
      </p:sp>
      <p:pic>
        <p:nvPicPr>
          <p:cNvPr id="8" name="Imagen 7"/>
          <p:cNvPicPr>
            <a:picLocks noChangeAspect="1"/>
          </p:cNvPicPr>
          <p:nvPr/>
        </p:nvPicPr>
        <p:blipFill>
          <a:blip r:embed="rId2"/>
          <a:stretch>
            <a:fillRect/>
          </a:stretch>
        </p:blipFill>
        <p:spPr>
          <a:xfrm>
            <a:off x="269105" y="3589124"/>
            <a:ext cx="5079851" cy="4108811"/>
          </a:xfrm>
          <a:prstGeom prst="rect">
            <a:avLst/>
          </a:prstGeom>
        </p:spPr>
      </p:pic>
      <p:pic>
        <p:nvPicPr>
          <p:cNvPr id="9" name="Imagen 8"/>
          <p:cNvPicPr>
            <a:picLocks noChangeAspect="1"/>
          </p:cNvPicPr>
          <p:nvPr/>
        </p:nvPicPr>
        <p:blipFill>
          <a:blip r:embed="rId3"/>
          <a:stretch>
            <a:fillRect/>
          </a:stretch>
        </p:blipFill>
        <p:spPr>
          <a:xfrm>
            <a:off x="2976364" y="324689"/>
            <a:ext cx="6187976" cy="859611"/>
          </a:xfrm>
          <a:prstGeom prst="rect">
            <a:avLst/>
          </a:prstGeom>
        </p:spPr>
      </p:pic>
    </p:spTree>
    <p:extLst>
      <p:ext uri="{BB962C8B-B14F-4D97-AF65-F5344CB8AC3E}">
        <p14:creationId xmlns:p14="http://schemas.microsoft.com/office/powerpoint/2010/main" val="3429138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97944" y="8477200"/>
            <a:ext cx="7802563" cy="806450"/>
          </a:xfrm>
        </p:spPr>
        <p:txBody>
          <a:bodyPr/>
          <a:lstStyle/>
          <a:p>
            <a:pPr algn="ctr"/>
            <a:r>
              <a:rPr lang="es-MX" sz="4400" dirty="0">
                <a:solidFill>
                  <a:srgbClr val="002060"/>
                </a:solidFill>
              </a:rPr>
              <a:t>Retos en materia de Datos Sensibles </a:t>
            </a:r>
          </a:p>
        </p:txBody>
      </p:sp>
      <p:pic>
        <p:nvPicPr>
          <p:cNvPr id="33799" name="Picture 7" descr="Imagen relacionada"/>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553" r="5553"/>
          <a:stretch>
            <a:fillRect/>
          </a:stretch>
        </p:blipFill>
        <p:spPr bwMode="auto">
          <a:xfrm>
            <a:off x="2613968" y="1780457"/>
            <a:ext cx="7658547" cy="574352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11918882" y="8792666"/>
            <a:ext cx="936104" cy="261610"/>
          </a:xfrm>
          <a:prstGeom prst="rect">
            <a:avLst/>
          </a:prstGeom>
          <a:noFill/>
        </p:spPr>
        <p:txBody>
          <a:bodyPr wrap="square" rtlCol="0">
            <a:spAutoFit/>
          </a:bodyPr>
          <a:lstStyle/>
          <a:p>
            <a:r>
              <a:rPr lang="es-MX" sz="1100" dirty="0"/>
              <a:t>32</a:t>
            </a:r>
          </a:p>
        </p:txBody>
      </p:sp>
    </p:spTree>
  </p:cSld>
  <p:clrMapOvr>
    <a:masterClrMapping/>
  </p:clrMapOvr>
  <p:transition spd="slow">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613968" y="124272"/>
            <a:ext cx="8939560" cy="916360"/>
          </a:xfrm>
        </p:spPr>
        <p:txBody>
          <a:bodyPr/>
          <a:lstStyle/>
          <a:p>
            <a:r>
              <a:rPr lang="es-MX" dirty="0">
                <a:solidFill>
                  <a:srgbClr val="002060"/>
                </a:solidFill>
                <a:latin typeface="Century Gothic" panose="020B0502020202020204" pitchFamily="34" charset="0"/>
              </a:rPr>
              <a:t>Retos</a:t>
            </a:r>
          </a:p>
        </p:txBody>
      </p:sp>
      <p:sp>
        <p:nvSpPr>
          <p:cNvPr id="6" name="CuadroTexto 5"/>
          <p:cNvSpPr txBox="1"/>
          <p:nvPr/>
        </p:nvSpPr>
        <p:spPr>
          <a:xfrm>
            <a:off x="741760" y="592977"/>
            <a:ext cx="8136904" cy="9571851"/>
          </a:xfrm>
          <a:prstGeom prst="rect">
            <a:avLst/>
          </a:prstGeom>
          <a:noFill/>
        </p:spPr>
        <p:txBody>
          <a:bodyPr wrap="square">
            <a:spAutoFit/>
          </a:bodyPr>
          <a:lstStyle/>
          <a:p>
            <a:pPr algn="just">
              <a:defRPr/>
            </a:pPr>
            <a:endParaRPr lang="es-MX" sz="2400" dirty="0">
              <a:solidFill>
                <a:schemeClr val="tx1"/>
              </a:solidFill>
            </a:endParaRPr>
          </a:p>
          <a:p>
            <a:pPr algn="just">
              <a:defRPr/>
            </a:pPr>
            <a:endParaRPr lang="es-MX" sz="2400" dirty="0">
              <a:solidFill>
                <a:schemeClr val="tx1"/>
              </a:solidFill>
            </a:endParaRPr>
          </a:p>
          <a:p>
            <a:pPr marL="342900" indent="-342900" algn="just">
              <a:buFont typeface="Wingdings" panose="05000000000000000000" pitchFamily="2" charset="2"/>
              <a:buChar char="ü"/>
              <a:defRPr/>
            </a:pPr>
            <a:endParaRPr lang="es-MX" sz="2400" dirty="0">
              <a:solidFill>
                <a:schemeClr val="tx1"/>
              </a:solidFill>
            </a:endParaRPr>
          </a:p>
          <a:p>
            <a:pPr marL="342900" indent="-342900" algn="just">
              <a:buFont typeface="Wingdings" panose="05000000000000000000" pitchFamily="2" charset="2"/>
              <a:buChar char="ü"/>
              <a:defRPr/>
            </a:pPr>
            <a:endParaRPr lang="es-MX" sz="2400" dirty="0">
              <a:solidFill>
                <a:schemeClr val="tx1"/>
              </a:solidFill>
              <a:latin typeface="Century Gothic" panose="020B0502020202020204" pitchFamily="34" charset="0"/>
            </a:endParaRPr>
          </a:p>
          <a:p>
            <a:pPr marL="342900" indent="-342900" algn="just">
              <a:buFont typeface="Wingdings" panose="05000000000000000000" pitchFamily="2" charset="2"/>
              <a:buChar char="ü"/>
              <a:defRPr/>
            </a:pPr>
            <a:r>
              <a:rPr lang="es-MX" sz="2800" dirty="0">
                <a:solidFill>
                  <a:schemeClr val="tx1"/>
                </a:solidFill>
                <a:latin typeface="Century Gothic" panose="020B0502020202020204" pitchFamily="34" charset="0"/>
              </a:rPr>
              <a:t>Los datos </a:t>
            </a:r>
            <a:r>
              <a:rPr lang="es-MX" sz="2800" b="1" dirty="0">
                <a:solidFill>
                  <a:schemeClr val="tx1"/>
                </a:solidFill>
                <a:latin typeface="Century Gothic" panose="020B0502020202020204" pitchFamily="34" charset="0"/>
              </a:rPr>
              <a:t>personales sensibles tienen un valor </a:t>
            </a:r>
            <a:r>
              <a:rPr lang="es-MX" sz="2800" dirty="0">
                <a:solidFill>
                  <a:schemeClr val="tx1"/>
                </a:solidFill>
                <a:latin typeface="Century Gothic" panose="020B0502020202020204" pitchFamily="34" charset="0"/>
              </a:rPr>
              <a:t>debido a los </a:t>
            </a:r>
            <a:r>
              <a:rPr lang="es-MX" sz="2800" b="1" dirty="0">
                <a:solidFill>
                  <a:schemeClr val="tx1"/>
                </a:solidFill>
                <a:latin typeface="Century Gothic" panose="020B0502020202020204" pitchFamily="34" charset="0"/>
              </a:rPr>
              <a:t>beneficios que representan para un tercero, </a:t>
            </a:r>
            <a:r>
              <a:rPr lang="es-MX" sz="2800" dirty="0">
                <a:solidFill>
                  <a:schemeClr val="tx1"/>
                </a:solidFill>
                <a:latin typeface="Century Gothic" panose="020B0502020202020204" pitchFamily="34" charset="0"/>
              </a:rPr>
              <a:t>por lo que debemos reforzar las medidas de seguridad para su protección</a:t>
            </a:r>
          </a:p>
          <a:p>
            <a:pPr algn="just">
              <a:defRPr/>
            </a:pPr>
            <a:endParaRPr lang="es-MX" sz="2800" dirty="0">
              <a:solidFill>
                <a:schemeClr val="tx1"/>
              </a:solidFill>
              <a:latin typeface="Century Gothic" panose="020B0502020202020204" pitchFamily="34" charset="0"/>
            </a:endParaRPr>
          </a:p>
          <a:p>
            <a:pPr marL="342900" indent="-342900" algn="just">
              <a:buFont typeface="Wingdings" panose="05000000000000000000" pitchFamily="2" charset="2"/>
              <a:buChar char="ü"/>
              <a:defRPr/>
            </a:pPr>
            <a:r>
              <a:rPr lang="es-MX" sz="2800" dirty="0">
                <a:solidFill>
                  <a:schemeClr val="tx1"/>
                </a:solidFill>
                <a:latin typeface="Century Gothic" panose="020B0502020202020204" pitchFamily="34" charset="0"/>
              </a:rPr>
              <a:t>Garantizar el debido ejercicio de los derechos ARCO de las y los mexicanos</a:t>
            </a:r>
          </a:p>
          <a:p>
            <a:pPr marL="342900" indent="-342900" algn="just">
              <a:buFont typeface="Wingdings" panose="05000000000000000000" pitchFamily="2" charset="2"/>
              <a:buChar char="ü"/>
              <a:defRPr/>
            </a:pPr>
            <a:endParaRPr lang="es-MX" sz="2800" dirty="0">
              <a:solidFill>
                <a:schemeClr val="tx1"/>
              </a:solidFill>
              <a:latin typeface="Century Gothic" panose="020B0502020202020204" pitchFamily="34" charset="0"/>
            </a:endParaRPr>
          </a:p>
          <a:p>
            <a:pPr marL="342900" indent="-342900" algn="just">
              <a:buFont typeface="Wingdings" panose="05000000000000000000" pitchFamily="2" charset="2"/>
              <a:buChar char="ü"/>
              <a:defRPr/>
            </a:pPr>
            <a:r>
              <a:rPr lang="es-MX" sz="2800" dirty="0">
                <a:solidFill>
                  <a:schemeClr val="tx1"/>
                </a:solidFill>
                <a:latin typeface="Century Gothic" panose="020B0502020202020204" pitchFamily="34" charset="0"/>
              </a:rPr>
              <a:t>Combatir la venta de </a:t>
            </a:r>
            <a:r>
              <a:rPr lang="es-MX" sz="2800" b="1" dirty="0">
                <a:solidFill>
                  <a:schemeClr val="tx1"/>
                </a:solidFill>
                <a:latin typeface="Century Gothic" panose="020B0502020202020204" pitchFamily="34" charset="0"/>
              </a:rPr>
              <a:t>los datos personales sensibles </a:t>
            </a:r>
            <a:r>
              <a:rPr lang="es-MX" sz="2800" dirty="0">
                <a:solidFill>
                  <a:schemeClr val="tx1"/>
                </a:solidFill>
                <a:latin typeface="Century Gothic" panose="020B0502020202020204" pitchFamily="34" charset="0"/>
              </a:rPr>
              <a:t>que se comercializan en </a:t>
            </a:r>
            <a:r>
              <a:rPr lang="es-MX" sz="2800" b="1" dirty="0">
                <a:solidFill>
                  <a:schemeClr val="tx1"/>
                </a:solidFill>
                <a:latin typeface="Century Gothic" panose="020B0502020202020204" pitchFamily="34" charset="0"/>
              </a:rPr>
              <a:t>mercados ilegales</a:t>
            </a:r>
          </a:p>
          <a:p>
            <a:pPr marL="342900" indent="-342900" algn="just">
              <a:buFont typeface="Wingdings" panose="05000000000000000000" pitchFamily="2" charset="2"/>
              <a:buChar char="ü"/>
              <a:defRPr/>
            </a:pPr>
            <a:endParaRPr lang="es-MX" sz="2800" b="1" dirty="0">
              <a:solidFill>
                <a:schemeClr val="tx1"/>
              </a:solidFill>
              <a:latin typeface="Century Gothic" panose="020B0502020202020204" pitchFamily="34" charset="0"/>
            </a:endParaRPr>
          </a:p>
          <a:p>
            <a:pPr marL="342900" indent="-342900" algn="just">
              <a:buFont typeface="Wingdings" panose="05000000000000000000" pitchFamily="2" charset="2"/>
              <a:buChar char="ü"/>
              <a:defRPr/>
            </a:pPr>
            <a:r>
              <a:rPr lang="es-MX" b="1" dirty="0">
                <a:solidFill>
                  <a:srgbClr val="92D050"/>
                </a:solidFill>
                <a:latin typeface="Century Gothic" panose="020B0502020202020204" pitchFamily="34" charset="0"/>
              </a:rPr>
              <a:t>Que el marco normativo en la materia cobre verdadera vigencia</a:t>
            </a:r>
          </a:p>
          <a:p>
            <a:pPr marL="342900" indent="-342900" algn="just">
              <a:buFont typeface="Wingdings" panose="05000000000000000000" pitchFamily="2" charset="2"/>
              <a:buChar char="ü"/>
              <a:defRPr/>
            </a:pPr>
            <a:endParaRPr lang="es-MX" sz="2400" dirty="0">
              <a:solidFill>
                <a:schemeClr val="tx1"/>
              </a:solidFill>
            </a:endParaRPr>
          </a:p>
          <a:p>
            <a:pPr marL="342900" indent="-342900" algn="just">
              <a:buFont typeface="Wingdings" panose="05000000000000000000" pitchFamily="2" charset="2"/>
              <a:buChar char="ü"/>
              <a:defRPr/>
            </a:pPr>
            <a:endParaRPr lang="es-MX" sz="2400" b="1" dirty="0">
              <a:solidFill>
                <a:schemeClr val="tx1"/>
              </a:solidFill>
            </a:endParaRPr>
          </a:p>
        </p:txBody>
      </p:sp>
      <p:pic>
        <p:nvPicPr>
          <p:cNvPr id="3686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846" y="3364632"/>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1975008" y="8792666"/>
            <a:ext cx="936104" cy="261610"/>
          </a:xfrm>
          <a:prstGeom prst="rect">
            <a:avLst/>
          </a:prstGeom>
          <a:noFill/>
        </p:spPr>
        <p:txBody>
          <a:bodyPr wrap="square" rtlCol="0">
            <a:spAutoFit/>
          </a:bodyPr>
          <a:lstStyle/>
          <a:p>
            <a:r>
              <a:rPr lang="es-MX" sz="1100" dirty="0"/>
              <a:t>33</a:t>
            </a:r>
          </a:p>
        </p:txBody>
      </p:sp>
    </p:spTree>
    <p:extLst>
      <p:ext uri="{BB962C8B-B14F-4D97-AF65-F5344CB8AC3E}">
        <p14:creationId xmlns:p14="http://schemas.microsoft.com/office/powerpoint/2010/main" val="1150235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30192" y="124272"/>
            <a:ext cx="4572904" cy="1107996"/>
          </a:xfrm>
          <a:prstGeom prst="rect">
            <a:avLst/>
          </a:prstGeom>
        </p:spPr>
        <p:txBody>
          <a:bodyPr wrap="square">
            <a:spAutoFit/>
          </a:bodyPr>
          <a:lstStyle/>
          <a:p>
            <a:r>
              <a:rPr lang="es-MX" sz="6600" b="1" dirty="0">
                <a:solidFill>
                  <a:srgbClr val="002060"/>
                </a:solidFill>
                <a:latin typeface="Century Gothic" panose="020B0502020202020204" pitchFamily="34" charset="0"/>
              </a:rPr>
              <a:t>Acciones </a:t>
            </a:r>
            <a:endParaRPr lang="es-MX" sz="6600" b="1" dirty="0"/>
          </a:p>
        </p:txBody>
      </p:sp>
      <p:sp>
        <p:nvSpPr>
          <p:cNvPr id="4" name="Marcador de contenido 2"/>
          <p:cNvSpPr txBox="1">
            <a:spLocks/>
          </p:cNvSpPr>
          <p:nvPr/>
        </p:nvSpPr>
        <p:spPr bwMode="auto">
          <a:xfrm>
            <a:off x="4342160" y="3436640"/>
            <a:ext cx="784887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444500" indent="-444500" algn="l" defTabSz="584200" rtl="0" eaLnBrk="0" fontAlgn="base" hangingPunct="0">
              <a:spcBef>
                <a:spcPts val="4200"/>
              </a:spcBef>
              <a:spcAft>
                <a:spcPct val="0"/>
              </a:spcAft>
              <a:buSzPct val="75000"/>
              <a:buChar char="•"/>
              <a:defRPr sz="3600">
                <a:solidFill>
                  <a:srgbClr val="000000"/>
                </a:solidFill>
                <a:latin typeface="+mn-lt"/>
                <a:ea typeface="MS PGothic" panose="020B0600070205080204" pitchFamily="34" charset="-128"/>
                <a:cs typeface="+mn-cs"/>
                <a:sym typeface="Helvetica" panose="020B0604020202020204" pitchFamily="34" charset="0"/>
              </a:defRPr>
            </a:lvl1pPr>
            <a:lvl2pPr marL="8890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2pPr>
            <a:lvl3pPr marL="13335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3pPr>
            <a:lvl4pPr marL="17780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4pPr>
            <a:lvl5pPr marL="22225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5pPr>
            <a:lvl6pPr marL="26797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6pPr>
            <a:lvl7pPr marL="31369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7pPr>
            <a:lvl8pPr marL="35941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8pPr>
            <a:lvl9pPr marL="40513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9pPr>
          </a:lstStyle>
          <a:p>
            <a:pPr algn="just">
              <a:spcBef>
                <a:spcPts val="600"/>
              </a:spcBef>
            </a:pPr>
            <a:r>
              <a:rPr lang="es-MX" sz="3200" kern="0" dirty="0">
                <a:solidFill>
                  <a:srgbClr val="002060"/>
                </a:solidFill>
                <a:latin typeface="Century Gothic" panose="020B0502020202020204" pitchFamily="34" charset="0"/>
              </a:rPr>
              <a:t>Recabar y tratar datos sólo para la </a:t>
            </a:r>
            <a:r>
              <a:rPr lang="es-MX" sz="3200" b="1" kern="0" dirty="0">
                <a:solidFill>
                  <a:srgbClr val="D249E9"/>
                </a:solidFill>
                <a:effectLst>
                  <a:outerShdw blurRad="38100" dist="38100" dir="2700000" algn="tl">
                    <a:srgbClr val="000000">
                      <a:alpha val="43137"/>
                    </a:srgbClr>
                  </a:outerShdw>
                </a:effectLst>
                <a:latin typeface="Century Gothic" panose="020B0502020202020204" pitchFamily="34" charset="0"/>
              </a:rPr>
              <a:t>finalidad específica </a:t>
            </a:r>
          </a:p>
          <a:p>
            <a:pPr algn="just">
              <a:spcBef>
                <a:spcPts val="600"/>
              </a:spcBef>
            </a:pPr>
            <a:endParaRPr lang="es-MX" sz="3200" kern="0" dirty="0">
              <a:solidFill>
                <a:srgbClr val="002060"/>
              </a:solidFill>
              <a:latin typeface="Century Gothic" panose="020B0502020202020204" pitchFamily="34" charset="0"/>
            </a:endParaRPr>
          </a:p>
          <a:p>
            <a:pPr algn="just">
              <a:spcBef>
                <a:spcPts val="600"/>
              </a:spcBef>
            </a:pPr>
            <a:r>
              <a:rPr lang="es-MX" sz="3200" kern="0" dirty="0">
                <a:solidFill>
                  <a:srgbClr val="002060"/>
                </a:solidFill>
                <a:latin typeface="Century Gothic" panose="020B0502020202020204" pitchFamily="34" charset="0"/>
              </a:rPr>
              <a:t>Identificar los </a:t>
            </a:r>
            <a:r>
              <a:rPr lang="es-MX" sz="3200" b="1" kern="0" dirty="0">
                <a:solidFill>
                  <a:srgbClr val="D249E9"/>
                </a:solidFill>
                <a:latin typeface="Century Gothic" panose="020B0502020202020204" pitchFamily="34" charset="0"/>
              </a:rPr>
              <a:t>tipos</a:t>
            </a:r>
            <a:r>
              <a:rPr lang="es-MX" sz="3200" kern="0" dirty="0">
                <a:solidFill>
                  <a:srgbClr val="002060"/>
                </a:solidFill>
                <a:latin typeface="Century Gothic" panose="020B0502020202020204" pitchFamily="34" charset="0"/>
              </a:rPr>
              <a:t> de datos </a:t>
            </a:r>
          </a:p>
          <a:p>
            <a:pPr algn="just">
              <a:spcBef>
                <a:spcPts val="600"/>
              </a:spcBef>
            </a:pPr>
            <a:endParaRPr lang="es-MX" sz="3200" b="1" kern="0" dirty="0">
              <a:solidFill>
                <a:srgbClr val="002060"/>
              </a:solidFill>
              <a:latin typeface="Century Gothic" panose="020B0502020202020204" pitchFamily="34" charset="0"/>
            </a:endParaRPr>
          </a:p>
          <a:p>
            <a:pPr algn="just">
              <a:spcBef>
                <a:spcPts val="600"/>
              </a:spcBef>
            </a:pPr>
            <a:r>
              <a:rPr lang="es-MX" sz="3200" kern="0" dirty="0">
                <a:solidFill>
                  <a:srgbClr val="002060"/>
                </a:solidFill>
                <a:latin typeface="Century Gothic" panose="020B0502020202020204" pitchFamily="34" charset="0"/>
              </a:rPr>
              <a:t>Obtener el </a:t>
            </a:r>
            <a:r>
              <a:rPr lang="es-MX" sz="3200" b="1" kern="0" dirty="0">
                <a:solidFill>
                  <a:srgbClr val="D249E9"/>
                </a:solidFill>
                <a:latin typeface="Century Gothic" panose="020B0502020202020204" pitchFamily="34" charset="0"/>
              </a:rPr>
              <a:t>consentimiento expreso</a:t>
            </a:r>
          </a:p>
          <a:p>
            <a:pPr algn="just">
              <a:spcBef>
                <a:spcPts val="600"/>
              </a:spcBef>
            </a:pPr>
            <a:endParaRPr lang="es-MX" sz="3200" kern="0" dirty="0">
              <a:solidFill>
                <a:srgbClr val="002060"/>
              </a:solidFill>
              <a:latin typeface="Century Gothic" panose="020B0502020202020204" pitchFamily="34" charset="0"/>
            </a:endParaRPr>
          </a:p>
          <a:p>
            <a:pPr algn="just">
              <a:spcBef>
                <a:spcPts val="600"/>
              </a:spcBef>
            </a:pPr>
            <a:r>
              <a:rPr lang="es-MX" sz="3200" kern="0" dirty="0">
                <a:solidFill>
                  <a:srgbClr val="002060"/>
                </a:solidFill>
                <a:latin typeface="Century Gothic" panose="020B0502020202020204" pitchFamily="34" charset="0"/>
              </a:rPr>
              <a:t>Alinear el </a:t>
            </a:r>
            <a:r>
              <a:rPr lang="es-MX" sz="3200" b="1" kern="0" dirty="0">
                <a:solidFill>
                  <a:srgbClr val="D249E9"/>
                </a:solidFill>
                <a:effectLst>
                  <a:outerShdw blurRad="38100" dist="38100" dir="2700000" algn="tl">
                    <a:srgbClr val="000000">
                      <a:alpha val="43137"/>
                    </a:srgbClr>
                  </a:outerShdw>
                </a:effectLst>
                <a:latin typeface="Century Gothic" panose="020B0502020202020204" pitchFamily="34" charset="0"/>
              </a:rPr>
              <a:t>aviso de privacidad </a:t>
            </a:r>
            <a:r>
              <a:rPr lang="es-MX" sz="3200" kern="0" dirty="0">
                <a:solidFill>
                  <a:srgbClr val="002060"/>
                </a:solidFill>
                <a:latin typeface="Century Gothic" panose="020B0502020202020204" pitchFamily="34" charset="0"/>
              </a:rPr>
              <a:t>a la normativa</a:t>
            </a:r>
          </a:p>
        </p:txBody>
      </p:sp>
      <p:pic>
        <p:nvPicPr>
          <p:cNvPr id="5" name="Imagen 4"/>
          <p:cNvPicPr>
            <a:picLocks noChangeAspect="1"/>
          </p:cNvPicPr>
          <p:nvPr/>
        </p:nvPicPr>
        <p:blipFill>
          <a:blip r:embed="rId2"/>
          <a:stretch>
            <a:fillRect/>
          </a:stretch>
        </p:blipFill>
        <p:spPr>
          <a:xfrm>
            <a:off x="3478064" y="2212504"/>
            <a:ext cx="1309581" cy="1512168"/>
          </a:xfrm>
          <a:prstGeom prst="rect">
            <a:avLst/>
          </a:prstGeom>
        </p:spPr>
      </p:pic>
      <p:pic>
        <p:nvPicPr>
          <p:cNvPr id="6" name="Imagen 5"/>
          <p:cNvPicPr>
            <a:picLocks noChangeAspect="1"/>
          </p:cNvPicPr>
          <p:nvPr/>
        </p:nvPicPr>
        <p:blipFill>
          <a:blip r:embed="rId2"/>
          <a:stretch>
            <a:fillRect/>
          </a:stretch>
        </p:blipFill>
        <p:spPr>
          <a:xfrm>
            <a:off x="3478064" y="3828517"/>
            <a:ext cx="1309581" cy="1512168"/>
          </a:xfrm>
          <a:prstGeom prst="rect">
            <a:avLst/>
          </a:prstGeom>
        </p:spPr>
      </p:pic>
      <p:pic>
        <p:nvPicPr>
          <p:cNvPr id="7" name="Imagen 6"/>
          <p:cNvPicPr>
            <a:picLocks noChangeAspect="1"/>
          </p:cNvPicPr>
          <p:nvPr/>
        </p:nvPicPr>
        <p:blipFill>
          <a:blip r:embed="rId2"/>
          <a:stretch>
            <a:fillRect/>
          </a:stretch>
        </p:blipFill>
        <p:spPr>
          <a:xfrm>
            <a:off x="3478064" y="5115736"/>
            <a:ext cx="1309581" cy="1512168"/>
          </a:xfrm>
          <a:prstGeom prst="rect">
            <a:avLst/>
          </a:prstGeom>
        </p:spPr>
      </p:pic>
      <p:pic>
        <p:nvPicPr>
          <p:cNvPr id="8" name="Imagen 7"/>
          <p:cNvPicPr>
            <a:picLocks noChangeAspect="1"/>
          </p:cNvPicPr>
          <p:nvPr/>
        </p:nvPicPr>
        <p:blipFill>
          <a:blip r:embed="rId2"/>
          <a:stretch>
            <a:fillRect/>
          </a:stretch>
        </p:blipFill>
        <p:spPr>
          <a:xfrm>
            <a:off x="3550072" y="6430202"/>
            <a:ext cx="1309581" cy="1512168"/>
          </a:xfrm>
          <a:prstGeom prst="rect">
            <a:avLst/>
          </a:prstGeom>
        </p:spPr>
      </p:pic>
      <p:sp>
        <p:nvSpPr>
          <p:cNvPr id="9" name="CuadroTexto 8"/>
          <p:cNvSpPr txBox="1"/>
          <p:nvPr/>
        </p:nvSpPr>
        <p:spPr>
          <a:xfrm>
            <a:off x="11918882" y="8792666"/>
            <a:ext cx="936104" cy="261610"/>
          </a:xfrm>
          <a:prstGeom prst="rect">
            <a:avLst/>
          </a:prstGeom>
          <a:noFill/>
        </p:spPr>
        <p:txBody>
          <a:bodyPr wrap="square" rtlCol="0">
            <a:spAutoFit/>
          </a:bodyPr>
          <a:lstStyle/>
          <a:p>
            <a:r>
              <a:rPr lang="es-MX" sz="1100" dirty="0"/>
              <a:t>34</a:t>
            </a:r>
          </a:p>
        </p:txBody>
      </p:sp>
      <p:sp>
        <p:nvSpPr>
          <p:cNvPr id="10" name="Rectángulo 9"/>
          <p:cNvSpPr/>
          <p:nvPr/>
        </p:nvSpPr>
        <p:spPr>
          <a:xfrm>
            <a:off x="0" y="3975384"/>
            <a:ext cx="3671198" cy="1754326"/>
          </a:xfrm>
          <a:prstGeom prst="rect">
            <a:avLst/>
          </a:prstGeom>
          <a:noFill/>
        </p:spPr>
        <p:txBody>
          <a:bodyPr wrap="none" lIns="91440" tIns="45720" rIns="91440" bIns="45720">
            <a:spAutoFit/>
          </a:bodyPr>
          <a:lstStyle/>
          <a:p>
            <a:pPr algn="ctr"/>
            <a:r>
              <a:rPr lang="es-ES" sz="5400" b="0" cap="none" spc="0" dirty="0">
                <a:ln w="0"/>
                <a:solidFill>
                  <a:srgbClr val="D249E9"/>
                </a:solidFill>
                <a:effectLst>
                  <a:outerShdw blurRad="38100" dist="25400" dir="5400000" algn="ctr" rotWithShape="0">
                    <a:srgbClr val="6E747A">
                      <a:alpha val="43000"/>
                    </a:srgbClr>
                  </a:outerShdw>
                </a:effectLst>
                <a:latin typeface="Century Gothic" panose="020B0502020202020204" pitchFamily="34" charset="0"/>
              </a:rPr>
              <a:t>Sujetos </a:t>
            </a:r>
          </a:p>
          <a:p>
            <a:pPr algn="ctr"/>
            <a:r>
              <a:rPr lang="es-ES" sz="5400" dirty="0">
                <a:ln w="0"/>
                <a:solidFill>
                  <a:srgbClr val="D249E9"/>
                </a:solidFill>
                <a:effectLst>
                  <a:outerShdw blurRad="38100" dist="25400" dir="5400000" algn="ctr" rotWithShape="0">
                    <a:srgbClr val="6E747A">
                      <a:alpha val="43000"/>
                    </a:srgbClr>
                  </a:outerShdw>
                </a:effectLst>
                <a:latin typeface="Century Gothic" panose="020B0502020202020204" pitchFamily="34" charset="0"/>
              </a:rPr>
              <a:t>Obligados</a:t>
            </a:r>
            <a:endParaRPr lang="es-ES" sz="5400" b="0" cap="none" spc="0" dirty="0">
              <a:ln w="0"/>
              <a:solidFill>
                <a:srgbClr val="D249E9"/>
              </a:solidFill>
              <a:effectLst>
                <a:outerShdw blurRad="38100" dist="25400" dir="5400000" algn="ctr" rotWithShape="0">
                  <a:srgbClr val="6E747A">
                    <a:alpha val="43000"/>
                  </a:srgbClr>
                </a:outerShdw>
              </a:effectLst>
              <a:latin typeface="Century Gothic" panose="020B0502020202020204" pitchFamily="34" charset="0"/>
            </a:endParaRPr>
          </a:p>
        </p:txBody>
      </p:sp>
    </p:spTree>
    <p:extLst>
      <p:ext uri="{BB962C8B-B14F-4D97-AF65-F5344CB8AC3E}">
        <p14:creationId xmlns:p14="http://schemas.microsoft.com/office/powerpoint/2010/main" val="3870588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9670752" y="4359970"/>
            <a:ext cx="2880320" cy="3020823"/>
          </a:xfrm>
          <a:prstGeom prst="rect">
            <a:avLst/>
          </a:prstGeom>
        </p:spPr>
      </p:pic>
      <p:sp>
        <p:nvSpPr>
          <p:cNvPr id="9" name="CuadroTexto 8"/>
          <p:cNvSpPr txBox="1"/>
          <p:nvPr/>
        </p:nvSpPr>
        <p:spPr>
          <a:xfrm>
            <a:off x="11918882" y="8792666"/>
            <a:ext cx="936104" cy="261610"/>
          </a:xfrm>
          <a:prstGeom prst="rect">
            <a:avLst/>
          </a:prstGeom>
          <a:noFill/>
        </p:spPr>
        <p:txBody>
          <a:bodyPr wrap="square" rtlCol="0">
            <a:spAutoFit/>
          </a:bodyPr>
          <a:lstStyle/>
          <a:p>
            <a:r>
              <a:rPr lang="es-MX" sz="1100" dirty="0"/>
              <a:t>35</a:t>
            </a:r>
          </a:p>
        </p:txBody>
      </p:sp>
      <p:sp>
        <p:nvSpPr>
          <p:cNvPr id="10" name="Marcador de contenido 3"/>
          <p:cNvSpPr txBox="1">
            <a:spLocks/>
          </p:cNvSpPr>
          <p:nvPr/>
        </p:nvSpPr>
        <p:spPr>
          <a:xfrm>
            <a:off x="741760" y="2428528"/>
            <a:ext cx="7605524" cy="5760640"/>
          </a:xfrm>
          <a:prstGeom prst="rect">
            <a:avLst/>
          </a:prstGeom>
        </p:spPr>
        <p:txBody>
          <a:bodyPr>
            <a:normAutofit fontScale="85000" lnSpcReduction="10000"/>
          </a:bodyPr>
          <a:lstStyle>
            <a:lvl1pPr marL="444500" indent="-444500" algn="l" defTabSz="584200" rtl="0" eaLnBrk="0" fontAlgn="base" hangingPunct="0">
              <a:spcBef>
                <a:spcPts val="4200"/>
              </a:spcBef>
              <a:spcAft>
                <a:spcPct val="0"/>
              </a:spcAft>
              <a:buSzPct val="75000"/>
              <a:buChar char="•"/>
              <a:defRPr sz="3600">
                <a:solidFill>
                  <a:srgbClr val="000000"/>
                </a:solidFill>
                <a:latin typeface="+mn-lt"/>
                <a:ea typeface="MS PGothic" panose="020B0600070205080204" pitchFamily="34" charset="-128"/>
                <a:cs typeface="+mn-cs"/>
                <a:sym typeface="Helvetica" panose="020B0604020202020204" pitchFamily="34" charset="0"/>
              </a:defRPr>
            </a:lvl1pPr>
            <a:lvl2pPr marL="8890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2pPr>
            <a:lvl3pPr marL="13335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3pPr>
            <a:lvl4pPr marL="17780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4pPr>
            <a:lvl5pPr marL="2222500" indent="-444500" algn="l" defTabSz="584200" rtl="0" eaLnBrk="0" fontAlgn="base" hangingPunct="0">
              <a:spcBef>
                <a:spcPts val="4200"/>
              </a:spcBef>
              <a:spcAft>
                <a:spcPct val="0"/>
              </a:spcAft>
              <a:buSzPct val="75000"/>
              <a:buChar char="•"/>
              <a:defRPr sz="3600">
                <a:solidFill>
                  <a:srgbClr val="000000"/>
                </a:solidFill>
                <a:latin typeface="+mn-lt"/>
                <a:ea typeface="Helvetica" charset="0"/>
                <a:cs typeface="+mn-cs"/>
                <a:sym typeface="Helvetica" panose="020B0604020202020204" pitchFamily="34" charset="0"/>
              </a:defRPr>
            </a:lvl5pPr>
            <a:lvl6pPr marL="26797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6pPr>
            <a:lvl7pPr marL="31369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7pPr>
            <a:lvl8pPr marL="35941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8pPr>
            <a:lvl9pPr marL="4051300" indent="-444500" algn="l" defTabSz="584200" rtl="0" fontAlgn="base" hangingPunct="0">
              <a:spcBef>
                <a:spcPts val="4200"/>
              </a:spcBef>
              <a:spcAft>
                <a:spcPct val="0"/>
              </a:spcAft>
              <a:buSzPct val="75000"/>
              <a:buChar char="•"/>
              <a:defRPr sz="3600">
                <a:solidFill>
                  <a:srgbClr val="000000"/>
                </a:solidFill>
                <a:latin typeface="+mn-lt"/>
                <a:ea typeface="Helvetica" charset="0"/>
                <a:cs typeface="+mn-cs"/>
                <a:sym typeface="Helvetica" charset="0"/>
              </a:defRPr>
            </a:lvl9pPr>
          </a:lstStyle>
          <a:p>
            <a:pPr fontAlgn="t">
              <a:spcBef>
                <a:spcPts val="1200"/>
              </a:spcBef>
            </a:pPr>
            <a:r>
              <a:rPr lang="es-ES" sz="3200" b="1" kern="0" dirty="0">
                <a:solidFill>
                  <a:srgbClr val="D249E9"/>
                </a:solidFill>
                <a:latin typeface="Century Gothic" panose="020B0502020202020204" pitchFamily="34" charset="0"/>
              </a:rPr>
              <a:t>Conocer a</a:t>
            </a:r>
            <a:r>
              <a:rPr lang="es-ES" sz="3200" kern="0" dirty="0">
                <a:solidFill>
                  <a:srgbClr val="D249E9"/>
                </a:solidFill>
                <a:latin typeface="Century Gothic" panose="020B0502020202020204" pitchFamily="34" charset="0"/>
              </a:rPr>
              <a:t> </a:t>
            </a:r>
            <a:r>
              <a:rPr lang="es-ES" sz="3200" b="1" kern="0" dirty="0">
                <a:solidFill>
                  <a:srgbClr val="D249E9"/>
                </a:solidFill>
                <a:latin typeface="Century Gothic" panose="020B0502020202020204" pitchFamily="34" charset="0"/>
              </a:rPr>
              <a:t>contactos </a:t>
            </a:r>
            <a:r>
              <a:rPr lang="es-ES" sz="3200" kern="0" dirty="0">
                <a:latin typeface="Century Gothic" panose="020B0502020202020204" pitchFamily="34" charset="0"/>
              </a:rPr>
              <a:t>o seguidores </a:t>
            </a:r>
            <a:endParaRPr lang="es-MX" sz="3200" kern="0" dirty="0">
              <a:latin typeface="Century Gothic" panose="020B0502020202020204" pitchFamily="34" charset="0"/>
            </a:endParaRPr>
          </a:p>
          <a:p>
            <a:pPr fontAlgn="t">
              <a:lnSpc>
                <a:spcPct val="110000"/>
              </a:lnSpc>
              <a:spcBef>
                <a:spcPts val="1200"/>
              </a:spcBef>
              <a:spcAft>
                <a:spcPts val="1200"/>
              </a:spcAft>
            </a:pPr>
            <a:r>
              <a:rPr lang="es-ES" sz="3200" b="1" kern="0" dirty="0">
                <a:solidFill>
                  <a:srgbClr val="D249E9"/>
                </a:solidFill>
                <a:latin typeface="Century Gothic" panose="020B0502020202020204" pitchFamily="34" charset="0"/>
              </a:rPr>
              <a:t>No compartir información personal </a:t>
            </a:r>
            <a:endParaRPr lang="es-MX" sz="3200" b="1" kern="0" dirty="0">
              <a:solidFill>
                <a:srgbClr val="D249E9"/>
              </a:solidFill>
              <a:latin typeface="Century Gothic" panose="020B0502020202020204" pitchFamily="34" charset="0"/>
            </a:endParaRPr>
          </a:p>
          <a:p>
            <a:pPr fontAlgn="t">
              <a:lnSpc>
                <a:spcPct val="110000"/>
              </a:lnSpc>
              <a:spcBef>
                <a:spcPts val="1200"/>
              </a:spcBef>
              <a:spcAft>
                <a:spcPts val="1200"/>
              </a:spcAft>
            </a:pPr>
            <a:r>
              <a:rPr lang="es-ES" sz="3200" kern="0" dirty="0">
                <a:latin typeface="Century Gothic" panose="020B0502020202020204" pitchFamily="34" charset="0"/>
              </a:rPr>
              <a:t>Navegación en Internet es totalmente </a:t>
            </a:r>
            <a:r>
              <a:rPr lang="es-ES" sz="3200" b="1" kern="0" dirty="0">
                <a:solidFill>
                  <a:srgbClr val="D249E9"/>
                </a:solidFill>
                <a:latin typeface="Century Gothic" panose="020B0502020202020204" pitchFamily="34" charset="0"/>
              </a:rPr>
              <a:t>anónima</a:t>
            </a:r>
          </a:p>
          <a:p>
            <a:pPr fontAlgn="t">
              <a:lnSpc>
                <a:spcPct val="110000"/>
              </a:lnSpc>
              <a:spcBef>
                <a:spcPts val="1200"/>
              </a:spcBef>
              <a:spcAft>
                <a:spcPts val="1200"/>
              </a:spcAft>
            </a:pPr>
            <a:r>
              <a:rPr lang="es-ES" sz="3200" kern="0" dirty="0">
                <a:latin typeface="Century Gothic" panose="020B0502020202020204" pitchFamily="34" charset="0"/>
              </a:rPr>
              <a:t>No compartir datos que permita la </a:t>
            </a:r>
            <a:r>
              <a:rPr lang="es-ES" sz="3200" b="1" kern="0" dirty="0">
                <a:solidFill>
                  <a:srgbClr val="D249E9"/>
                </a:solidFill>
                <a:latin typeface="Century Gothic" panose="020B0502020202020204" pitchFamily="34" charset="0"/>
              </a:rPr>
              <a:t>identificación o ubicación</a:t>
            </a:r>
          </a:p>
          <a:p>
            <a:pPr fontAlgn="t">
              <a:lnSpc>
                <a:spcPct val="110000"/>
              </a:lnSpc>
              <a:spcBef>
                <a:spcPts val="1200"/>
              </a:spcBef>
              <a:spcAft>
                <a:spcPts val="1200"/>
              </a:spcAft>
            </a:pPr>
            <a:r>
              <a:rPr lang="es-ES" sz="3200" kern="0" dirty="0">
                <a:latin typeface="Century Gothic" panose="020B0502020202020204" pitchFamily="34" charset="0"/>
              </a:rPr>
              <a:t>Cuidar la información propia que se publica en Internet</a:t>
            </a:r>
            <a:endParaRPr lang="es-ES_tradnl" sz="3200" kern="0" dirty="0">
              <a:latin typeface="Century Gothic" panose="020B0502020202020204" pitchFamily="34" charset="0"/>
              <a:ea typeface="Calibri" charset="0"/>
              <a:cs typeface="Times New Roman" charset="0"/>
            </a:endParaRPr>
          </a:p>
          <a:p>
            <a:pPr fontAlgn="t">
              <a:spcBef>
                <a:spcPts val="1200"/>
              </a:spcBef>
            </a:pPr>
            <a:r>
              <a:rPr lang="es-ES" sz="3200" kern="0" dirty="0">
                <a:latin typeface="Century Gothic" panose="020B0502020202020204" pitchFamily="34" charset="0"/>
              </a:rPr>
              <a:t>Revisar las </a:t>
            </a:r>
            <a:r>
              <a:rPr lang="es-ES" sz="3200" b="1" kern="0" dirty="0">
                <a:solidFill>
                  <a:srgbClr val="D249E9"/>
                </a:solidFill>
                <a:latin typeface="Century Gothic" panose="020B0502020202020204" pitchFamily="34" charset="0"/>
              </a:rPr>
              <a:t>configuraciones de privacidad </a:t>
            </a:r>
            <a:r>
              <a:rPr lang="es-ES" sz="3200" kern="0" dirty="0">
                <a:latin typeface="Century Gothic" panose="020B0502020202020204" pitchFamily="34" charset="0"/>
              </a:rPr>
              <a:t>de las redes sociales utilizadas</a:t>
            </a:r>
            <a:endParaRPr lang="es-MX" sz="3200" b="1" kern="0" dirty="0">
              <a:solidFill>
                <a:srgbClr val="00B0F0"/>
              </a:solidFill>
              <a:latin typeface="Century Gothic" panose="020B0502020202020204" pitchFamily="34" charset="0"/>
            </a:endParaRPr>
          </a:p>
          <a:p>
            <a:pPr marL="0" indent="0" fontAlgn="t">
              <a:spcBef>
                <a:spcPts val="600"/>
              </a:spcBef>
              <a:buFontTx/>
              <a:buNone/>
            </a:pPr>
            <a:endParaRPr lang="es-MX" kern="0" dirty="0">
              <a:latin typeface="Century Gothic" panose="020B0502020202020204" pitchFamily="34" charset="0"/>
            </a:endParaRPr>
          </a:p>
          <a:p>
            <a:pPr>
              <a:spcBef>
                <a:spcPts val="600"/>
              </a:spcBef>
            </a:pPr>
            <a:endParaRPr lang="es-MX" kern="0" dirty="0">
              <a:latin typeface="Century Gothic" panose="020B0502020202020204" pitchFamily="34" charset="0"/>
            </a:endParaRPr>
          </a:p>
        </p:txBody>
      </p:sp>
      <p:sp>
        <p:nvSpPr>
          <p:cNvPr id="12" name="Rectángulo 11"/>
          <p:cNvSpPr/>
          <p:nvPr/>
        </p:nvSpPr>
        <p:spPr>
          <a:xfrm>
            <a:off x="9452287" y="3436640"/>
            <a:ext cx="2811988" cy="923330"/>
          </a:xfrm>
          <a:prstGeom prst="rect">
            <a:avLst/>
          </a:prstGeom>
          <a:noFill/>
        </p:spPr>
        <p:txBody>
          <a:bodyPr wrap="none" lIns="91440" tIns="45720" rIns="91440" bIns="45720">
            <a:spAutoFit/>
          </a:bodyPr>
          <a:lstStyle/>
          <a:p>
            <a:pPr algn="ctr"/>
            <a:r>
              <a:rPr lang="es-ES" sz="5400" dirty="0">
                <a:ln w="0"/>
                <a:solidFill>
                  <a:srgbClr val="D249E9"/>
                </a:solidFill>
                <a:effectLst>
                  <a:outerShdw blurRad="38100" dist="25400" dir="5400000" algn="ctr" rotWithShape="0">
                    <a:srgbClr val="6E747A">
                      <a:alpha val="43000"/>
                    </a:srgbClr>
                  </a:outerShdw>
                </a:effectLst>
                <a:latin typeface="Century Gothic" panose="020B0502020202020204" pitchFamily="34" charset="0"/>
              </a:rPr>
              <a:t>Titulares</a:t>
            </a:r>
            <a:endParaRPr lang="es-ES" sz="5400" b="0" cap="none" spc="0" dirty="0">
              <a:ln w="0"/>
              <a:solidFill>
                <a:srgbClr val="D249E9"/>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13" name="Rectángulo 12"/>
          <p:cNvSpPr/>
          <p:nvPr/>
        </p:nvSpPr>
        <p:spPr>
          <a:xfrm>
            <a:off x="4630192" y="124272"/>
            <a:ext cx="4572904" cy="1107996"/>
          </a:xfrm>
          <a:prstGeom prst="rect">
            <a:avLst/>
          </a:prstGeom>
        </p:spPr>
        <p:txBody>
          <a:bodyPr wrap="square">
            <a:spAutoFit/>
          </a:bodyPr>
          <a:lstStyle/>
          <a:p>
            <a:r>
              <a:rPr lang="es-MX" sz="6600" b="1" dirty="0">
                <a:solidFill>
                  <a:srgbClr val="002060"/>
                </a:solidFill>
                <a:latin typeface="Century Gothic" panose="020B0502020202020204" pitchFamily="34" charset="0"/>
              </a:rPr>
              <a:t>Acciones </a:t>
            </a:r>
            <a:endParaRPr lang="es-MX" sz="6600" b="1" dirty="0"/>
          </a:p>
        </p:txBody>
      </p:sp>
    </p:spTree>
    <p:extLst>
      <p:ext uri="{BB962C8B-B14F-4D97-AF65-F5344CB8AC3E}">
        <p14:creationId xmlns:p14="http://schemas.microsoft.com/office/powerpoint/2010/main" val="3973309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8152" y="-235768"/>
            <a:ext cx="13344007" cy="9989368"/>
          </a:xfrm>
          <a:prstGeom prst="rect">
            <a:avLst/>
          </a:prstGeom>
        </p:spPr>
      </p:pic>
      <p:sp>
        <p:nvSpPr>
          <p:cNvPr id="4" name="Rectángulo 3"/>
          <p:cNvSpPr/>
          <p:nvPr/>
        </p:nvSpPr>
        <p:spPr>
          <a:xfrm>
            <a:off x="7899210" y="1780456"/>
            <a:ext cx="3204724" cy="923330"/>
          </a:xfrm>
          <a:prstGeom prst="rect">
            <a:avLst/>
          </a:prstGeom>
          <a:noFill/>
        </p:spPr>
        <p:txBody>
          <a:bodyPr wrap="none" lIns="91440" tIns="45720" rIns="91440" bIns="45720">
            <a:spAutoFit/>
          </a:bodyPr>
          <a:lstStyle/>
          <a:p>
            <a:pPr algn="ctr"/>
            <a:r>
              <a:rPr lang="es-ES" sz="540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rPr>
              <a:t>¡Gracias!</a:t>
            </a:r>
            <a:endParaRPr lang="es-ES" sz="5400" b="0" cap="none" spc="0" dirty="0">
              <a:ln w="0"/>
              <a:solidFill>
                <a:srgbClr val="00206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5" name="CuadroTexto 4"/>
          <p:cNvSpPr txBox="1"/>
          <p:nvPr/>
        </p:nvSpPr>
        <p:spPr>
          <a:xfrm>
            <a:off x="5998344" y="4084712"/>
            <a:ext cx="7006456" cy="2308324"/>
          </a:xfrm>
          <a:prstGeom prst="rect">
            <a:avLst/>
          </a:prstGeom>
          <a:noFill/>
        </p:spPr>
        <p:txBody>
          <a:bodyPr wrap="square" rtlCol="0">
            <a:spAutoFit/>
          </a:bodyPr>
          <a:lstStyle/>
          <a:p>
            <a:pPr algn="ctr"/>
            <a:r>
              <a:rPr lang="es-MX" b="1" dirty="0">
                <a:solidFill>
                  <a:schemeClr val="bg1"/>
                </a:solidFill>
                <a:latin typeface="Century Gothic" panose="020B0502020202020204" pitchFamily="34" charset="0"/>
              </a:rPr>
              <a:t>Dra. Ximena Puente de la Mora</a:t>
            </a:r>
          </a:p>
          <a:p>
            <a:pPr algn="ctr"/>
            <a:r>
              <a:rPr lang="es-MX" b="1" dirty="0">
                <a:solidFill>
                  <a:schemeClr val="bg1"/>
                </a:solidFill>
                <a:latin typeface="Century Gothic" panose="020B0502020202020204" pitchFamily="34" charset="0"/>
              </a:rPr>
              <a:t>Comisionada</a:t>
            </a:r>
          </a:p>
          <a:p>
            <a:pPr algn="ctr"/>
            <a:endParaRPr lang="es-MX" dirty="0">
              <a:solidFill>
                <a:schemeClr val="bg1"/>
              </a:solidFill>
              <a:latin typeface="Century Gothic" panose="020B0502020202020204" pitchFamily="34" charset="0"/>
            </a:endParaRPr>
          </a:p>
        </p:txBody>
      </p:sp>
      <p:pic>
        <p:nvPicPr>
          <p:cNvPr id="35847" name="Picture 7" descr="Resultado de imagen para logo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319" y="7193830"/>
            <a:ext cx="626951" cy="44255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286376" y="7253063"/>
            <a:ext cx="3981561" cy="338554"/>
          </a:xfrm>
          <a:prstGeom prst="rect">
            <a:avLst/>
          </a:prstGeom>
          <a:noFill/>
        </p:spPr>
        <p:txBody>
          <a:bodyPr wrap="square" rtlCol="0">
            <a:spAutoFit/>
          </a:bodyPr>
          <a:lstStyle/>
          <a:p>
            <a:r>
              <a:rPr lang="es-MX" sz="1600" dirty="0">
                <a:latin typeface="Century Gothic" panose="020B0502020202020204" pitchFamily="34" charset="0"/>
              </a:rPr>
              <a:t>@</a:t>
            </a:r>
            <a:r>
              <a:rPr lang="es-MX" sz="1600" dirty="0" err="1">
                <a:latin typeface="Century Gothic" panose="020B0502020202020204" pitchFamily="34" charset="0"/>
              </a:rPr>
              <a:t>XimenaPuente</a:t>
            </a:r>
            <a:endParaRPr lang="es-MX" sz="1600" dirty="0">
              <a:latin typeface="Century Gothic" panose="020B0502020202020204" pitchFamily="34" charset="0"/>
            </a:endParaRPr>
          </a:p>
        </p:txBody>
      </p:sp>
      <p:pic>
        <p:nvPicPr>
          <p:cNvPr id="35851" name="Picture 11" descr="Resultado de imagen para logo 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8744" y="7057657"/>
            <a:ext cx="796233" cy="796233"/>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10252016" y="7283841"/>
            <a:ext cx="3981561" cy="338554"/>
          </a:xfrm>
          <a:prstGeom prst="rect">
            <a:avLst/>
          </a:prstGeom>
          <a:noFill/>
        </p:spPr>
        <p:txBody>
          <a:bodyPr wrap="square" rtlCol="0">
            <a:spAutoFit/>
          </a:bodyPr>
          <a:lstStyle/>
          <a:p>
            <a:r>
              <a:rPr lang="es-MX" sz="1600" dirty="0">
                <a:latin typeface="Century Gothic" panose="020B0502020202020204" pitchFamily="34" charset="0"/>
              </a:rPr>
              <a:t>@</a:t>
            </a:r>
            <a:r>
              <a:rPr lang="es-MX" sz="1600" dirty="0" err="1">
                <a:latin typeface="Century Gothic" panose="020B0502020202020204" pitchFamily="34" charset="0"/>
              </a:rPr>
              <a:t>XimenaPuentedelaMora</a:t>
            </a:r>
            <a:endParaRPr lang="es-MX" sz="1600" dirty="0">
              <a:latin typeface="Century Gothic" panose="020B0502020202020204" pitchFamily="34" charset="0"/>
            </a:endParaRPr>
          </a:p>
        </p:txBody>
      </p:sp>
    </p:spTree>
  </p:cSld>
  <p:clrMapOvr>
    <a:masterClrMapping/>
  </p:clrMapOvr>
  <p:transition spd="slow">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6"/>
          <p:cNvSpPr>
            <a:spLocks noGrp="1"/>
          </p:cNvSpPr>
          <p:nvPr>
            <p:ph type="title"/>
          </p:nvPr>
        </p:nvSpPr>
        <p:spPr>
          <a:xfrm>
            <a:off x="93688" y="340296"/>
            <a:ext cx="9901238" cy="806450"/>
          </a:xfrm>
        </p:spPr>
        <p:txBody>
          <a:bodyPr/>
          <a:lstStyle/>
          <a:p>
            <a:pPr algn="ctr"/>
            <a:r>
              <a:rPr lang="es-MX" altLang="es-MX" sz="4800" dirty="0">
                <a:solidFill>
                  <a:srgbClr val="002060"/>
                </a:solidFill>
                <a:latin typeface="Century Gothic" panose="020B0502020202020204" pitchFamily="34" charset="0"/>
              </a:rPr>
              <a:t>¿Qué es un dato personal</a:t>
            </a:r>
            <a:r>
              <a:rPr lang="es-MX" altLang="es-MX" sz="3600" dirty="0">
                <a:solidFill>
                  <a:srgbClr val="002060"/>
                </a:solidFill>
                <a:latin typeface="Century Gothic" panose="020B0502020202020204" pitchFamily="34" charset="0"/>
              </a:rPr>
              <a:t>?</a:t>
            </a:r>
          </a:p>
        </p:txBody>
      </p:sp>
      <p:sp>
        <p:nvSpPr>
          <p:cNvPr id="6" name="CuadroTexto 5"/>
          <p:cNvSpPr txBox="1"/>
          <p:nvPr/>
        </p:nvSpPr>
        <p:spPr>
          <a:xfrm>
            <a:off x="11918882" y="8792666"/>
            <a:ext cx="936104" cy="261610"/>
          </a:xfrm>
          <a:prstGeom prst="rect">
            <a:avLst/>
          </a:prstGeom>
          <a:noFill/>
        </p:spPr>
        <p:txBody>
          <a:bodyPr wrap="square" rtlCol="0">
            <a:spAutoFit/>
          </a:bodyPr>
          <a:lstStyle/>
          <a:p>
            <a:r>
              <a:rPr lang="es-MX" sz="1100" dirty="0"/>
              <a:t>3</a:t>
            </a:r>
          </a:p>
        </p:txBody>
      </p:sp>
      <p:pic>
        <p:nvPicPr>
          <p:cNvPr id="2" name="Imagen 1"/>
          <p:cNvPicPr>
            <a:picLocks noChangeAspect="1"/>
          </p:cNvPicPr>
          <p:nvPr/>
        </p:nvPicPr>
        <p:blipFill rotWithShape="1">
          <a:blip r:embed="rId2"/>
          <a:srcRect l="1569" t="20469" r="388" b="7170"/>
          <a:stretch/>
        </p:blipFill>
        <p:spPr>
          <a:xfrm>
            <a:off x="2162462" y="1924472"/>
            <a:ext cx="9756420" cy="5760640"/>
          </a:xfrm>
          <a:prstGeom prst="rect">
            <a:avLst/>
          </a:prstGeom>
        </p:spPr>
      </p:pic>
      <p:sp>
        <p:nvSpPr>
          <p:cNvPr id="4" name="Rectángulo 3"/>
          <p:cNvSpPr/>
          <p:nvPr/>
        </p:nvSpPr>
        <p:spPr bwMode="auto">
          <a:xfrm>
            <a:off x="665983" y="4093490"/>
            <a:ext cx="6444718" cy="4464496"/>
          </a:xfrm>
          <a:prstGeom prst="rect">
            <a:avLst/>
          </a:prstGeom>
          <a:solidFill>
            <a:schemeClr val="bg1"/>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s-MX" sz="36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p:txBody>
      </p:sp>
      <p:sp>
        <p:nvSpPr>
          <p:cNvPr id="7" name="CuadroTexto 6"/>
          <p:cNvSpPr txBox="1"/>
          <p:nvPr/>
        </p:nvSpPr>
        <p:spPr>
          <a:xfrm>
            <a:off x="1029792" y="4340579"/>
            <a:ext cx="5184576" cy="3970318"/>
          </a:xfrm>
          <a:prstGeom prst="rect">
            <a:avLst/>
          </a:prstGeom>
          <a:noFill/>
        </p:spPr>
        <p:txBody>
          <a:bodyPr wrap="square" rtlCol="0">
            <a:spAutoFit/>
          </a:bodyPr>
          <a:lstStyle/>
          <a:p>
            <a:pPr marL="571500" indent="-571500" algn="just">
              <a:buFont typeface="Arial" panose="020B0604020202020204" pitchFamily="34" charset="0"/>
              <a:buChar char="•"/>
            </a:pPr>
            <a:r>
              <a:rPr lang="es-MX" b="1" dirty="0">
                <a:solidFill>
                  <a:srgbClr val="7030A0"/>
                </a:solidFill>
                <a:latin typeface="Century Gothic" panose="020B0502020202020204" pitchFamily="34" charset="0"/>
              </a:rPr>
              <a:t>Nombre</a:t>
            </a:r>
          </a:p>
          <a:p>
            <a:pPr marL="571500" indent="-571500" algn="just">
              <a:buFont typeface="Arial" panose="020B0604020202020204" pitchFamily="34" charset="0"/>
              <a:buChar char="•"/>
            </a:pPr>
            <a:r>
              <a:rPr lang="es-MX" b="1" dirty="0">
                <a:solidFill>
                  <a:srgbClr val="7030A0"/>
                </a:solidFill>
                <a:latin typeface="Century Gothic" panose="020B0502020202020204" pitchFamily="34" charset="0"/>
              </a:rPr>
              <a:t>Edad</a:t>
            </a:r>
          </a:p>
          <a:p>
            <a:pPr marL="571500" indent="-571500" algn="just">
              <a:buFont typeface="Arial" panose="020B0604020202020204" pitchFamily="34" charset="0"/>
              <a:buChar char="•"/>
            </a:pPr>
            <a:r>
              <a:rPr lang="es-MX" b="1" dirty="0">
                <a:solidFill>
                  <a:srgbClr val="7030A0"/>
                </a:solidFill>
                <a:latin typeface="Century Gothic" panose="020B0502020202020204" pitchFamily="34" charset="0"/>
              </a:rPr>
              <a:t>Teléfono</a:t>
            </a:r>
          </a:p>
          <a:p>
            <a:pPr marL="571500" indent="-571500" algn="just">
              <a:buFont typeface="Arial" panose="020B0604020202020204" pitchFamily="34" charset="0"/>
              <a:buChar char="•"/>
            </a:pPr>
            <a:r>
              <a:rPr lang="es-MX" b="1" dirty="0">
                <a:solidFill>
                  <a:srgbClr val="7030A0"/>
                </a:solidFill>
                <a:latin typeface="Century Gothic" panose="020B0502020202020204" pitchFamily="34" charset="0"/>
              </a:rPr>
              <a:t>Estado Civil</a:t>
            </a:r>
          </a:p>
          <a:p>
            <a:pPr marL="571500" indent="-571500" algn="just">
              <a:buFont typeface="Arial" panose="020B0604020202020204" pitchFamily="34" charset="0"/>
              <a:buChar char="•"/>
            </a:pPr>
            <a:r>
              <a:rPr lang="es-MX" b="1" dirty="0">
                <a:solidFill>
                  <a:srgbClr val="7030A0"/>
                </a:solidFill>
                <a:latin typeface="Century Gothic" panose="020B0502020202020204" pitchFamily="34" charset="0"/>
              </a:rPr>
              <a:t>Patrimonio</a:t>
            </a:r>
          </a:p>
          <a:p>
            <a:pPr marL="571500" indent="-571500" algn="just">
              <a:buFont typeface="Arial" panose="020B0604020202020204" pitchFamily="34" charset="0"/>
              <a:buChar char="•"/>
            </a:pPr>
            <a:r>
              <a:rPr lang="es-MX" b="1" dirty="0">
                <a:solidFill>
                  <a:srgbClr val="7030A0"/>
                </a:solidFill>
                <a:latin typeface="Century Gothic" panose="020B0502020202020204" pitchFamily="34" charset="0"/>
              </a:rPr>
              <a:t>Correo electrónico</a:t>
            </a:r>
          </a:p>
          <a:p>
            <a:pPr marL="571500" indent="-571500" algn="just">
              <a:buFont typeface="Arial" panose="020B0604020202020204" pitchFamily="34" charset="0"/>
              <a:buChar char="•"/>
            </a:pPr>
            <a:r>
              <a:rPr lang="es-MX" b="1" dirty="0">
                <a:solidFill>
                  <a:srgbClr val="7030A0"/>
                </a:solidFill>
                <a:latin typeface="Century Gothic" panose="020B0502020202020204" pitchFamily="34" charset="0"/>
              </a:rPr>
              <a:t>Domicilio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ángulo 1"/>
          <p:cNvSpPr>
            <a:spLocks noChangeArrowheads="1"/>
          </p:cNvSpPr>
          <p:nvPr/>
        </p:nvSpPr>
        <p:spPr bwMode="auto">
          <a:xfrm>
            <a:off x="561975" y="3671888"/>
            <a:ext cx="5868417"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a:r>
              <a:rPr lang="es-MX" altLang="es-ES" sz="3000" b="1" dirty="0">
                <a:solidFill>
                  <a:srgbClr val="7030A0"/>
                </a:solidFill>
                <a:latin typeface="Century Gothic" panose="020B0502020202020204" pitchFamily="34" charset="0"/>
                <a:ea typeface="Times New Roman" panose="02020603050405020304" pitchFamily="18" charset="0"/>
                <a:cs typeface="Arial" panose="020B0604020202020204" pitchFamily="34" charset="0"/>
              </a:rPr>
              <a:t>Aquellos que se refieran a la esfera más íntima de su titular, o cuya utilización indebida pueda dar origen a discriminación o conlleve un riesgo grave para éste</a:t>
            </a:r>
          </a:p>
          <a:p>
            <a:pPr algn="ctr" eaLnBrk="1"/>
            <a:endParaRPr lang="es-ES" altLang="es-ES" sz="2900" dirty="0">
              <a:latin typeface="Calibri Light" panose="020F0302020204030204" pitchFamily="34" charset="0"/>
              <a:ea typeface="Times New Roman" panose="02020603050405020304" pitchFamily="18" charset="0"/>
              <a:cs typeface="Arial" panose="020B0604020202020204" pitchFamily="34" charset="0"/>
            </a:endParaRPr>
          </a:p>
        </p:txBody>
      </p:sp>
      <p:pic>
        <p:nvPicPr>
          <p:cNvPr id="8195"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8838" y="1958975"/>
            <a:ext cx="5545137"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CuadroTexto 1"/>
          <p:cNvSpPr txBox="1">
            <a:spLocks noChangeArrowheads="1"/>
          </p:cNvSpPr>
          <p:nvPr/>
        </p:nvSpPr>
        <p:spPr bwMode="auto">
          <a:xfrm>
            <a:off x="7113588" y="7886700"/>
            <a:ext cx="59039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altLang="es-MX" sz="1500" dirty="0"/>
              <a:t>*</a:t>
            </a:r>
            <a:r>
              <a:rPr lang="es-MX" altLang="es-MX" sz="1400" dirty="0">
                <a:latin typeface="Century Gothic" panose="020B0502020202020204" pitchFamily="34" charset="0"/>
              </a:rPr>
              <a:t>Afiliación sindical se considera dato personal sensible únicamente en la </a:t>
            </a:r>
            <a:r>
              <a:rPr lang="es-MX" altLang="es-ES" sz="1400" dirty="0">
                <a:latin typeface="Century Gothic" panose="020B0502020202020204" pitchFamily="34" charset="0"/>
              </a:rPr>
              <a:t>LFPDPPP</a:t>
            </a:r>
            <a:endParaRPr lang="es-ES" altLang="es-MX" sz="1500" dirty="0">
              <a:latin typeface="Century Gothic" panose="020B0502020202020204" pitchFamily="34" charset="0"/>
            </a:endParaRPr>
          </a:p>
        </p:txBody>
      </p:sp>
      <p:sp>
        <p:nvSpPr>
          <p:cNvPr id="8197" name="CuadroTexto 2"/>
          <p:cNvSpPr txBox="1">
            <a:spLocks noChangeArrowheads="1"/>
          </p:cNvSpPr>
          <p:nvPr/>
        </p:nvSpPr>
        <p:spPr bwMode="auto">
          <a:xfrm>
            <a:off x="12212638" y="5003800"/>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altLang="es-MX"/>
              <a:t>*</a:t>
            </a:r>
            <a:endParaRPr lang="es-ES" altLang="es-MX"/>
          </a:p>
        </p:txBody>
      </p:sp>
      <p:sp>
        <p:nvSpPr>
          <p:cNvPr id="2" name="Rectángulo 1"/>
          <p:cNvSpPr/>
          <p:nvPr/>
        </p:nvSpPr>
        <p:spPr>
          <a:xfrm>
            <a:off x="1101725" y="196850"/>
            <a:ext cx="8074025" cy="830263"/>
          </a:xfrm>
          <a:prstGeom prst="rect">
            <a:avLst/>
          </a:prstGeom>
        </p:spPr>
        <p:txBody>
          <a:bodyPr wrap="none">
            <a:spAutoFit/>
          </a:bodyPr>
          <a:lstStyle/>
          <a:p>
            <a:pPr>
              <a:defRPr/>
            </a:pPr>
            <a:r>
              <a:rPr lang="es-MX" sz="4800" b="1" dirty="0">
                <a:solidFill>
                  <a:srgbClr val="002060"/>
                </a:solidFill>
                <a:effectLst>
                  <a:outerShdw blurRad="38100" dist="38100" dir="2700000" algn="tl">
                    <a:srgbClr val="000000">
                      <a:alpha val="43137"/>
                    </a:srgbClr>
                  </a:outerShdw>
                </a:effectLst>
                <a:latin typeface="Century Gothic" panose="020B0502020202020204" pitchFamily="34" charset="0"/>
              </a:rPr>
              <a:t>Datos Sensibles: Definición</a:t>
            </a:r>
            <a:endParaRPr lang="es-MX" sz="4800" dirty="0">
              <a:solidFill>
                <a:srgbClr val="002060"/>
              </a:solidFill>
            </a:endParaRPr>
          </a:p>
        </p:txBody>
      </p:sp>
      <p:sp>
        <p:nvSpPr>
          <p:cNvPr id="7" name="CuadroTexto 6"/>
          <p:cNvSpPr txBox="1"/>
          <p:nvPr/>
        </p:nvSpPr>
        <p:spPr>
          <a:xfrm>
            <a:off x="11918882" y="8792666"/>
            <a:ext cx="936104" cy="261610"/>
          </a:xfrm>
          <a:prstGeom prst="rect">
            <a:avLst/>
          </a:prstGeom>
          <a:noFill/>
        </p:spPr>
        <p:txBody>
          <a:bodyPr wrap="square" rtlCol="0">
            <a:spAutoFit/>
          </a:bodyPr>
          <a:lstStyle/>
          <a:p>
            <a:r>
              <a:rPr lang="es-MX" sz="1100" dirty="0"/>
              <a:t>4</a:t>
            </a:r>
          </a:p>
        </p:txBody>
      </p:sp>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45816" y="-19744"/>
            <a:ext cx="8032968" cy="1569660"/>
          </a:xfrm>
          <a:prstGeom prst="rect">
            <a:avLst/>
          </a:prstGeom>
          <a:noFill/>
        </p:spPr>
        <p:txBody>
          <a:bodyPr wrap="none" lIns="91440" tIns="45720" rIns="91440" bIns="45720">
            <a:spAutoFit/>
          </a:bodyPr>
          <a:lstStyle/>
          <a:p>
            <a:pPr algn="r"/>
            <a:r>
              <a:rPr lang="es-ES" sz="4800" b="0" cap="none" spc="0" dirty="0">
                <a:ln w="0"/>
                <a:solidFill>
                  <a:srgbClr val="002060"/>
                </a:solidFill>
                <a:effectLst>
                  <a:outerShdw blurRad="38100" dist="25400" dir="5400000" algn="ctr" rotWithShape="0">
                    <a:srgbClr val="6E747A">
                      <a:alpha val="43000"/>
                    </a:srgbClr>
                  </a:outerShdw>
                </a:effectLst>
                <a:latin typeface="Century Gothic" panose="020B0502020202020204" pitchFamily="34" charset="0"/>
              </a:rPr>
              <a:t>Las circunstancias definen</a:t>
            </a:r>
          </a:p>
          <a:p>
            <a:pPr algn="r"/>
            <a:r>
              <a:rPr lang="es-ES" sz="4800" dirty="0">
                <a:ln w="0"/>
                <a:solidFill>
                  <a:srgbClr val="002060"/>
                </a:solidFill>
                <a:effectLst>
                  <a:outerShdw blurRad="38100" dist="25400" dir="5400000" algn="ctr" rotWithShape="0">
                    <a:srgbClr val="6E747A">
                      <a:alpha val="43000"/>
                    </a:srgbClr>
                  </a:outerShdw>
                </a:effectLst>
                <a:latin typeface="Century Gothic" panose="020B0502020202020204" pitchFamily="34" charset="0"/>
              </a:rPr>
              <a:t>la sensibilidad del dato</a:t>
            </a:r>
            <a:endParaRPr lang="es-ES" sz="4800" b="0" cap="none" spc="0" dirty="0">
              <a:ln w="0"/>
              <a:solidFill>
                <a:srgbClr val="002060"/>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5" name="Rectángulo 4"/>
          <p:cNvSpPr/>
          <p:nvPr/>
        </p:nvSpPr>
        <p:spPr>
          <a:xfrm>
            <a:off x="553220" y="2500536"/>
            <a:ext cx="7799905" cy="5247590"/>
          </a:xfrm>
          <a:prstGeom prst="rect">
            <a:avLst/>
          </a:prstGeom>
        </p:spPr>
        <p:txBody>
          <a:bodyPr wrap="square">
            <a:spAutoFit/>
          </a:bodyPr>
          <a:lstStyle/>
          <a:p>
            <a:pPr marL="571500" indent="-571500">
              <a:spcAft>
                <a:spcPts val="600"/>
              </a:spcAft>
              <a:buFont typeface="Arial" panose="020B0604020202020204" pitchFamily="34" charset="0"/>
              <a:buChar char="•"/>
            </a:pPr>
            <a:r>
              <a:rPr lang="es-MX" sz="2800" b="1" dirty="0">
                <a:solidFill>
                  <a:srgbClr val="00B050"/>
                </a:solidFill>
                <a:latin typeface="Century Gothic" panose="020B0502020202020204" pitchFamily="34" charset="0"/>
              </a:rPr>
              <a:t>Dónde</a:t>
            </a:r>
            <a:r>
              <a:rPr lang="es-MX" sz="2800" dirty="0">
                <a:solidFill>
                  <a:schemeClr val="accent1">
                    <a:lumMod val="50000"/>
                  </a:schemeClr>
                </a:solidFill>
                <a:latin typeface="Century Gothic" panose="020B0502020202020204" pitchFamily="34" charset="0"/>
              </a:rPr>
              <a:t> hemos estado</a:t>
            </a:r>
          </a:p>
          <a:p>
            <a:pPr marL="571500" indent="-571500">
              <a:spcAft>
                <a:spcPts val="1200"/>
              </a:spcAft>
              <a:buFont typeface="Arial" panose="020B0604020202020204" pitchFamily="34" charset="0"/>
              <a:buChar char="•"/>
            </a:pPr>
            <a:r>
              <a:rPr lang="es-MX" sz="2800" b="1" dirty="0">
                <a:solidFill>
                  <a:srgbClr val="00B050"/>
                </a:solidFill>
                <a:latin typeface="Century Gothic" panose="020B0502020202020204" pitchFamily="34" charset="0"/>
              </a:rPr>
              <a:t>Con quién </a:t>
            </a:r>
            <a:r>
              <a:rPr lang="es-MX" sz="2800" dirty="0">
                <a:solidFill>
                  <a:schemeClr val="accent1">
                    <a:lumMod val="50000"/>
                  </a:schemeClr>
                </a:solidFill>
                <a:latin typeface="Century Gothic" panose="020B0502020202020204" pitchFamily="34" charset="0"/>
              </a:rPr>
              <a:t>estábamos</a:t>
            </a:r>
          </a:p>
          <a:p>
            <a:pPr marL="571500" indent="-571500">
              <a:spcAft>
                <a:spcPts val="1200"/>
              </a:spcAft>
              <a:buFont typeface="Arial" panose="020B0604020202020204" pitchFamily="34" charset="0"/>
              <a:buChar char="•"/>
            </a:pPr>
            <a:r>
              <a:rPr lang="es-MX" sz="2800" dirty="0">
                <a:solidFill>
                  <a:schemeClr val="accent1">
                    <a:lumMod val="50000"/>
                  </a:schemeClr>
                </a:solidFill>
                <a:latin typeface="Century Gothic" panose="020B0502020202020204" pitchFamily="34" charset="0"/>
              </a:rPr>
              <a:t>Los </a:t>
            </a:r>
            <a:r>
              <a:rPr lang="es-MX" sz="2800" b="1" dirty="0">
                <a:solidFill>
                  <a:srgbClr val="00B050"/>
                </a:solidFill>
                <a:latin typeface="Century Gothic" panose="020B0502020202020204" pitchFamily="34" charset="0"/>
              </a:rPr>
              <a:t>signos vitales </a:t>
            </a:r>
            <a:r>
              <a:rPr lang="es-MX" sz="2800" dirty="0">
                <a:solidFill>
                  <a:schemeClr val="accent1">
                    <a:lumMod val="50000"/>
                  </a:schemeClr>
                </a:solidFill>
                <a:latin typeface="Century Gothic" panose="020B0502020202020204" pitchFamily="34" charset="0"/>
              </a:rPr>
              <a:t>de otros, en momentos específicos</a:t>
            </a:r>
          </a:p>
          <a:p>
            <a:pPr marL="1028700" lvl="1" indent="-571500">
              <a:spcAft>
                <a:spcPts val="1200"/>
              </a:spcAft>
              <a:buFont typeface="Arial" panose="020B0604020202020204" pitchFamily="34" charset="0"/>
              <a:buChar char="•"/>
            </a:pPr>
            <a:r>
              <a:rPr lang="es-MX" sz="2800" dirty="0">
                <a:solidFill>
                  <a:schemeClr val="accent1">
                    <a:lumMod val="50000"/>
                  </a:schemeClr>
                </a:solidFill>
                <a:latin typeface="Century Gothic" panose="020B0502020202020204" pitchFamily="34" charset="0"/>
              </a:rPr>
              <a:t>Los signos vitales de otros cuando estábamos con ellos</a:t>
            </a:r>
          </a:p>
          <a:p>
            <a:pPr marL="571500" indent="-571500">
              <a:spcAft>
                <a:spcPts val="1200"/>
              </a:spcAft>
              <a:buFont typeface="Arial" panose="020B0604020202020204" pitchFamily="34" charset="0"/>
              <a:buChar char="•"/>
            </a:pPr>
            <a:r>
              <a:rPr lang="es-MX" sz="2800" dirty="0">
                <a:solidFill>
                  <a:schemeClr val="accent1">
                    <a:lumMod val="50000"/>
                  </a:schemeClr>
                </a:solidFill>
                <a:latin typeface="Century Gothic" panose="020B0502020202020204" pitchFamily="34" charset="0"/>
              </a:rPr>
              <a:t>Nuestra </a:t>
            </a:r>
            <a:r>
              <a:rPr lang="es-MX" sz="2800" b="1" dirty="0">
                <a:solidFill>
                  <a:srgbClr val="00B050"/>
                </a:solidFill>
                <a:latin typeface="Century Gothic" panose="020B0502020202020204" pitchFamily="34" charset="0"/>
              </a:rPr>
              <a:t>capacidad </a:t>
            </a:r>
            <a:r>
              <a:rPr lang="es-MX" sz="2800" dirty="0">
                <a:solidFill>
                  <a:schemeClr val="accent1">
                    <a:lumMod val="50000"/>
                  </a:schemeClr>
                </a:solidFill>
                <a:latin typeface="Century Gothic" panose="020B0502020202020204" pitchFamily="34" charset="0"/>
              </a:rPr>
              <a:t>de atención</a:t>
            </a:r>
          </a:p>
          <a:p>
            <a:pPr marL="571500" indent="-571500">
              <a:spcAft>
                <a:spcPts val="1200"/>
              </a:spcAft>
              <a:buFont typeface="Arial" panose="020B0604020202020204" pitchFamily="34" charset="0"/>
              <a:buChar char="•"/>
            </a:pPr>
            <a:r>
              <a:rPr lang="es-MX" sz="2800" dirty="0">
                <a:solidFill>
                  <a:schemeClr val="accent1">
                    <a:lumMod val="50000"/>
                  </a:schemeClr>
                </a:solidFill>
                <a:latin typeface="Century Gothic" panose="020B0502020202020204" pitchFamily="34" charset="0"/>
              </a:rPr>
              <a:t>Las </a:t>
            </a:r>
            <a:r>
              <a:rPr lang="es-MX" sz="2800" b="1" dirty="0">
                <a:solidFill>
                  <a:srgbClr val="00B050"/>
                </a:solidFill>
                <a:latin typeface="Century Gothic" panose="020B0502020202020204" pitchFamily="34" charset="0"/>
              </a:rPr>
              <a:t>inferencia</a:t>
            </a:r>
            <a:r>
              <a:rPr lang="es-MX" sz="2800" dirty="0">
                <a:solidFill>
                  <a:schemeClr val="accent1">
                    <a:lumMod val="50000"/>
                  </a:schemeClr>
                </a:solidFill>
                <a:latin typeface="Century Gothic" panose="020B0502020202020204" pitchFamily="34" charset="0"/>
              </a:rPr>
              <a:t>s sobre los datos que se convierten en datos nuevos</a:t>
            </a:r>
          </a:p>
          <a:p>
            <a:pPr marL="571500" indent="-571500">
              <a:spcAft>
                <a:spcPts val="600"/>
              </a:spcAft>
              <a:buFont typeface="Arial" panose="020B0604020202020204" pitchFamily="34" charset="0"/>
              <a:buChar char="•"/>
            </a:pPr>
            <a:r>
              <a:rPr lang="es-MX" sz="2800" dirty="0">
                <a:solidFill>
                  <a:schemeClr val="accent1">
                    <a:lumMod val="50000"/>
                  </a:schemeClr>
                </a:solidFill>
                <a:latin typeface="Century Gothic" panose="020B0502020202020204" pitchFamily="34" charset="0"/>
              </a:rPr>
              <a:t>Nuestro </a:t>
            </a:r>
            <a:r>
              <a:rPr lang="es-MX" sz="2800" b="1" dirty="0">
                <a:solidFill>
                  <a:srgbClr val="00B050"/>
                </a:solidFill>
                <a:latin typeface="Century Gothic" panose="020B0502020202020204" pitchFamily="34" charset="0"/>
              </a:rPr>
              <a:t>comportamiento futuro</a:t>
            </a:r>
            <a:endParaRPr lang="es-MX" sz="2800" dirty="0">
              <a:solidFill>
                <a:schemeClr val="accent1">
                  <a:lumMod val="50000"/>
                </a:schemeClr>
              </a:solidFill>
              <a:latin typeface="Century Gothic" panose="020B0502020202020204" pitchFamily="34" charset="0"/>
            </a:endParaRPr>
          </a:p>
        </p:txBody>
      </p:sp>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3125" y="3220616"/>
            <a:ext cx="4271599" cy="309634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1835093" y="8837240"/>
            <a:ext cx="936104" cy="261610"/>
          </a:xfrm>
          <a:prstGeom prst="rect">
            <a:avLst/>
          </a:prstGeom>
          <a:noFill/>
        </p:spPr>
        <p:txBody>
          <a:bodyPr wrap="square" rtlCol="0">
            <a:spAutoFit/>
          </a:bodyPr>
          <a:lstStyle/>
          <a:p>
            <a:r>
              <a:rPr lang="es-MX" sz="1100" dirty="0"/>
              <a:t>5</a:t>
            </a:r>
          </a:p>
        </p:txBody>
      </p:sp>
    </p:spTree>
    <p:extLst>
      <p:ext uri="{BB962C8B-B14F-4D97-AF65-F5344CB8AC3E}">
        <p14:creationId xmlns:p14="http://schemas.microsoft.com/office/powerpoint/2010/main" val="140275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a:xfrm>
            <a:off x="-409575" y="-379413"/>
            <a:ext cx="11099800" cy="2159001"/>
          </a:xfrm>
        </p:spPr>
        <p:txBody>
          <a:bodyPr/>
          <a:lstStyle/>
          <a:p>
            <a:r>
              <a:rPr lang="es-MX" altLang="es-MX" sz="6600" b="1">
                <a:solidFill>
                  <a:srgbClr val="002060"/>
                </a:solidFill>
                <a:latin typeface="Century Gothic" panose="020B0502020202020204" pitchFamily="34" charset="0"/>
              </a:rPr>
              <a:t>DERECHOS ARCO</a:t>
            </a:r>
          </a:p>
        </p:txBody>
      </p:sp>
      <p:pic>
        <p:nvPicPr>
          <p:cNvPr id="10243" name="Picture 2" descr="Resultado de imagen para derechos AR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2644775"/>
            <a:ext cx="13004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11182350" y="9110663"/>
            <a:ext cx="2808288" cy="307975"/>
          </a:xfrm>
          <a:prstGeom prst="rect">
            <a:avLst/>
          </a:prstGeom>
          <a:noFill/>
        </p:spPr>
        <p:txBody>
          <a:bodyPr>
            <a:spAutoFit/>
          </a:bodyPr>
          <a:lstStyle/>
          <a:p>
            <a:pPr>
              <a:defRPr/>
            </a:pPr>
            <a:r>
              <a:rPr lang="es-MX" sz="1400" dirty="0">
                <a:solidFill>
                  <a:schemeClr val="bg1">
                    <a:lumMod val="65000"/>
                  </a:schemeClr>
                </a:solidFill>
                <a:latin typeface="Century Gothic" panose="020B0502020202020204" pitchFamily="34" charset="0"/>
              </a:rPr>
              <a:t>Imagen: </a:t>
            </a:r>
            <a:r>
              <a:rPr lang="es-MX" sz="1400" dirty="0" err="1">
                <a:solidFill>
                  <a:schemeClr val="bg1">
                    <a:lumMod val="65000"/>
                  </a:schemeClr>
                </a:solidFill>
                <a:latin typeface="Century Gothic" panose="020B0502020202020204" pitchFamily="34" charset="0"/>
              </a:rPr>
              <a:t>InfoDF</a:t>
            </a:r>
            <a:endParaRPr lang="es-MX" sz="1400" dirty="0">
              <a:solidFill>
                <a:schemeClr val="bg1">
                  <a:lumMod val="65000"/>
                </a:schemeClr>
              </a:solidFill>
              <a:latin typeface="Century Gothic" panose="020B0502020202020204" pitchFamily="34" charset="0"/>
            </a:endParaRPr>
          </a:p>
        </p:txBody>
      </p:sp>
      <p:sp>
        <p:nvSpPr>
          <p:cNvPr id="5" name="CuadroTexto 4"/>
          <p:cNvSpPr txBox="1"/>
          <p:nvPr/>
        </p:nvSpPr>
        <p:spPr>
          <a:xfrm>
            <a:off x="11918882" y="8792666"/>
            <a:ext cx="936104" cy="261610"/>
          </a:xfrm>
          <a:prstGeom prst="rect">
            <a:avLst/>
          </a:prstGeom>
          <a:noFill/>
        </p:spPr>
        <p:txBody>
          <a:bodyPr wrap="square" rtlCol="0">
            <a:spAutoFit/>
          </a:bodyPr>
          <a:lstStyle/>
          <a:p>
            <a:r>
              <a:rPr lang="es-MX" sz="1100" dirty="0"/>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número de diapositiva 7"/>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48DB0EC-CA3F-4FAF-A9AC-E811C83B4EEE}" type="slidenum">
              <a:rPr lang="en-US" altLang="es-MX"/>
              <a:pPr/>
              <a:t>8</a:t>
            </a:fld>
            <a:endParaRPr lang="en-US" altLang="es-MX"/>
          </a:p>
        </p:txBody>
      </p:sp>
      <p:sp>
        <p:nvSpPr>
          <p:cNvPr id="2" name="Título 1"/>
          <p:cNvSpPr>
            <a:spLocks noGrp="1"/>
          </p:cNvSpPr>
          <p:nvPr>
            <p:ph type="title" idx="4294967295"/>
          </p:nvPr>
        </p:nvSpPr>
        <p:spPr>
          <a:xfrm>
            <a:off x="-474663" y="590550"/>
            <a:ext cx="9517063" cy="1412875"/>
          </a:xfrm>
        </p:spPr>
        <p:txBody>
          <a:bodyPr>
            <a:noAutofit/>
          </a:bodyPr>
          <a:lstStyle/>
          <a:p>
            <a:pPr algn="r">
              <a:defRPr/>
            </a:pPr>
            <a:r>
              <a:rPr lang="es-MX" sz="6600" b="1" dirty="0">
                <a:solidFill>
                  <a:srgbClr val="002060"/>
                </a:solidFill>
                <a:latin typeface="Century Gothic" panose="020B0502020202020204" pitchFamily="34" charset="0"/>
              </a:rPr>
              <a:t>¿A quién acudir?</a:t>
            </a:r>
            <a:br>
              <a:rPr lang="es-MX" sz="6600" b="1" dirty="0">
                <a:solidFill>
                  <a:srgbClr val="002060"/>
                </a:solidFill>
                <a:latin typeface="Century Gothic" panose="020B0502020202020204" pitchFamily="34" charset="0"/>
              </a:rPr>
            </a:br>
            <a:r>
              <a:rPr lang="es-MX" sz="8533" b="1" dirty="0">
                <a:solidFill>
                  <a:srgbClr val="7030A0"/>
                </a:solidFill>
                <a:latin typeface="+mn-lt"/>
              </a:rPr>
              <a:t> </a:t>
            </a:r>
          </a:p>
        </p:txBody>
      </p:sp>
      <p:sp>
        <p:nvSpPr>
          <p:cNvPr id="3" name="Marcador de contenido 2"/>
          <p:cNvSpPr>
            <a:spLocks noGrp="1"/>
          </p:cNvSpPr>
          <p:nvPr>
            <p:ph idx="4294967295"/>
          </p:nvPr>
        </p:nvSpPr>
        <p:spPr>
          <a:xfrm>
            <a:off x="704850" y="7253288"/>
            <a:ext cx="7092950" cy="1800225"/>
          </a:xfrm>
        </p:spPr>
        <p:txBody>
          <a:bodyPr>
            <a:normAutofit fontScale="25000" lnSpcReduction="20000"/>
          </a:bodyPr>
          <a:lstStyle/>
          <a:p>
            <a:pPr marL="0" indent="0">
              <a:buFontTx/>
              <a:buNone/>
              <a:defRPr/>
            </a:pPr>
            <a:r>
              <a:rPr lang="es-MX" sz="15075" dirty="0">
                <a:latin typeface="Century Gothic" panose="020B0502020202020204" pitchFamily="34" charset="0"/>
                <a:cs typeface="Dubai Light" panose="020B0303030403030204" pitchFamily="34" charset="-78"/>
              </a:rPr>
              <a:t>Son los encargados de… </a:t>
            </a:r>
          </a:p>
          <a:p>
            <a:pPr algn="just">
              <a:buFont typeface="Wingdings" panose="05000000000000000000" pitchFamily="2" charset="2"/>
              <a:buChar char="§"/>
              <a:defRPr/>
            </a:pPr>
            <a:r>
              <a:rPr lang="es-MX" sz="15075" dirty="0">
                <a:latin typeface="Century Gothic" panose="020B0502020202020204" pitchFamily="34" charset="0"/>
                <a:cs typeface="Dubai Light" panose="020B0303030403030204" pitchFamily="34" charset="-78"/>
              </a:rPr>
              <a:t>De </a:t>
            </a:r>
            <a:r>
              <a:rPr lang="es-MX" sz="15075" b="1" dirty="0">
                <a:solidFill>
                  <a:srgbClr val="FF3399"/>
                </a:solidFill>
                <a:latin typeface="Century Gothic" panose="020B0502020202020204" pitchFamily="34" charset="0"/>
                <a:cs typeface="Dubai Light" panose="020B0303030403030204" pitchFamily="34" charset="-78"/>
              </a:rPr>
              <a:t>proteger</a:t>
            </a:r>
            <a:r>
              <a:rPr lang="es-MX" sz="15075" dirty="0">
                <a:latin typeface="Century Gothic" panose="020B0502020202020204" pitchFamily="34" charset="0"/>
                <a:cs typeface="Dubai Light" panose="020B0303030403030204" pitchFamily="34" charset="-78"/>
              </a:rPr>
              <a:t> los</a:t>
            </a:r>
            <a:r>
              <a:rPr lang="es-MX" sz="15075" b="1" dirty="0">
                <a:solidFill>
                  <a:srgbClr val="00B050"/>
                </a:solidFill>
                <a:latin typeface="Century Gothic" panose="020B0502020202020204" pitchFamily="34" charset="0"/>
                <a:cs typeface="Dubai Light" panose="020B0303030403030204" pitchFamily="34" charset="-78"/>
              </a:rPr>
              <a:t> </a:t>
            </a:r>
            <a:r>
              <a:rPr lang="es-MX" sz="15075" b="1" dirty="0">
                <a:solidFill>
                  <a:srgbClr val="006666"/>
                </a:solidFill>
                <a:latin typeface="Century Gothic" panose="020B0502020202020204" pitchFamily="34" charset="0"/>
                <a:cs typeface="Dubai Light" panose="020B0303030403030204" pitchFamily="34" charset="-78"/>
              </a:rPr>
              <a:t>datos personales </a:t>
            </a:r>
            <a:r>
              <a:rPr lang="es-MX" sz="15075" dirty="0">
                <a:latin typeface="Century Gothic" panose="020B0502020202020204" pitchFamily="34" charset="0"/>
                <a:cs typeface="Dubai Light" panose="020B0303030403030204" pitchFamily="34" charset="-78"/>
              </a:rPr>
              <a:t>y la </a:t>
            </a:r>
            <a:r>
              <a:rPr lang="es-MX" sz="15075" b="1" dirty="0">
                <a:solidFill>
                  <a:srgbClr val="006666"/>
                </a:solidFill>
                <a:latin typeface="Century Gothic" panose="020B0502020202020204" pitchFamily="34" charset="0"/>
                <a:cs typeface="Dubai Light" panose="020B0303030403030204" pitchFamily="34" charset="-78"/>
              </a:rPr>
              <a:t>privacidad</a:t>
            </a:r>
            <a:r>
              <a:rPr lang="es-MX" sz="15075" dirty="0">
                <a:latin typeface="Century Gothic" panose="020B0502020202020204" pitchFamily="34" charset="0"/>
                <a:cs typeface="Dubai Light" panose="020B0303030403030204" pitchFamily="34" charset="-78"/>
              </a:rPr>
              <a:t> de la población </a:t>
            </a:r>
          </a:p>
          <a:p>
            <a:pPr marL="0" indent="0">
              <a:buFontTx/>
              <a:buNone/>
              <a:defRPr/>
            </a:pPr>
            <a:endParaRPr lang="es-MX" dirty="0">
              <a:latin typeface="Dubai Light" panose="020B0303030403030204" pitchFamily="34" charset="-78"/>
              <a:cs typeface="Dubai Light" panose="020B0303030403030204" pitchFamily="34" charset="-78"/>
            </a:endParaRPr>
          </a:p>
        </p:txBody>
      </p:sp>
      <p:pic>
        <p:nvPicPr>
          <p:cNvPr id="11269"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2592" y="1627547"/>
            <a:ext cx="3747938" cy="353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1840" y="2428528"/>
            <a:ext cx="2606675"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0631" y="5810250"/>
            <a:ext cx="4068093" cy="120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ángulo 8"/>
          <p:cNvSpPr>
            <a:spLocks noChangeArrowheads="1"/>
          </p:cNvSpPr>
          <p:nvPr/>
        </p:nvSpPr>
        <p:spPr bwMode="auto">
          <a:xfrm>
            <a:off x="9393238" y="3436938"/>
            <a:ext cx="36115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MX" altLang="es-MX" sz="4400">
                <a:solidFill>
                  <a:srgbClr val="002060"/>
                </a:solidFill>
                <a:latin typeface="Century Gothic" panose="020B0502020202020204" pitchFamily="34" charset="0"/>
                <a:cs typeface="Dubai Light" panose="020B0303030403030204" pitchFamily="34" charset="-78"/>
              </a:rPr>
              <a:t>Organismos Garantes</a:t>
            </a:r>
          </a:p>
        </p:txBody>
      </p:sp>
      <p:sp>
        <p:nvSpPr>
          <p:cNvPr id="9" name="CuadroTexto 8"/>
          <p:cNvSpPr txBox="1"/>
          <p:nvPr/>
        </p:nvSpPr>
        <p:spPr>
          <a:xfrm>
            <a:off x="11918882" y="8792666"/>
            <a:ext cx="936104" cy="261610"/>
          </a:xfrm>
          <a:prstGeom prst="rect">
            <a:avLst/>
          </a:prstGeom>
          <a:noFill/>
        </p:spPr>
        <p:txBody>
          <a:bodyPr wrap="square" rtlCol="0">
            <a:spAutoFit/>
          </a:bodyPr>
          <a:lstStyle/>
          <a:p>
            <a:r>
              <a:rPr lang="es-MX" sz="1100" dirty="0"/>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69952" y="196280"/>
            <a:ext cx="6485534" cy="1107996"/>
          </a:xfrm>
          <a:prstGeom prst="rect">
            <a:avLst/>
          </a:prstGeom>
        </p:spPr>
        <p:txBody>
          <a:bodyPr wrap="square">
            <a:spAutoFit/>
          </a:bodyPr>
          <a:lstStyle/>
          <a:p>
            <a:pPr algn="r">
              <a:defRPr/>
            </a:pPr>
            <a:r>
              <a:rPr lang="es-MX" sz="6600" b="1" kern="0" dirty="0">
                <a:solidFill>
                  <a:srgbClr val="002060"/>
                </a:solidFill>
                <a:latin typeface="Century Gothic" panose="020B0502020202020204" pitchFamily="34" charset="0"/>
              </a:rPr>
              <a:t>Competencia</a:t>
            </a:r>
            <a:r>
              <a:rPr lang="es-MX" sz="6600" b="1" kern="0" dirty="0">
                <a:solidFill>
                  <a:srgbClr val="7030A0"/>
                </a:solidFill>
              </a:rPr>
              <a:t> </a:t>
            </a:r>
          </a:p>
        </p:txBody>
      </p:sp>
      <p:pic>
        <p:nvPicPr>
          <p:cNvPr id="3074" name="Picture 2" descr="Resultado de imagen para sistema nacional de transpar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36" y="2788568"/>
            <a:ext cx="4762500"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37704" y="6604992"/>
            <a:ext cx="4896544" cy="1200329"/>
          </a:xfrm>
          <a:prstGeom prst="rect">
            <a:avLst/>
          </a:prstGeom>
          <a:noFill/>
        </p:spPr>
        <p:txBody>
          <a:bodyPr wrap="square" rtlCol="0">
            <a:spAutoFit/>
          </a:bodyPr>
          <a:lstStyle/>
          <a:p>
            <a:pPr algn="ctr"/>
            <a:r>
              <a:rPr lang="es-MX" b="1" dirty="0">
                <a:solidFill>
                  <a:srgbClr val="D249E9"/>
                </a:solidFill>
                <a:latin typeface="Century Gothic" panose="020B0502020202020204" pitchFamily="34" charset="0"/>
              </a:rPr>
              <a:t>Organismos Garantes</a:t>
            </a:r>
          </a:p>
        </p:txBody>
      </p:sp>
      <p:sp>
        <p:nvSpPr>
          <p:cNvPr id="5" name="Rectángulo 4"/>
          <p:cNvSpPr/>
          <p:nvPr/>
        </p:nvSpPr>
        <p:spPr>
          <a:xfrm>
            <a:off x="6070352" y="3373338"/>
            <a:ext cx="6502400" cy="3231654"/>
          </a:xfrm>
          <a:prstGeom prst="rect">
            <a:avLst/>
          </a:prstGeom>
        </p:spPr>
        <p:txBody>
          <a:bodyPr>
            <a:spAutoFit/>
          </a:bodyPr>
          <a:lstStyle/>
          <a:p>
            <a:pPr algn="just"/>
            <a:r>
              <a:rPr lang="es-MX" sz="2800" dirty="0">
                <a:latin typeface="Century Gothic" panose="020B0502020202020204" pitchFamily="34" charset="0"/>
              </a:rPr>
              <a:t>A  </a:t>
            </a:r>
            <a:r>
              <a:rPr lang="es-MX" sz="2800" b="1" dirty="0">
                <a:solidFill>
                  <a:srgbClr val="FF33CC"/>
                </a:solidFill>
                <a:effectLst>
                  <a:outerShdw blurRad="38100" dist="38100" dir="2700000" algn="tl">
                    <a:srgbClr val="000000">
                      <a:alpha val="43137"/>
                    </a:srgbClr>
                  </a:outerShdw>
                </a:effectLst>
                <a:latin typeface="Century Gothic" panose="020B0502020202020204" pitchFamily="34" charset="0"/>
              </a:rPr>
              <a:t>nivel estatal y municipal</a:t>
            </a:r>
            <a:r>
              <a:rPr lang="es-MX" sz="2800" dirty="0">
                <a:latin typeface="Century Gothic" panose="020B0502020202020204" pitchFamily="34" charset="0"/>
              </a:rPr>
              <a:t>, cualquier autoridad, entidad, órgano y organismo de los </a:t>
            </a:r>
            <a:r>
              <a:rPr lang="es-MX" sz="3200" b="1" dirty="0">
                <a:solidFill>
                  <a:srgbClr val="00CC99"/>
                </a:solidFill>
                <a:latin typeface="Century Gothic" panose="020B0502020202020204" pitchFamily="34" charset="0"/>
              </a:rPr>
              <a:t>Poderes Ejecutivo, Legislativo y Judicial</a:t>
            </a:r>
            <a:r>
              <a:rPr lang="es-MX" sz="3200" b="1" dirty="0">
                <a:solidFill>
                  <a:srgbClr val="92D050"/>
                </a:solidFill>
                <a:latin typeface="Century Gothic" panose="020B0502020202020204" pitchFamily="34" charset="0"/>
              </a:rPr>
              <a:t>, </a:t>
            </a:r>
            <a:r>
              <a:rPr lang="es-MX" sz="2800" dirty="0">
                <a:latin typeface="Century Gothic" panose="020B0502020202020204" pitchFamily="34" charset="0"/>
              </a:rPr>
              <a:t>órganos autónomos, partidos políticos, fideicomisos y fondos públicos</a:t>
            </a:r>
            <a:endParaRPr lang="es-MX" sz="2800" dirty="0"/>
          </a:p>
        </p:txBody>
      </p:sp>
      <p:sp>
        <p:nvSpPr>
          <p:cNvPr id="7" name="CuadroTexto 6"/>
          <p:cNvSpPr txBox="1"/>
          <p:nvPr/>
        </p:nvSpPr>
        <p:spPr>
          <a:xfrm>
            <a:off x="11918882" y="8792666"/>
            <a:ext cx="936104" cy="261610"/>
          </a:xfrm>
          <a:prstGeom prst="rect">
            <a:avLst/>
          </a:prstGeom>
          <a:noFill/>
        </p:spPr>
        <p:txBody>
          <a:bodyPr wrap="square" rtlCol="0">
            <a:spAutoFit/>
          </a:bodyPr>
          <a:lstStyle/>
          <a:p>
            <a:r>
              <a:rPr lang="es-MX" sz="1100" dirty="0"/>
              <a:t>8</a:t>
            </a:r>
          </a:p>
        </p:txBody>
      </p:sp>
    </p:spTree>
    <p:extLst>
      <p:ext uri="{BB962C8B-B14F-4D97-AF65-F5344CB8AC3E}">
        <p14:creationId xmlns:p14="http://schemas.microsoft.com/office/powerpoint/2010/main" val="839486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Whit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ES" sz="36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ES" sz="36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2852</TotalTime>
  <Words>1697</Words>
  <Application>Microsoft Office PowerPoint</Application>
  <PresentationFormat>Personalizado</PresentationFormat>
  <Paragraphs>275</Paragraphs>
  <Slides>37</Slides>
  <Notes>9</Notes>
  <HiddenSlides>1</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37</vt:i4>
      </vt:variant>
    </vt:vector>
  </HeadingPairs>
  <TitlesOfParts>
    <vt:vector size="52" baseType="lpstr">
      <vt:lpstr>MS PGothic</vt:lpstr>
      <vt:lpstr>MS PGothic</vt:lpstr>
      <vt:lpstr>Arial</vt:lpstr>
      <vt:lpstr>Calibri</vt:lpstr>
      <vt:lpstr>Calibri Light</vt:lpstr>
      <vt:lpstr>Century Gothic</vt:lpstr>
      <vt:lpstr>Dubai Light</vt:lpstr>
      <vt:lpstr>Helvetica</vt:lpstr>
      <vt:lpstr>Helvetica Neue</vt:lpstr>
      <vt:lpstr>Nirmala UI Semilight</vt:lpstr>
      <vt:lpstr>Segoe UI</vt:lpstr>
      <vt:lpstr>Symbol</vt:lpstr>
      <vt:lpstr>Times New Roman</vt:lpstr>
      <vt:lpstr>Wingdings</vt:lpstr>
      <vt:lpstr>White</vt:lpstr>
      <vt:lpstr>Presentación de PowerPoint</vt:lpstr>
      <vt:lpstr> Protección de Datos Personales en México</vt:lpstr>
      <vt:lpstr>Marco Normativo</vt:lpstr>
      <vt:lpstr>¿Qué es un dato personal?</vt:lpstr>
      <vt:lpstr>Presentación de PowerPoint</vt:lpstr>
      <vt:lpstr>Presentación de PowerPoint</vt:lpstr>
      <vt:lpstr>DERECHOS ARCO</vt:lpstr>
      <vt:lpstr>¿A quién acudir?  </vt:lpstr>
      <vt:lpstr>Presentación de PowerPoint</vt:lpstr>
      <vt:lpstr>Presentación de PowerPoint</vt:lpstr>
      <vt:lpstr>Presentación de PowerPoint</vt:lpstr>
      <vt:lpstr>Presentación de PowerPoint</vt:lpstr>
      <vt:lpstr>Falta de aviso de privacidad</vt:lpstr>
      <vt:lpstr>Negligencia en el trámite de la solicitud</vt:lpstr>
      <vt:lpstr>Presentación de PowerPoint</vt:lpstr>
      <vt:lpstr>Presentación de PowerPoint</vt:lpstr>
      <vt:lpstr>Presentación de PowerPoint</vt:lpstr>
      <vt:lpstr>Internet en México </vt:lpstr>
      <vt:lpstr>Uso del Internet en Oaxaca</vt:lpstr>
      <vt:lpstr>Crecimiento Exponencial de las Redes Sociales </vt:lpstr>
      <vt:lpstr>Redes Sociales con mayor  preferencia por los Mexicanos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Retos en materia de Datos Sensibles </vt:lpstr>
      <vt:lpstr>Retos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Celia Belmont Pérez</dc:creator>
  <cp:lastModifiedBy>Elizabeth Vicente González</cp:lastModifiedBy>
  <cp:revision>166</cp:revision>
  <cp:lastPrinted>2018-01-25T01:34:30Z</cp:lastPrinted>
  <dcterms:modified xsi:type="dcterms:W3CDTF">2018-01-29T17:16:49Z</dcterms:modified>
</cp:coreProperties>
</file>