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2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5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1"/>
  </p:notesMasterIdLst>
  <p:sldIdLst>
    <p:sldId id="402" r:id="rId3"/>
    <p:sldId id="399" r:id="rId4"/>
    <p:sldId id="363" r:id="rId5"/>
    <p:sldId id="404" r:id="rId6"/>
    <p:sldId id="372" r:id="rId7"/>
    <p:sldId id="373" r:id="rId8"/>
    <p:sldId id="400" r:id="rId9"/>
    <p:sldId id="406" r:id="rId10"/>
    <p:sldId id="378" r:id="rId11"/>
    <p:sldId id="379" r:id="rId12"/>
    <p:sldId id="377" r:id="rId13"/>
    <p:sldId id="401" r:id="rId14"/>
    <p:sldId id="385" r:id="rId15"/>
    <p:sldId id="383" r:id="rId16"/>
    <p:sldId id="384" r:id="rId17"/>
    <p:sldId id="382" r:id="rId18"/>
    <p:sldId id="352" r:id="rId19"/>
    <p:sldId id="355" r:id="rId20"/>
  </p:sldIdLst>
  <p:sldSz cx="12192000" cy="6858000"/>
  <p:notesSz cx="7053263" cy="93091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obierno Abierto" initials="GA" lastIdx="1" clrIdx="0">
    <p:extLst>
      <p:ext uri="{19B8F6BF-5375-455C-9EA6-DF929625EA0E}">
        <p15:presenceInfo xmlns:p15="http://schemas.microsoft.com/office/powerpoint/2012/main" userId="Gobierno Abiert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354D"/>
    <a:srgbClr val="F28E2A"/>
    <a:srgbClr val="CC0000"/>
    <a:srgbClr val="800000"/>
    <a:srgbClr val="EB5931"/>
    <a:srgbClr val="69171F"/>
    <a:srgbClr val="660066"/>
    <a:srgbClr val="932F85"/>
    <a:srgbClr val="C898C9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74" autoAdjust="0"/>
    <p:restoredTop sz="93323" autoAdjust="0"/>
  </p:normalViewPr>
  <p:slideViewPr>
    <p:cSldViewPr snapToGrid="0">
      <p:cViewPr>
        <p:scale>
          <a:sx n="40" d="100"/>
          <a:sy n="40" d="100"/>
        </p:scale>
        <p:origin x="2580" y="10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MORENA</c:v>
                </c:pt>
              </c:strCache>
            </c:strRef>
          </c:tx>
          <c:spPr>
            <a:solidFill>
              <a:srgbClr val="69171F"/>
            </a:solidFill>
            <a:ln>
              <a:solidFill>
                <a:srgbClr val="69171F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1.1371019997505538E-3"/>
                  <c:y val="7.94049422803182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829-4D06-AF56-7FB77A6BB82E}"/>
                </c:ext>
              </c:extLst>
            </c:dLbl>
            <c:dLbl>
              <c:idx val="1"/>
              <c:layout>
                <c:manualLayout>
                  <c:x val="-3.4113059992516613E-3"/>
                  <c:y val="0.3922122906573293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829-4D06-AF56-7FB77A6BB82E}"/>
                </c:ext>
              </c:extLst>
            </c:dLbl>
            <c:dLbl>
              <c:idx val="2"/>
              <c:layout>
                <c:manualLayout>
                  <c:x val="-3.2215410668695534E-3"/>
                  <c:y val="7.7335860508029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6AE-4BAB-8CEF-17DFBF62EC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Índice de Gobierno Abierto</c:v>
                </c:pt>
                <c:pt idx="1">
                  <c:v>Transparencia</c:v>
                </c:pt>
                <c:pt idx="2">
                  <c:v>Participación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0.30199999999999999</c:v>
                </c:pt>
                <c:pt idx="1">
                  <c:v>0.504</c:v>
                </c:pt>
                <c:pt idx="2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B4-4B84-AA92-80322E957EE8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MC</c:v>
                </c:pt>
              </c:strCache>
            </c:strRef>
          </c:tx>
          <c:spPr>
            <a:solidFill>
              <a:srgbClr val="F28E2A"/>
            </a:solidFill>
            <a:ln>
              <a:solidFill>
                <a:srgbClr val="F28E2A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1.1371019997505746E-3"/>
                  <c:y val="0.223777564608169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829-4D06-AF56-7FB77A6BB82E}"/>
                </c:ext>
              </c:extLst>
            </c:dLbl>
            <c:dLbl>
              <c:idx val="1"/>
              <c:layout>
                <c:manualLayout>
                  <c:x val="0"/>
                  <c:y val="0.202121671258991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829-4D06-AF56-7FB77A6BB82E}"/>
                </c:ext>
              </c:extLst>
            </c:dLbl>
            <c:dLbl>
              <c:idx val="2"/>
              <c:layout>
                <c:manualLayout>
                  <c:x val="-1.0738470222900086E-3"/>
                  <c:y val="0.172348489132180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6AE-4BAB-8CEF-17DFBF62EC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Índice de Gobierno Abierto</c:v>
                </c:pt>
                <c:pt idx="1">
                  <c:v>Transparencia</c:v>
                </c:pt>
                <c:pt idx="2">
                  <c:v>Participación</c:v>
                </c:pt>
              </c:strCache>
            </c:strRef>
          </c:cat>
          <c:val>
            <c:numRef>
              <c:f>Hoja1!$C$2:$C$4</c:f>
              <c:numCache>
                <c:formatCode>General</c:formatCode>
                <c:ptCount val="3"/>
                <c:pt idx="0">
                  <c:v>0.45100000000000001</c:v>
                </c:pt>
                <c:pt idx="1">
                  <c:v>0.496</c:v>
                </c:pt>
                <c:pt idx="2">
                  <c:v>0.40500000000000003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B4-4B84-AA92-80322E957EE8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PAN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6.01552593032712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829-4D06-AF56-7FB77A6BB82E}"/>
                </c:ext>
              </c:extLst>
            </c:dLbl>
            <c:dLbl>
              <c:idx val="1"/>
              <c:layout>
                <c:manualLayout>
                  <c:x val="-3.4113059992516613E-3"/>
                  <c:y val="0.103467046001626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829-4D06-AF56-7FB77A6BB82E}"/>
                </c:ext>
              </c:extLst>
            </c:dLbl>
            <c:dLbl>
              <c:idx val="2"/>
              <c:layout>
                <c:manualLayout>
                  <c:x val="1.0738470222896937E-3"/>
                  <c:y val="5.52399003628782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6AE-4BAB-8CEF-17DFBF62EC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Índice de Gobierno Abierto</c:v>
                </c:pt>
                <c:pt idx="1">
                  <c:v>Transparencia</c:v>
                </c:pt>
                <c:pt idx="2">
                  <c:v>Participación</c:v>
                </c:pt>
              </c:strCache>
            </c:strRef>
          </c:cat>
          <c:val>
            <c:numRef>
              <c:f>Hoja1!$D$2:$D$4</c:f>
              <c:numCache>
                <c:formatCode>General</c:formatCode>
                <c:ptCount val="3"/>
                <c:pt idx="0">
                  <c:v>0.1</c:v>
                </c:pt>
                <c:pt idx="1">
                  <c:v>0.125</c:v>
                </c:pt>
                <c:pt idx="2">
                  <c:v>7.4999999999999997E-2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29-4D06-AF56-7FB77A6BB82E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PRI</c:v>
                </c:pt>
              </c:strCache>
            </c:strRef>
          </c:tx>
          <c:spPr>
            <a:solidFill>
              <a:srgbClr val="CC0000"/>
            </a:solidFill>
            <a:ln>
              <a:solidFill>
                <a:srgbClr val="CC0000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1.1371019997505538E-3"/>
                  <c:y val="0.14437262232785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6829-4D06-AF56-7FB77A6BB82E}"/>
                </c:ext>
              </c:extLst>
            </c:dLbl>
            <c:dLbl>
              <c:idx val="1"/>
              <c:layout>
                <c:manualLayout>
                  <c:x val="-1.1371019997505538E-3"/>
                  <c:y val="0.421086815122899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829-4D06-AF56-7FB77A6BB82E}"/>
                </c:ext>
              </c:extLst>
            </c:dLbl>
            <c:dLbl>
              <c:idx val="2"/>
              <c:layout>
                <c:manualLayout>
                  <c:x val="0"/>
                  <c:y val="8.1755052537059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6AE-4BAB-8CEF-17DFBF62EC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Índice de Gobierno Abierto</c:v>
                </c:pt>
                <c:pt idx="1">
                  <c:v>Transparencia</c:v>
                </c:pt>
                <c:pt idx="2">
                  <c:v>Participación</c:v>
                </c:pt>
              </c:strCache>
            </c:strRef>
          </c:cat>
          <c:val>
            <c:numRef>
              <c:f>Hoja1!$E$2:$E$4</c:f>
              <c:numCache>
                <c:formatCode>General</c:formatCode>
                <c:ptCount val="3"/>
                <c:pt idx="0">
                  <c:v>0.53600000000000003</c:v>
                </c:pt>
                <c:pt idx="1">
                  <c:v>0.746</c:v>
                </c:pt>
                <c:pt idx="2">
                  <c:v>0.32500000000000001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829-4D06-AF56-7FB77A6BB8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401951535"/>
        <c:axId val="1401947647"/>
      </c:barChart>
      <c:lineChart>
        <c:grouping val="standard"/>
        <c:varyColors val="0"/>
        <c:ser>
          <c:idx val="4"/>
          <c:order val="4"/>
          <c:tx>
            <c:strRef>
              <c:f>Hoja1!$F$1</c:f>
              <c:strCache>
                <c:ptCount val="1"/>
                <c:pt idx="0">
                  <c:v>Promedio Estatal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0.12166991397330926"/>
                  <c:y val="-6.73738904196640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6829-4D06-AF56-7FB77A6BB82E}"/>
                </c:ext>
              </c:extLst>
            </c:dLbl>
            <c:dLbl>
              <c:idx val="1"/>
              <c:layout>
                <c:manualLayout>
                  <c:x val="1.1371019997505455E-2"/>
                  <c:y val="7.94049422803182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6829-4D06-AF56-7FB77A6BB8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Índice de Gobierno Abierto</c:v>
                </c:pt>
                <c:pt idx="1">
                  <c:v>Transparencia</c:v>
                </c:pt>
                <c:pt idx="2">
                  <c:v>Participación</c:v>
                </c:pt>
              </c:strCache>
            </c:strRef>
          </c:cat>
          <c:val>
            <c:numRef>
              <c:f>Hoja1!$F$2:$F$4</c:f>
              <c:numCache>
                <c:formatCode>General</c:formatCode>
                <c:ptCount val="3"/>
                <c:pt idx="0">
                  <c:v>0.39</c:v>
                </c:pt>
                <c:pt idx="1">
                  <c:v>0.52</c:v>
                </c:pt>
                <c:pt idx="2">
                  <c:v>0.27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829-4D06-AF56-7FB77A6BB82E}"/>
            </c:ext>
          </c:extLst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Promedio Nacional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0"/>
                  <c:y val="-0.214152723119646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6829-4D06-AF56-7FB77A6BB82E}"/>
                </c:ext>
              </c:extLst>
            </c:dLbl>
            <c:dLbl>
              <c:idx val="1"/>
              <c:layout>
                <c:manualLayout>
                  <c:x val="-5.0032487989024453E-2"/>
                  <c:y val="-3.84993659540936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6829-4D06-AF56-7FB77A6BB8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Índice de Gobierno Abierto</c:v>
                </c:pt>
                <c:pt idx="1">
                  <c:v>Transparencia</c:v>
                </c:pt>
                <c:pt idx="2">
                  <c:v>Participación</c:v>
                </c:pt>
              </c:strCache>
            </c:strRef>
          </c:cat>
          <c:val>
            <c:numRef>
              <c:f>Hoja1!$G$2:$G$4</c:f>
              <c:numCache>
                <c:formatCode>General</c:formatCode>
                <c:ptCount val="3"/>
                <c:pt idx="0">
                  <c:v>0.46</c:v>
                </c:pt>
                <c:pt idx="1">
                  <c:v>0.6</c:v>
                </c:pt>
                <c:pt idx="2">
                  <c:v>0.32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829-4D06-AF56-7FB77A6BB8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01951535"/>
        <c:axId val="1401947647"/>
      </c:lineChart>
      <c:catAx>
        <c:axId val="14019515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401947647"/>
        <c:crosses val="autoZero"/>
        <c:auto val="1"/>
        <c:lblAlgn val="ctr"/>
        <c:lblOffset val="100"/>
        <c:noMultiLvlLbl val="0"/>
      </c:catAx>
      <c:valAx>
        <c:axId val="1401947647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401951535"/>
        <c:crosses val="autoZero"/>
        <c:crossBetween val="between"/>
        <c:majorUnit val="0.1"/>
      </c:valAx>
      <c:spPr>
        <a:noFill/>
        <a:ln>
          <a:solidFill>
            <a:schemeClr val="accent4">
              <a:lumMod val="50000"/>
            </a:schemeClr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325464461897831"/>
          <c:y val="2.0035885796502711E-2"/>
          <c:w val="0.7016988489644862"/>
          <c:h val="0.9116044064224216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A3E5-4AEA-BAA2-2977B8B123D2}"/>
              </c:ext>
            </c:extLst>
          </c:dPt>
          <c:dPt>
            <c:idx val="15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6-E031-4D09-B306-A8E16AF5D387}"/>
              </c:ext>
            </c:extLst>
          </c:dPt>
          <c:dPt>
            <c:idx val="22"/>
            <c:invertIfNegative val="0"/>
            <c:bubble3D val="0"/>
            <c:spPr>
              <a:solidFill>
                <a:srgbClr val="800000"/>
              </a:solidFill>
              <a:ln>
                <a:solidFill>
                  <a:srgbClr val="8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4-9708-43E2-9B37-3432310C4AD2}"/>
              </c:ext>
            </c:extLst>
          </c:dPt>
          <c:dPt>
            <c:idx val="25"/>
            <c:invertIfNegative val="0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2FE7-4B4A-89B9-8B23C2535861}"/>
              </c:ext>
            </c:extLst>
          </c:dPt>
          <c:dPt>
            <c:idx val="30"/>
            <c:invertIfNegative val="0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87F5-4F21-95F3-B3F3D6E17FAC}"/>
              </c:ext>
            </c:extLst>
          </c:dPt>
          <c:dPt>
            <c:idx val="33"/>
            <c:invertIfNegative val="0"/>
            <c:bubble3D val="0"/>
            <c:spPr>
              <a:solidFill>
                <a:srgbClr val="CC0000"/>
              </a:solidFill>
              <a:ln>
                <a:solidFill>
                  <a:srgbClr val="CC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7C7-4A50-A913-DEE524B6B629}"/>
              </c:ext>
            </c:extLst>
          </c:dPt>
          <c:dPt>
            <c:idx val="35"/>
            <c:invertIfNegative val="0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7959-43AE-A594-D0907731F2D0}"/>
              </c:ext>
            </c:extLst>
          </c:dPt>
          <c:dPt>
            <c:idx val="42"/>
            <c:invertIfNegative val="0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80CC-4FBF-A359-B9F86D1A2A6C}"/>
              </c:ext>
            </c:extLst>
          </c:dPt>
          <c:dPt>
            <c:idx val="43"/>
            <c:invertIfNegative val="0"/>
            <c:bubble3D val="0"/>
            <c:spPr>
              <a:solidFill>
                <a:srgbClr val="F28E2A"/>
              </a:solidFill>
              <a:ln>
                <a:solidFill>
                  <a:srgbClr val="F28E2A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820F-42FC-85C9-DD1F07D37DB9}"/>
              </c:ext>
            </c:extLst>
          </c:dPt>
          <c:dPt>
            <c:idx val="48"/>
            <c:invertIfNegative val="0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B2A-404A-BB48-EFF7BF7D4FF8}"/>
              </c:ext>
            </c:extLst>
          </c:dPt>
          <c:dPt>
            <c:idx val="56"/>
            <c:invertIfNegative val="0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2-7802-46EF-85EF-D0B4E4DF3895}"/>
              </c:ext>
            </c:extLst>
          </c:dPt>
          <c:dPt>
            <c:idx val="60"/>
            <c:invertIfNegative val="0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5DDF-48D4-A5F0-19F851BBA131}"/>
              </c:ext>
            </c:extLst>
          </c:dPt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A3E5-4AEA-BAA2-2977B8B123D2}"/>
                </c:ext>
              </c:extLst>
            </c:dLbl>
            <c:dLbl>
              <c:idx val="15"/>
              <c:layout>
                <c:manualLayout>
                  <c:x val="6.8117593529874065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E031-4D09-B306-A8E16AF5D387}"/>
                </c:ext>
              </c:extLst>
            </c:dLbl>
            <c:dLbl>
              <c:idx val="22"/>
              <c:layout>
                <c:manualLayout>
                  <c:x val="6.4653987079202502E-2"/>
                  <c:y val="-2.2262095329448274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rgbClr val="CC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5FC846C-230D-431E-AFFF-C0905F1CE1DA}" type="VALUE">
                      <a:rPr lang="en-US">
                        <a:solidFill>
                          <a:srgbClr val="800000"/>
                        </a:solidFill>
                      </a:rPr>
                      <a:pPr>
                        <a:defRPr sz="1600" b="1">
                          <a:solidFill>
                            <a:srgbClr val="CC0000"/>
                          </a:solidFill>
                        </a:defRPr>
                      </a:pPr>
                      <a:t>[VALOR]</a:t>
                    </a:fld>
                    <a:endParaRPr lang="es-MX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CC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9708-43E2-9B37-3432310C4AD2}"/>
                </c:ext>
              </c:extLst>
            </c:dLbl>
            <c:dLbl>
              <c:idx val="33"/>
              <c:layout>
                <c:manualLayout>
                  <c:x val="7.8508412881888659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CC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7C7-4A50-A913-DEE524B6B629}"/>
                </c:ext>
              </c:extLst>
            </c:dLbl>
            <c:dLbl>
              <c:idx val="35"/>
              <c:layout>
                <c:manualLayout>
                  <c:x val="-2.309070967114375E-3"/>
                  <c:y val="-2.22620953294474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959-43AE-A594-D0907731F2D0}"/>
                </c:ext>
              </c:extLst>
            </c:dLbl>
            <c:dLbl>
              <c:idx val="42"/>
              <c:layout>
                <c:manualLayout>
                  <c:x val="-4.6181419342288341E-3"/>
                  <c:y val="4.4524190658894918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B2F7E7F-B56C-4A14-BA7E-10B2CC266951}" type="VALUE">
                      <a:rPr lang="en-US" sz="400"/>
                      <a:pPr>
                        <a:defRPr sz="1400">
                          <a:solidFill>
                            <a:schemeClr val="accent5">
                              <a:lumMod val="50000"/>
                            </a:schemeClr>
                          </a:solidFill>
                        </a:defRPr>
                      </a:pPr>
                      <a:t>[VALOR]</a:t>
                    </a:fld>
                    <a:endParaRPr lang="es-MX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accent5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80CC-4FBF-A359-B9F86D1A2A6C}"/>
                </c:ext>
              </c:extLst>
            </c:dLbl>
            <c:dLbl>
              <c:idx val="43"/>
              <c:layout>
                <c:manualLayout>
                  <c:x val="5.6572238694302182E-2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rgbClr val="EB593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600" b="1" dirty="0">
                        <a:solidFill>
                          <a:srgbClr val="EB5931"/>
                        </a:solidFill>
                      </a:rPr>
                      <a:t>0.41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EB593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820F-42FC-85C9-DD1F07D37DB9}"/>
                </c:ext>
              </c:extLst>
            </c:dLbl>
            <c:dLbl>
              <c:idx val="48"/>
              <c:layout>
                <c:manualLayout>
                  <c:x val="-1.1545354835571875E-3"/>
                  <c:y val="2.22620953294474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B2A-404A-BB48-EFF7BF7D4FF8}"/>
                </c:ext>
              </c:extLst>
            </c:dLbl>
            <c:dLbl>
              <c:idx val="56"/>
              <c:layout>
                <c:manualLayout>
                  <c:x val="-8.4664957404047741E-17"/>
                  <c:y val="2.22620953294474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7802-46EF-85EF-D0B4E4DF3895}"/>
                </c:ext>
              </c:extLst>
            </c:dLbl>
            <c:dLbl>
              <c:idx val="57"/>
              <c:layout>
                <c:manualLayout>
                  <c:x val="-1.6932991480809548E-16"/>
                  <c:y val="2.2262095329447459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0" i="0" u="none" strike="noStrike" kern="1200" baseline="0">
                        <a:solidFill>
                          <a:srgbClr val="660066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892E4E4-3246-46CD-B8C0-BDDB344462BC}" type="VALUE">
                      <a:rPr lang="en-US" sz="400">
                        <a:solidFill>
                          <a:schemeClr val="tx1"/>
                        </a:solidFill>
                      </a:rPr>
                      <a:pPr>
                        <a:defRPr sz="1600">
                          <a:solidFill>
                            <a:srgbClr val="660066"/>
                          </a:solidFill>
                        </a:defRPr>
                      </a:pPr>
                      <a:t>[VALOR]</a:t>
                    </a:fld>
                    <a:endParaRPr lang="es-MX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rgbClr val="66006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2FE7-4B4A-89B9-8B23C2535861}"/>
                </c:ext>
              </c:extLst>
            </c:dLbl>
            <c:dLbl>
              <c:idx val="60"/>
              <c:layout>
                <c:manualLayout>
                  <c:x val="-1.1545354835571875E-3"/>
                  <c:y val="2.22620953294474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DDF-48D4-A5F0-19F851BBA1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Hoja1!$A$2:$A$63</c:f>
              <c:strCache>
                <c:ptCount val="62"/>
                <c:pt idx="0">
                  <c:v>La Trinidad Vista Hermosa</c:v>
                </c:pt>
                <c:pt idx="1">
                  <c:v>Natividad</c:v>
                </c:pt>
                <c:pt idx="2">
                  <c:v>San Juan Petlapa</c:v>
                </c:pt>
                <c:pt idx="3">
                  <c:v>San Miguel Tlacamama</c:v>
                </c:pt>
                <c:pt idx="4">
                  <c:v>San Pedro Mártir Quiechapa</c:v>
                </c:pt>
                <c:pt idx="5">
                  <c:v>Santiago Tenango</c:v>
                </c:pt>
                <c:pt idx="6">
                  <c:v>San Juan Quiotepec</c:v>
                </c:pt>
                <c:pt idx="7">
                  <c:v>Universidad Autónoma Comunal de Oaxaca</c:v>
                </c:pt>
                <c:pt idx="8">
                  <c:v>Tlacotepec Plumas</c:v>
                </c:pt>
                <c:pt idx="9">
                  <c:v>Santa María Huatulco</c:v>
                </c:pt>
                <c:pt idx="10">
                  <c:v>San Pedro Mixtepec</c:v>
                </c:pt>
                <c:pt idx="11">
                  <c:v>Fideicomiso para el Desarrollo Logístico para el Estado de Oaxaca</c:v>
                </c:pt>
                <c:pt idx="12">
                  <c:v>Secretaría de Gobierno</c:v>
                </c:pt>
                <c:pt idx="13">
                  <c:v>Secretaría de Fomento Agroalimentario y Desarrollo Rural</c:v>
                </c:pt>
                <c:pt idx="14">
                  <c:v>Tribunal Superior de Justicia</c:v>
                </c:pt>
                <c:pt idx="15">
                  <c:v>Partido Acción Nacional</c:v>
                </c:pt>
                <c:pt idx="16">
                  <c:v>Santiago Pinotepa Nacional</c:v>
                </c:pt>
                <c:pt idx="17">
                  <c:v>Santa Lucía del Camino</c:v>
                </c:pt>
                <c:pt idx="18">
                  <c:v>Fideicomiso Público Denomiando Oficina de Convenciones y Visitantes de Oaxaca</c:v>
                </c:pt>
                <c:pt idx="19">
                  <c:v>Instituto Oaxaqueño Constructor de Infraestructura Física Educativa</c:v>
                </c:pt>
                <c:pt idx="20">
                  <c:v>Nazareno Etla</c:v>
                </c:pt>
                <c:pt idx="21">
                  <c:v>San Juan Tepeuxila</c:v>
                </c:pt>
                <c:pt idx="22">
                  <c:v>Movimiento Regeneración Nacional</c:v>
                </c:pt>
                <c:pt idx="23">
                  <c:v>Secretaría Ejecutiva del Sistema Estatal de Combate a la Corrupción</c:v>
                </c:pt>
                <c:pt idx="24">
                  <c:v>Centro de Conciliación Laboral del Estado de Oaxaca</c:v>
                </c:pt>
                <c:pt idx="25">
                  <c:v>Secretaría de Cultura y las Artes</c:v>
                </c:pt>
                <c:pt idx="26">
                  <c:v>Santo Domingo Tehuantepec</c:v>
                </c:pt>
                <c:pt idx="27">
                  <c:v>Miahuatlán de Porfirio Díaz</c:v>
                </c:pt>
                <c:pt idx="28">
                  <c:v>Universidad de Chalcatongo</c:v>
                </c:pt>
                <c:pt idx="29">
                  <c:v>Instituto Tecnológico Superior de San Miguel El Grande</c:v>
                </c:pt>
                <c:pt idx="30">
                  <c:v>Secretaría de Finanzas</c:v>
                </c:pt>
                <c:pt idx="31">
                  <c:v>Comisión Estatal del Agua para el Bienestar</c:v>
                </c:pt>
                <c:pt idx="32">
                  <c:v>Secretaría de Desarrollo Económico</c:v>
                </c:pt>
                <c:pt idx="33">
                  <c:v>Partido Revolucionario Institucional</c:v>
                </c:pt>
                <c:pt idx="34">
                  <c:v>Secretaría de Seguridad y Proteccion Ciudadana</c:v>
                </c:pt>
                <c:pt idx="35">
                  <c:v>Gubernatura</c:v>
                </c:pt>
                <c:pt idx="36">
                  <c:v>Secretaría de las Infraestructuras y Comunicaciones</c:v>
                </c:pt>
                <c:pt idx="37">
                  <c:v>Villa de Tututepec</c:v>
                </c:pt>
                <c:pt idx="38">
                  <c:v>Instituto Estatal de Educación Pública de Oaxaca</c:v>
                </c:pt>
                <c:pt idx="39">
                  <c:v>Santa Cruz Xoxocotlán</c:v>
                </c:pt>
                <c:pt idx="40">
                  <c:v>Instituto del Deporte</c:v>
                </c:pt>
                <c:pt idx="41">
                  <c:v>Heroica Ciudad de Huajuapan de León</c:v>
                </c:pt>
                <c:pt idx="42">
                  <c:v>Universidad Autónoma Benito Juárez de Oaxaca</c:v>
                </c:pt>
                <c:pt idx="43">
                  <c:v>Movimiento Ciudadano</c:v>
                </c:pt>
                <c:pt idx="44">
                  <c:v>Heróica Ciudad de Juchitán de Zaragoza</c:v>
                </c:pt>
                <c:pt idx="45">
                  <c:v>Oaxaca de Juárez</c:v>
                </c:pt>
                <c:pt idx="46">
                  <c:v>San Juan Bautista Tuxtepec</c:v>
                </c:pt>
                <c:pt idx="47">
                  <c:v>San Pedro Pochutla</c:v>
                </c:pt>
                <c:pt idx="48">
                  <c:v>Instituto Estatal Electoral y de Participación Ciudadana de Oaxaca</c:v>
                </c:pt>
                <c:pt idx="49">
                  <c:v>Instituto de la Juventud</c:v>
                </c:pt>
                <c:pt idx="50">
                  <c:v>Órgano Superior de Fiscalización</c:v>
                </c:pt>
                <c:pt idx="51">
                  <c:v>Salina Cruz</c:v>
                </c:pt>
                <c:pt idx="52">
                  <c:v>Defensoría de los Derechos Humanos del Pueblo de Oaxaca</c:v>
                </c:pt>
                <c:pt idx="53">
                  <c:v>DIF</c:v>
                </c:pt>
                <c:pt idx="54">
                  <c:v>Secretaría de Bienestar, Tequio e Inclusión Social</c:v>
                </c:pt>
                <c:pt idx="55">
                  <c:v>Congreso Estatal</c:v>
                </c:pt>
                <c:pt idx="56">
                  <c:v>Fideicomiso de Fomento para el Estado de Oaxaca</c:v>
                </c:pt>
                <c:pt idx="57">
                  <c:v>Secretaría de Turismo</c:v>
                </c:pt>
                <c:pt idx="58">
                  <c:v>Tribunal Electoral del Estado de Oaxaca</c:v>
                </c:pt>
                <c:pt idx="59">
                  <c:v>Fiscalía General</c:v>
                </c:pt>
                <c:pt idx="60">
                  <c:v>Secretaria de Honestidad, Transparencia y Función Pública</c:v>
                </c:pt>
                <c:pt idx="61">
                  <c:v>Servicios de Salud de Oaxaca</c:v>
                </c:pt>
              </c:strCache>
            </c:strRef>
          </c:cat>
          <c:val>
            <c:numRef>
              <c:f>Hoja1!$B$2:$B$63</c:f>
              <c:numCache>
                <c:formatCode>General</c:formatCode>
                <c:ptCount val="6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2.5000000000000001E-2</c:v>
                </c:pt>
                <c:pt idx="7">
                  <c:v>0.05</c:v>
                </c:pt>
                <c:pt idx="8">
                  <c:v>0.05</c:v>
                </c:pt>
                <c:pt idx="9">
                  <c:v>7.4999999999999997E-2</c:v>
                </c:pt>
                <c:pt idx="10">
                  <c:v>7.4999999999999997E-2</c:v>
                </c:pt>
                <c:pt idx="11">
                  <c:v>7.4999999999999997E-2</c:v>
                </c:pt>
                <c:pt idx="12">
                  <c:v>7.4999999999999997E-2</c:v>
                </c:pt>
                <c:pt idx="13">
                  <c:v>7.4999999999999997E-2</c:v>
                </c:pt>
                <c:pt idx="14">
                  <c:v>7.4999999999999997E-2</c:v>
                </c:pt>
                <c:pt idx="15">
                  <c:v>7.4999999999999997E-2</c:v>
                </c:pt>
                <c:pt idx="16">
                  <c:v>0.1</c:v>
                </c:pt>
                <c:pt idx="17">
                  <c:v>0.1</c:v>
                </c:pt>
                <c:pt idx="18">
                  <c:v>0.1</c:v>
                </c:pt>
                <c:pt idx="19">
                  <c:v>0.1</c:v>
                </c:pt>
                <c:pt idx="20">
                  <c:v>0.1</c:v>
                </c:pt>
                <c:pt idx="21">
                  <c:v>0.1</c:v>
                </c:pt>
                <c:pt idx="22">
                  <c:v>0.1</c:v>
                </c:pt>
                <c:pt idx="23">
                  <c:v>0.125</c:v>
                </c:pt>
                <c:pt idx="24">
                  <c:v>0.125</c:v>
                </c:pt>
                <c:pt idx="25">
                  <c:v>0.125</c:v>
                </c:pt>
                <c:pt idx="26">
                  <c:v>0.125</c:v>
                </c:pt>
                <c:pt idx="27">
                  <c:v>0.125</c:v>
                </c:pt>
                <c:pt idx="28">
                  <c:v>0.125</c:v>
                </c:pt>
                <c:pt idx="29">
                  <c:v>0.125</c:v>
                </c:pt>
                <c:pt idx="30">
                  <c:v>0.125</c:v>
                </c:pt>
                <c:pt idx="31">
                  <c:v>0.21</c:v>
                </c:pt>
                <c:pt idx="32">
                  <c:v>0.24</c:v>
                </c:pt>
                <c:pt idx="33">
                  <c:v>0.32500000000000001</c:v>
                </c:pt>
                <c:pt idx="34">
                  <c:v>0.33500000000000002</c:v>
                </c:pt>
                <c:pt idx="35">
                  <c:v>0.34</c:v>
                </c:pt>
                <c:pt idx="36">
                  <c:v>0.34</c:v>
                </c:pt>
                <c:pt idx="37">
                  <c:v>0.36</c:v>
                </c:pt>
                <c:pt idx="38">
                  <c:v>0.36499999999999999</c:v>
                </c:pt>
                <c:pt idx="39">
                  <c:v>0.375</c:v>
                </c:pt>
                <c:pt idx="40">
                  <c:v>0.39</c:v>
                </c:pt>
                <c:pt idx="41">
                  <c:v>0.39</c:v>
                </c:pt>
                <c:pt idx="42">
                  <c:v>0.39</c:v>
                </c:pt>
                <c:pt idx="43">
                  <c:v>0.40500000000000003</c:v>
                </c:pt>
                <c:pt idx="44">
                  <c:v>0.42499999999999999</c:v>
                </c:pt>
                <c:pt idx="45">
                  <c:v>0.42499999999999999</c:v>
                </c:pt>
                <c:pt idx="46">
                  <c:v>0.42499999999999999</c:v>
                </c:pt>
                <c:pt idx="47">
                  <c:v>0.45</c:v>
                </c:pt>
                <c:pt idx="48">
                  <c:v>0.45</c:v>
                </c:pt>
                <c:pt idx="49">
                  <c:v>0.47499999999999998</c:v>
                </c:pt>
                <c:pt idx="50">
                  <c:v>0.47499999999999998</c:v>
                </c:pt>
                <c:pt idx="51">
                  <c:v>0.47499999999999998</c:v>
                </c:pt>
                <c:pt idx="52">
                  <c:v>0.5</c:v>
                </c:pt>
                <c:pt idx="53">
                  <c:v>0.5</c:v>
                </c:pt>
                <c:pt idx="54">
                  <c:v>0.51500000000000001</c:v>
                </c:pt>
                <c:pt idx="55">
                  <c:v>0.55500000000000005</c:v>
                </c:pt>
                <c:pt idx="56">
                  <c:v>0.61499999999999999</c:v>
                </c:pt>
                <c:pt idx="57">
                  <c:v>0.66</c:v>
                </c:pt>
                <c:pt idx="58">
                  <c:v>0.7</c:v>
                </c:pt>
                <c:pt idx="59">
                  <c:v>0.76500000000000001</c:v>
                </c:pt>
                <c:pt idx="60">
                  <c:v>0.81</c:v>
                </c:pt>
                <c:pt idx="61">
                  <c:v>0.91500000000000004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E5-4AEA-BAA2-2977B8B123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251883967"/>
        <c:axId val="1251874031"/>
      </c:barChart>
      <c:catAx>
        <c:axId val="125188396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t" anchorCtr="1"/>
          <a:lstStyle/>
          <a:p>
            <a:pPr>
              <a:defRPr sz="700" b="1" i="0" u="none" strike="noStrike" kern="1200" baseline="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251874031"/>
        <c:crosses val="autoZero"/>
        <c:auto val="0"/>
        <c:lblAlgn val="ctr"/>
        <c:lblOffset val="100"/>
        <c:tickLblSkip val="1"/>
        <c:noMultiLvlLbl val="0"/>
      </c:catAx>
      <c:valAx>
        <c:axId val="1251874031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251883967"/>
        <c:crossesAt val="1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B82-4408-95B1-8ECB3E5CDE69}"/>
              </c:ext>
            </c:extLst>
          </c:dPt>
          <c:dPt>
            <c:idx val="1"/>
            <c:invertIfNegative val="0"/>
            <c:bubble3D val="0"/>
            <c:spPr>
              <a:solidFill>
                <a:srgbClr val="800000"/>
              </a:solidFill>
              <a:ln>
                <a:solidFill>
                  <a:srgbClr val="8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7511-4799-816B-6ECCF1834E81}"/>
              </c:ext>
            </c:extLst>
          </c:dPt>
          <c:dPt>
            <c:idx val="2"/>
            <c:invertIfNegative val="0"/>
            <c:bubble3D val="0"/>
            <c:spPr>
              <a:solidFill>
                <a:srgbClr val="CC0000"/>
              </a:solidFill>
              <a:ln>
                <a:solidFill>
                  <a:srgbClr val="CC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C86-45C5-B3F7-3329E0D29F29}"/>
              </c:ext>
            </c:extLst>
          </c:dPt>
          <c:dPt>
            <c:idx val="3"/>
            <c:invertIfNegative val="0"/>
            <c:bubble3D val="0"/>
            <c:spPr>
              <a:solidFill>
                <a:srgbClr val="F28E2A"/>
              </a:solidFill>
              <a:ln>
                <a:solidFill>
                  <a:srgbClr val="F28E2A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2AF9-4333-AF29-2DD925273CA7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EB82-4408-95B1-8ECB3E5CDE69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8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7511-4799-816B-6ECCF1834E81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CC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5C86-45C5-B3F7-3329E0D29F29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F28E2A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2AF9-4333-AF29-2DD925273C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Partido Acción Nacional</c:v>
                </c:pt>
                <c:pt idx="1">
                  <c:v>Movimiento Regeneración Nacional</c:v>
                </c:pt>
                <c:pt idx="2">
                  <c:v>Partido Revolucionario Institucional</c:v>
                </c:pt>
                <c:pt idx="3">
                  <c:v>Movimiento Ciudadano</c:v>
                </c:pt>
              </c:strCache>
            </c:strRef>
          </c:cat>
          <c:val>
            <c:numRef>
              <c:f>Hoja1!$B$2:$B$5</c:f>
              <c:numCache>
                <c:formatCode>0.00</c:formatCode>
                <c:ptCount val="4"/>
                <c:pt idx="0">
                  <c:v>7.0000000000000007E-2</c:v>
                </c:pt>
                <c:pt idx="1">
                  <c:v>0.1</c:v>
                </c:pt>
                <c:pt idx="2">
                  <c:v>0.32</c:v>
                </c:pt>
                <c:pt idx="3">
                  <c:v>0.41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00-4242-9035-5FF83E934F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14536863"/>
        <c:axId val="314548511"/>
      </c:barChart>
      <c:catAx>
        <c:axId val="31453686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4548511"/>
        <c:crosses val="autoZero"/>
        <c:auto val="1"/>
        <c:lblAlgn val="ctr"/>
        <c:lblOffset val="100"/>
        <c:noMultiLvlLbl val="0"/>
      </c:catAx>
      <c:valAx>
        <c:axId val="314548511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4536863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MORENA</c:v>
                </c:pt>
              </c:strCache>
            </c:strRef>
          </c:tx>
          <c:spPr>
            <a:solidFill>
              <a:srgbClr val="800000"/>
            </a:solidFill>
            <a:ln>
              <a:solidFill>
                <a:srgbClr val="8000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506-4525-8010-73CC2F2C17F6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9506-4525-8010-73CC2F2C17F6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D-F256-4173-8381-92F0761BA112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506-4525-8010-73CC2F2C17F6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F-F256-4173-8381-92F0761BA112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9506-4525-8010-73CC2F2C17F6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506-4525-8010-73CC2F2C17F6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9506-4525-8010-73CC2F2C17F6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9506-4525-8010-73CC2F2C17F6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9506-4525-8010-73CC2F2C17F6}"/>
              </c:ext>
            </c:extLst>
          </c:dPt>
          <c:dLbls>
            <c:dLbl>
              <c:idx val="0"/>
              <c:layout>
                <c:manualLayout>
                  <c:x val="5.0656691993602003E-3"/>
                  <c:y val="4.07516005656610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506-4525-8010-73CC2F2C17F6}"/>
                </c:ext>
              </c:extLst>
            </c:dLbl>
            <c:dLbl>
              <c:idx val="1"/>
              <c:layout>
                <c:manualLayout>
                  <c:x val="-1.1297932626065646E-3"/>
                  <c:y val="-8.674811657064761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506-4525-8010-73CC2F2C17F6}"/>
                </c:ext>
              </c:extLst>
            </c:dLbl>
            <c:dLbl>
              <c:idx val="2"/>
              <c:layout>
                <c:manualLayout>
                  <c:x val="1.3835366909368757E-3"/>
                  <c:y val="-8.674811657064761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256-4173-8381-92F0761BA112}"/>
                </c:ext>
              </c:extLst>
            </c:dLbl>
            <c:dLbl>
              <c:idx val="3"/>
              <c:layout>
                <c:manualLayout>
                  <c:x val="5.198932428738443E-3"/>
                  <c:y val="-6.45365007628590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506-4525-8010-73CC2F2C17F6}"/>
                </c:ext>
              </c:extLst>
            </c:dLbl>
            <c:dLbl>
              <c:idx val="4"/>
              <c:layout>
                <c:manualLayout>
                  <c:x val="-3.194471659010302E-3"/>
                  <c:y val="-2.2280303354908198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256-4173-8381-92F0761BA112}"/>
                </c:ext>
              </c:extLst>
            </c:dLbl>
            <c:dLbl>
              <c:idx val="5"/>
              <c:layout>
                <c:manualLayout>
                  <c:x val="-1.5694596932408695E-3"/>
                  <c:y val="-2.97840710734234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256-4173-8381-92F0761BA112}"/>
                </c:ext>
              </c:extLst>
            </c:dLbl>
            <c:dLbl>
              <c:idx val="6"/>
              <c:layout>
                <c:manualLayout>
                  <c:x val="9.8041553445425114E-4"/>
                  <c:y val="0.1166513598250362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4-9506-4525-8010-73CC2F2C17F6}"/>
                </c:ext>
              </c:extLst>
            </c:dLbl>
            <c:dLbl>
              <c:idx val="7"/>
              <c:layout>
                <c:manualLayout>
                  <c:x val="-1.3650480652431574E-3"/>
                  <c:y val="6.01624077630836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506-4525-8010-73CC2F2C17F6}"/>
                </c:ext>
              </c:extLst>
            </c:dLbl>
            <c:dLbl>
              <c:idx val="8"/>
              <c:layout>
                <c:manualLayout>
                  <c:x val="-1.124436744882193E-3"/>
                  <c:y val="0.529958252374733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6-9506-4525-8010-73CC2F2C17F6}"/>
                </c:ext>
              </c:extLst>
            </c:dLbl>
            <c:dLbl>
              <c:idx val="9"/>
              <c:layout>
                <c:manualLayout>
                  <c:x val="-1.0704741485815078E-2"/>
                  <c:y val="1.3394262635587278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506-4525-8010-73CC2F2C17F6}"/>
                </c:ext>
              </c:extLst>
            </c:dLbl>
            <c:dLbl>
              <c:idx val="10"/>
              <c:layout>
                <c:manualLayout>
                  <c:x val="-2.4305631151573435E-3"/>
                  <c:y val="-3.98046188782732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506-4525-8010-73CC2F2C17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Hoja1!$A$2:$A$12</c:f>
              <c:strCache>
                <c:ptCount val="11"/>
                <c:pt idx="0">
                  <c:v>Participación desde el Gobierno</c:v>
                </c:pt>
                <c:pt idx="1">
                  <c:v>Seguimiento</c:v>
                </c:pt>
                <c:pt idx="2">
                  <c:v>Mecanismo de participación</c:v>
                </c:pt>
                <c:pt idx="3">
                  <c:v>Funcionamiento</c:v>
                </c:pt>
                <c:pt idx="4">
                  <c:v>Formato</c:v>
                </c:pt>
                <c:pt idx="5">
                  <c:v>Actores</c:v>
                </c:pt>
                <c:pt idx="6">
                  <c:v>Participación desde la ciudadanía</c:v>
                </c:pt>
                <c:pt idx="7">
                  <c:v>Respuesta</c:v>
                </c:pt>
                <c:pt idx="8">
                  <c:v>Métodos</c:v>
                </c:pt>
                <c:pt idx="9">
                  <c:v>Celeridad</c:v>
                </c:pt>
                <c:pt idx="10">
                  <c:v>Activación</c:v>
                </c:pt>
              </c:strCache>
            </c:strRef>
          </c:cat>
          <c:val>
            <c:numRef>
              <c:f>Hoja1!$B$2:$B$12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0.2</c:v>
                </c:pt>
                <c:pt idx="7">
                  <c:v>0</c:v>
                </c:pt>
                <c:pt idx="8">
                  <c:v>0.8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56-4173-8381-92F0761BA112}"/>
            </c:ext>
          </c:extLst>
        </c:ser>
        <c:ser>
          <c:idx val="2"/>
          <c:order val="1"/>
          <c:tx>
            <c:strRef>
              <c:f>Hoja1!$C$1</c:f>
              <c:strCache>
                <c:ptCount val="1"/>
                <c:pt idx="0">
                  <c:v>PRI</c:v>
                </c:pt>
              </c:strCache>
            </c:strRef>
          </c:tx>
          <c:spPr>
            <a:solidFill>
              <a:srgbClr val="CC0000"/>
            </a:solidFill>
            <a:ln>
              <a:solidFill>
                <a:srgbClr val="CC0000"/>
              </a:solidFill>
            </a:ln>
            <a:effectLst/>
          </c:spPr>
          <c:invertIfNegative val="0"/>
          <c:dLbls>
            <c:dLbl>
              <c:idx val="6"/>
              <c:layout>
                <c:manualLayout>
                  <c:x val="-3.2916665370734959E-3"/>
                  <c:y val="0.291003861795054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7FF-413B-A187-95DF14819B48}"/>
                </c:ext>
              </c:extLst>
            </c:dLbl>
            <c:dLbl>
              <c:idx val="7"/>
              <c:layout>
                <c:manualLayout>
                  <c:x val="-8.0462030290889892E-17"/>
                  <c:y val="0.511031171932779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97FF-413B-A187-95DF14819B48}"/>
                </c:ext>
              </c:extLst>
            </c:dLbl>
            <c:dLbl>
              <c:idx val="8"/>
              <c:layout>
                <c:manualLayout>
                  <c:x val="0"/>
                  <c:y val="0.260247356076878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97FF-413B-A187-95DF14819B48}"/>
                </c:ext>
              </c:extLst>
            </c:dLbl>
            <c:dLbl>
              <c:idx val="9"/>
              <c:layout>
                <c:manualLayout>
                  <c:x val="0"/>
                  <c:y val="0.51339705698802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97FF-413B-A187-95DF14819B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Hoja1!$A$2:$A$12</c:f>
              <c:strCache>
                <c:ptCount val="11"/>
                <c:pt idx="0">
                  <c:v>Participación desde el Gobierno</c:v>
                </c:pt>
                <c:pt idx="1">
                  <c:v>Seguimiento</c:v>
                </c:pt>
                <c:pt idx="2">
                  <c:v>Mecanismo de participación</c:v>
                </c:pt>
                <c:pt idx="3">
                  <c:v>Funcionamiento</c:v>
                </c:pt>
                <c:pt idx="4">
                  <c:v>Formato</c:v>
                </c:pt>
                <c:pt idx="5">
                  <c:v>Actores</c:v>
                </c:pt>
                <c:pt idx="6">
                  <c:v>Participación desde la ciudadanía</c:v>
                </c:pt>
                <c:pt idx="7">
                  <c:v>Respuesta</c:v>
                </c:pt>
                <c:pt idx="8">
                  <c:v>Métodos</c:v>
                </c:pt>
                <c:pt idx="9">
                  <c:v>Celeridad</c:v>
                </c:pt>
                <c:pt idx="10">
                  <c:v>Activación</c:v>
                </c:pt>
              </c:strCache>
            </c:strRef>
          </c:cat>
          <c:val>
            <c:numRef>
              <c:f>Hoja1!$C$2:$C$12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0.65</c:v>
                </c:pt>
                <c:pt idx="7">
                  <c:v>1</c:v>
                </c:pt>
                <c:pt idx="8">
                  <c:v>0.6</c:v>
                </c:pt>
                <c:pt idx="9">
                  <c:v>1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256-4173-8381-92F0761BA112}"/>
            </c:ext>
          </c:extLst>
        </c:ser>
        <c:ser>
          <c:idx val="1"/>
          <c:order val="2"/>
          <c:tx>
            <c:strRef>
              <c:f>Hoja1!$D$1</c:f>
              <c:strCache>
                <c:ptCount val="1"/>
                <c:pt idx="0">
                  <c:v>MC</c:v>
                </c:pt>
              </c:strCache>
            </c:strRef>
          </c:tx>
          <c:spPr>
            <a:solidFill>
              <a:srgbClr val="F28E2A"/>
            </a:solidFill>
            <a:ln>
              <a:solidFill>
                <a:srgbClr val="F28E2A"/>
              </a:solidFill>
            </a:ln>
            <a:effectLst/>
          </c:spPr>
          <c:invertIfNegative val="0"/>
          <c:dLbls>
            <c:dLbl>
              <c:idx val="6"/>
              <c:layout>
                <c:manualLayout>
                  <c:x val="-4.3888887160979948E-3"/>
                  <c:y val="0.326492137623719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97FF-413B-A187-95DF14819B48}"/>
                </c:ext>
              </c:extLst>
            </c:dLbl>
            <c:dLbl>
              <c:idx val="7"/>
              <c:layout>
                <c:manualLayout>
                  <c:x val="0"/>
                  <c:y val="0.437688735220204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97FF-413B-A187-95DF14819B48}"/>
                </c:ext>
              </c:extLst>
            </c:dLbl>
            <c:dLbl>
              <c:idx val="8"/>
              <c:layout>
                <c:manualLayout>
                  <c:x val="-1.0972221790244987E-3"/>
                  <c:y val="0.4400546202754486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97FF-413B-A187-95DF14819B48}"/>
                </c:ext>
              </c:extLst>
            </c:dLbl>
            <c:dLbl>
              <c:idx val="9"/>
              <c:layout>
                <c:manualLayout>
                  <c:x val="-3.2916665370734959E-3"/>
                  <c:y val="0.1561484136461269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97FF-413B-A187-95DF14819B48}"/>
                </c:ext>
              </c:extLst>
            </c:dLbl>
            <c:dLbl>
              <c:idx val="10"/>
              <c:layout>
                <c:manualLayout>
                  <c:x val="-1.6092406058177978E-16"/>
                  <c:y val="0.437688735220204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97FF-413B-A187-95DF14819B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Hoja1!$A$2:$A$12</c:f>
              <c:strCache>
                <c:ptCount val="11"/>
                <c:pt idx="0">
                  <c:v>Participación desde el Gobierno</c:v>
                </c:pt>
                <c:pt idx="1">
                  <c:v>Seguimiento</c:v>
                </c:pt>
                <c:pt idx="2">
                  <c:v>Mecanismo de participación</c:v>
                </c:pt>
                <c:pt idx="3">
                  <c:v>Funcionamiento</c:v>
                </c:pt>
                <c:pt idx="4">
                  <c:v>Formato</c:v>
                </c:pt>
                <c:pt idx="5">
                  <c:v>Actores</c:v>
                </c:pt>
                <c:pt idx="6">
                  <c:v>Participación desde la ciudadanía</c:v>
                </c:pt>
                <c:pt idx="7">
                  <c:v>Respuesta</c:v>
                </c:pt>
                <c:pt idx="8">
                  <c:v>Métodos</c:v>
                </c:pt>
                <c:pt idx="9">
                  <c:v>Celeridad</c:v>
                </c:pt>
                <c:pt idx="10">
                  <c:v>Activación</c:v>
                </c:pt>
              </c:strCache>
            </c:strRef>
          </c:cat>
          <c:val>
            <c:numRef>
              <c:f>Hoja1!$D$2:$D$12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0.81</c:v>
                </c:pt>
                <c:pt idx="7">
                  <c:v>1</c:v>
                </c:pt>
                <c:pt idx="8">
                  <c:v>1</c:v>
                </c:pt>
                <c:pt idx="9">
                  <c:v>0.25</c:v>
                </c:pt>
                <c:pt idx="1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835F-4E4F-8CDC-9422C5C3E05B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PAN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</c:spPr>
          <c:invertIfNegative val="0"/>
          <c:dLbls>
            <c:dLbl>
              <c:idx val="6"/>
              <c:layout>
                <c:manualLayout>
                  <c:x val="-3.2916665370734959E-3"/>
                  <c:y val="8.75377470440408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97FF-413B-A187-95DF14819B48}"/>
                </c:ext>
              </c:extLst>
            </c:dLbl>
            <c:dLbl>
              <c:idx val="8"/>
              <c:layout>
                <c:manualLayout>
                  <c:x val="-1.6092406058177978E-16"/>
                  <c:y val="0.383273378949584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97FF-413B-A187-95DF14819B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Hoja1!$A$2:$A$12</c:f>
              <c:strCache>
                <c:ptCount val="11"/>
                <c:pt idx="0">
                  <c:v>Participación desde el Gobierno</c:v>
                </c:pt>
                <c:pt idx="1">
                  <c:v>Seguimiento</c:v>
                </c:pt>
                <c:pt idx="2">
                  <c:v>Mecanismo de participación</c:v>
                </c:pt>
                <c:pt idx="3">
                  <c:v>Funcionamiento</c:v>
                </c:pt>
                <c:pt idx="4">
                  <c:v>Formato</c:v>
                </c:pt>
                <c:pt idx="5">
                  <c:v>Actores</c:v>
                </c:pt>
                <c:pt idx="6">
                  <c:v>Participación desde la ciudadanía</c:v>
                </c:pt>
                <c:pt idx="7">
                  <c:v>Respuesta</c:v>
                </c:pt>
                <c:pt idx="8">
                  <c:v>Métodos</c:v>
                </c:pt>
                <c:pt idx="9">
                  <c:v>Celeridad</c:v>
                </c:pt>
                <c:pt idx="10">
                  <c:v>Activación</c:v>
                </c:pt>
              </c:strCache>
            </c:strRef>
          </c:cat>
          <c:val>
            <c:numRef>
              <c:f>Hoja1!$E$2:$E$12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0.15</c:v>
                </c:pt>
                <c:pt idx="7">
                  <c:v>0</c:v>
                </c:pt>
                <c:pt idx="8">
                  <c:v>0.6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835F-4E4F-8CDC-9422C5C3E0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30160335"/>
        <c:axId val="1230144351"/>
      </c:barChart>
      <c:lineChart>
        <c:grouping val="standard"/>
        <c:varyColors val="0"/>
        <c:ser>
          <c:idx val="4"/>
          <c:order val="4"/>
          <c:tx>
            <c:strRef>
              <c:f>Hoja1!$F$1</c:f>
              <c:strCache>
                <c:ptCount val="1"/>
                <c:pt idx="0">
                  <c:v>PROMEDIO NACIONAL</c:v>
                </c:pt>
              </c:strCache>
            </c:strRef>
          </c:tx>
          <c:spPr>
            <a:ln w="28575" cap="rnd">
              <a:solidFill>
                <a:schemeClr val="accent4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50000"/>
                </a:schemeClr>
              </a:solidFill>
              <a:ln w="9525">
                <a:solidFill>
                  <a:schemeClr val="accent4">
                    <a:lumMod val="5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1944443580489983E-2"/>
                  <c:y val="-5.23136306648509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752-495C-B5B2-2C60C7653843}"/>
                </c:ext>
              </c:extLst>
            </c:dLbl>
            <c:dLbl>
              <c:idx val="1"/>
              <c:layout>
                <c:manualLayout>
                  <c:x val="-2.545486338979103E-2"/>
                  <c:y val="-7.35933695605602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752-495C-B5B2-2C60C7653843}"/>
                </c:ext>
              </c:extLst>
            </c:dLbl>
            <c:dLbl>
              <c:idx val="2"/>
              <c:layout>
                <c:manualLayout>
                  <c:x val="-2.4821239180266214E-2"/>
                  <c:y val="-5.58896566113447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752-495C-B5B2-2C60C7653843}"/>
                </c:ext>
              </c:extLst>
            </c:dLbl>
            <c:dLbl>
              <c:idx val="3"/>
              <c:layout>
                <c:manualLayout>
                  <c:x val="-2.5908439487419308E-2"/>
                  <c:y val="-6.22643196590145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752-495C-B5B2-2C60C7653843}"/>
                </c:ext>
              </c:extLst>
            </c:dLbl>
            <c:dLbl>
              <c:idx val="4"/>
              <c:layout>
                <c:manualLayout>
                  <c:x val="-2.1312460884461294E-2"/>
                  <c:y val="-6.2653852387401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752-495C-B5B2-2C60C7653843}"/>
                </c:ext>
              </c:extLst>
            </c:dLbl>
            <c:dLbl>
              <c:idx val="5"/>
              <c:layout>
                <c:manualLayout>
                  <c:x val="-3.0319445437992087E-2"/>
                  <c:y val="-6.58964189442191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752-495C-B5B2-2C60C7653843}"/>
                </c:ext>
              </c:extLst>
            </c:dLbl>
            <c:dLbl>
              <c:idx val="6"/>
              <c:layout>
                <c:manualLayout>
                  <c:x val="-5.5159691616635143E-2"/>
                  <c:y val="-1.64358221077987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752-495C-B5B2-2C60C7653843}"/>
                </c:ext>
              </c:extLst>
            </c:dLbl>
            <c:dLbl>
              <c:idx val="7"/>
              <c:layout>
                <c:manualLayout>
                  <c:x val="-5.5958331130249429E-2"/>
                  <c:y val="-4.4951816049642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7FF-413B-A187-95DF14819B48}"/>
                </c:ext>
              </c:extLst>
            </c:dLbl>
            <c:dLbl>
              <c:idx val="8"/>
              <c:layout>
                <c:manualLayout>
                  <c:x val="1.3166666148293983E-2"/>
                  <c:y val="-2.36588505524434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7FF-413B-A187-95DF14819B48}"/>
                </c:ext>
              </c:extLst>
            </c:dLbl>
            <c:dLbl>
              <c:idx val="9"/>
              <c:layout>
                <c:manualLayout>
                  <c:x val="1.9749999222440813E-2"/>
                  <c:y val="-1.18294252762218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7FF-413B-A187-95DF14819B48}"/>
                </c:ext>
              </c:extLst>
            </c:dLbl>
            <c:dLbl>
              <c:idx val="10"/>
              <c:layout>
                <c:manualLayout>
                  <c:x val="-4.7180553698053442E-2"/>
                  <c:y val="2.36588505524434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7FF-413B-A187-95DF14819B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4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Hoja1!$A$2:$A$12</c:f>
              <c:strCache>
                <c:ptCount val="11"/>
                <c:pt idx="0">
                  <c:v>Participación desde el Gobierno</c:v>
                </c:pt>
                <c:pt idx="1">
                  <c:v>Seguimiento</c:v>
                </c:pt>
                <c:pt idx="2">
                  <c:v>Mecanismo de participación</c:v>
                </c:pt>
                <c:pt idx="3">
                  <c:v>Funcionamiento</c:v>
                </c:pt>
                <c:pt idx="4">
                  <c:v>Formato</c:v>
                </c:pt>
                <c:pt idx="5">
                  <c:v>Actores</c:v>
                </c:pt>
                <c:pt idx="6">
                  <c:v>Participación desde la ciudadanía</c:v>
                </c:pt>
                <c:pt idx="7">
                  <c:v>Respuesta</c:v>
                </c:pt>
                <c:pt idx="8">
                  <c:v>Métodos</c:v>
                </c:pt>
                <c:pt idx="9">
                  <c:v>Celeridad</c:v>
                </c:pt>
                <c:pt idx="10">
                  <c:v>Activación</c:v>
                </c:pt>
              </c:strCache>
            </c:strRef>
          </c:cat>
          <c:val>
            <c:numRef>
              <c:f>Hoja1!$F$2:$F$12</c:f>
              <c:numCache>
                <c:formatCode>General</c:formatCode>
                <c:ptCount val="11"/>
                <c:pt idx="0">
                  <c:v>0.19</c:v>
                </c:pt>
                <c:pt idx="1">
                  <c:v>0.05</c:v>
                </c:pt>
                <c:pt idx="2">
                  <c:v>0.35</c:v>
                </c:pt>
                <c:pt idx="3">
                  <c:v>0.22</c:v>
                </c:pt>
                <c:pt idx="4">
                  <c:v>0.19</c:v>
                </c:pt>
                <c:pt idx="5">
                  <c:v>0.18</c:v>
                </c:pt>
                <c:pt idx="6">
                  <c:v>0.44</c:v>
                </c:pt>
                <c:pt idx="7">
                  <c:v>0.48</c:v>
                </c:pt>
                <c:pt idx="8">
                  <c:v>0.75</c:v>
                </c:pt>
                <c:pt idx="9">
                  <c:v>0.33</c:v>
                </c:pt>
                <c:pt idx="10">
                  <c:v>0.21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6-835F-4E4F-8CDC-9422C5C3E0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30160335"/>
        <c:axId val="1230144351"/>
      </c:lineChart>
      <c:catAx>
        <c:axId val="1230160335"/>
        <c:scaling>
          <c:orientation val="minMax"/>
        </c:scaling>
        <c:delete val="0"/>
        <c:axPos val="b"/>
        <c:numFmt formatCode="@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1500000" spcFirstLastPara="1" vertOverflow="ellipsis" wrap="square" anchor="ctr" anchorCtr="1"/>
          <a:lstStyle/>
          <a:p>
            <a:pPr>
              <a:defRPr sz="1197" b="1" i="0" u="none" strike="noStrike" kern="1200" baseline="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230144351"/>
        <c:crosses val="autoZero"/>
        <c:auto val="1"/>
        <c:lblAlgn val="ctr"/>
        <c:lblOffset val="100"/>
        <c:tickLblSkip val="1"/>
        <c:noMultiLvlLbl val="0"/>
      </c:catAx>
      <c:valAx>
        <c:axId val="123014435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230160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966612697138694E-2"/>
          <c:y val="3.1106050864764694E-2"/>
          <c:w val="0.94163034102283782"/>
          <c:h val="0.82942727875300315"/>
        </c:manualLayout>
      </c:layout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MORENA</c:v>
                </c:pt>
              </c:strCache>
            </c:strRef>
          </c:tx>
          <c:spPr>
            <a:ln w="38100" cap="rnd">
              <a:solidFill>
                <a:srgbClr val="8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800000"/>
              </a:solidFill>
              <a:ln w="38100">
                <a:solidFill>
                  <a:srgbClr val="800000"/>
                </a:solidFill>
                <a:headEnd type="oval" w="lg" len="lg"/>
                <a:tailEnd type="oval" w="lg" len="lg"/>
              </a:ln>
              <a:effectLst/>
            </c:spPr>
          </c:marker>
          <c:dLbls>
            <c:dLbl>
              <c:idx val="0"/>
              <c:layout>
                <c:manualLayout>
                  <c:x val="-5.1527614408480159E-2"/>
                  <c:y val="2.761395009066643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B49-4596-841D-F8CDE7359A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2019</c:v>
                </c:pt>
                <c:pt idx="2">
                  <c:v>2021</c:v>
                </c:pt>
                <c:pt idx="3">
                  <c:v>2023</c:v>
                </c:pt>
              </c:numCache>
            </c:numRef>
          </c:cat>
          <c:val>
            <c:numRef>
              <c:f>Hoja1!$B$2:$B$5</c:f>
              <c:numCache>
                <c:formatCode>General</c:formatCode>
                <c:ptCount val="4"/>
                <c:pt idx="3">
                  <c:v>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B49-4596-841D-F8CDE7359ACF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MC</c:v>
                </c:pt>
              </c:strCache>
            </c:strRef>
          </c:tx>
          <c:spPr>
            <a:ln w="38100" cap="rnd">
              <a:solidFill>
                <a:schemeClr val="accent5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Pt>
            <c:idx val="0"/>
            <c:marker>
              <c:symbol val="circle"/>
              <c:size val="5"/>
              <c:spPr>
                <a:solidFill>
                  <a:schemeClr val="accent2"/>
                </a:solidFill>
                <a:ln w="9525">
                  <a:solidFill>
                    <a:srgbClr val="EB593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B729-4417-B14E-69E8B45180D6}"/>
              </c:ext>
            </c:extLst>
          </c:dPt>
          <c:dLbls>
            <c:dLbl>
              <c:idx val="0"/>
              <c:layout>
                <c:manualLayout>
                  <c:x val="-1.5231400117164616E-2"/>
                  <c:y val="-7.77981514397309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729-4417-B14E-69E8B45180D6}"/>
                </c:ext>
              </c:extLst>
            </c:dLbl>
            <c:dLbl>
              <c:idx val="3"/>
              <c:layout>
                <c:manualLayout>
                  <c:x val="1.288810779144698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729-4417-B14E-69E8B45180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31750" cap="rnd">
                <a:solidFill>
                  <a:srgbClr val="F28E2A"/>
                </a:solidFill>
                <a:prstDash val="solid"/>
                <a:headEnd type="oval"/>
                <a:tailEnd type="oval"/>
              </a:ln>
              <a:effectLst/>
            </c:spPr>
            <c:trendlineType val="linear"/>
            <c:dispRSqr val="0"/>
            <c:dispEq val="0"/>
          </c:trendline>
          <c:cat>
            <c:numRef>
              <c:f>Hoja1!$A$2:$A$5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2019</c:v>
                </c:pt>
                <c:pt idx="2">
                  <c:v>2021</c:v>
                </c:pt>
                <c:pt idx="3">
                  <c:v>2023</c:v>
                </c:pt>
              </c:numCache>
            </c:numRef>
          </c:cat>
          <c:val>
            <c:numRef>
              <c:f>Hoja1!$C$2:$C$5</c:f>
              <c:numCache>
                <c:formatCode>General</c:formatCode>
                <c:ptCount val="4"/>
                <c:pt idx="0">
                  <c:v>9.1999999999999998E-2</c:v>
                </c:pt>
                <c:pt idx="3">
                  <c:v>0.45100000000000001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729-4417-B14E-69E8B45180D6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PAN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38100" cap="rnd">
                <a:solidFill>
                  <a:srgbClr val="0070C0"/>
                </a:solidFill>
                <a:headEnd type="oval" w="lg" len="lg"/>
                <a:tailEnd type="oval" w="lg" len="lg"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2019</c:v>
                </c:pt>
                <c:pt idx="2">
                  <c:v>2021</c:v>
                </c:pt>
                <c:pt idx="3">
                  <c:v>2023</c:v>
                </c:pt>
              </c:numCache>
            </c:numRef>
          </c:cat>
          <c:val>
            <c:numRef>
              <c:f>Hoja1!$D$2:$D$5</c:f>
              <c:numCache>
                <c:formatCode>General</c:formatCode>
                <c:ptCount val="4"/>
                <c:pt idx="3">
                  <c:v>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729-4417-B14E-69E8B45180D6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PRI</c:v>
                </c:pt>
              </c:strCache>
            </c:strRef>
          </c:tx>
          <c:spPr>
            <a:ln w="28575" cap="rnd">
              <a:solidFill>
                <a:srgbClr val="CC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C0000"/>
              </a:solidFill>
              <a:ln w="9525">
                <a:solidFill>
                  <a:srgbClr val="CC000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3.163444639718805E-2"/>
                  <c:y val="3.33983717783287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729-4417-B14E-69E8B45180D6}"/>
                </c:ext>
              </c:extLst>
            </c:dLbl>
            <c:dLbl>
              <c:idx val="1"/>
              <c:layout>
                <c:manualLayout>
                  <c:x val="-2.6947861745752869E-2"/>
                  <c:y val="-4.80303190144728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729-4417-B14E-69E8B45180D6}"/>
                </c:ext>
              </c:extLst>
            </c:dLbl>
            <c:dLbl>
              <c:idx val="2"/>
              <c:layout>
                <c:manualLayout>
                  <c:x val="-2.9291154071470503E-2"/>
                  <c:y val="-7.58373458123254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729-4417-B14E-69E8B45180D6}"/>
                </c:ext>
              </c:extLst>
            </c:dLbl>
            <c:dLbl>
              <c:idx val="3"/>
              <c:layout>
                <c:manualLayout>
                  <c:x val="-3.5149384885764502E-2"/>
                  <c:y val="-0.103644372610178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729-4417-B14E-69E8B45180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2019</c:v>
                </c:pt>
                <c:pt idx="2">
                  <c:v>2021</c:v>
                </c:pt>
                <c:pt idx="3">
                  <c:v>2023</c:v>
                </c:pt>
              </c:numCache>
            </c:numRef>
          </c:cat>
          <c:val>
            <c:numRef>
              <c:f>Hoja1!$E$2:$E$5</c:f>
              <c:numCache>
                <c:formatCode>General</c:formatCode>
                <c:ptCount val="4"/>
                <c:pt idx="0">
                  <c:v>7.4999999999999997E-2</c:v>
                </c:pt>
                <c:pt idx="1">
                  <c:v>0.44800000000000001</c:v>
                </c:pt>
                <c:pt idx="2">
                  <c:v>0.41499999999999998</c:v>
                </c:pt>
                <c:pt idx="3">
                  <c:v>0.53600000000000003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729-4417-B14E-69E8B45180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6049759"/>
        <c:axId val="1146054943"/>
      </c:lineChart>
      <c:catAx>
        <c:axId val="11460497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146054943"/>
        <c:crosses val="autoZero"/>
        <c:auto val="1"/>
        <c:lblAlgn val="ctr"/>
        <c:lblOffset val="100"/>
        <c:noMultiLvlLbl val="0"/>
      </c:catAx>
      <c:valAx>
        <c:axId val="1146054943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146049759"/>
        <c:crosses val="autoZero"/>
        <c:crossBetween val="between"/>
        <c:minorUnit val="0.25"/>
      </c:valAx>
      <c:spPr>
        <a:noFill/>
        <a:ln>
          <a:solidFill>
            <a:schemeClr val="accent4">
              <a:lumMod val="50000"/>
            </a:schemeClr>
          </a:solidFill>
        </a:ln>
        <a:effectLst/>
      </c:spPr>
    </c:plotArea>
    <c:legend>
      <c:legendPos val="b"/>
      <c:legendEntry>
        <c:idx val="1"/>
        <c:delete val="1"/>
      </c:legendEntry>
      <c:layout>
        <c:manualLayout>
          <c:xMode val="edge"/>
          <c:yMode val="edge"/>
          <c:x val="0.33636512922703643"/>
          <c:y val="0.93310150858594199"/>
          <c:w val="0.42685966538892656"/>
          <c:h val="5.1731022251592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A3E5-4AEA-BAA2-2977B8B123D2}"/>
              </c:ext>
            </c:extLst>
          </c:dPt>
          <c:dPt>
            <c:idx val="11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73E3-4E27-9292-4DACE45A9CF4}"/>
              </c:ext>
            </c:extLst>
          </c:dPt>
          <c:dPt>
            <c:idx val="19"/>
            <c:invertIfNegative val="0"/>
            <c:bubble3D val="0"/>
            <c:spPr>
              <a:solidFill>
                <a:srgbClr val="800000"/>
              </a:solidFill>
              <a:ln>
                <a:solidFill>
                  <a:srgbClr val="8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4-73E3-4E27-9292-4DACE45A9CF4}"/>
              </c:ext>
            </c:extLst>
          </c:dPt>
          <c:dPt>
            <c:idx val="23"/>
            <c:invertIfNegative val="0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49C6-4E4E-AFA5-F3F0BEF661B9}"/>
              </c:ext>
            </c:extLst>
          </c:dPt>
          <c:dPt>
            <c:idx val="25"/>
            <c:invertIfNegative val="0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DFC9-4E73-83A2-A06A93FAC2E2}"/>
              </c:ext>
            </c:extLst>
          </c:dPt>
          <c:dPt>
            <c:idx val="32"/>
            <c:invertIfNegative val="0"/>
            <c:bubble3D val="0"/>
            <c:spPr>
              <a:solidFill>
                <a:srgbClr val="F28E2A"/>
              </a:solidFill>
              <a:ln>
                <a:solidFill>
                  <a:srgbClr val="F28E2A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73D4-45F7-B196-B0E7C3B6D064}"/>
              </c:ext>
            </c:extLst>
          </c:dPt>
          <c:dPt>
            <c:idx val="38"/>
            <c:invertIfNegative val="0"/>
            <c:bubble3D val="0"/>
            <c:spPr>
              <a:solidFill>
                <a:srgbClr val="CC0000"/>
              </a:solidFill>
              <a:ln>
                <a:solidFill>
                  <a:srgbClr val="CC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2-C7FF-4427-B6F1-005693876858}"/>
              </c:ext>
            </c:extLst>
          </c:dPt>
          <c:dPt>
            <c:idx val="39"/>
            <c:invertIfNegative val="0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F814-48DE-9D8C-95CA302B9EF7}"/>
              </c:ext>
            </c:extLst>
          </c:dPt>
          <c:dPt>
            <c:idx val="43"/>
            <c:invertIfNegative val="0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820F-42FC-85C9-DD1F07D37DB9}"/>
              </c:ext>
            </c:extLst>
          </c:dPt>
          <c:dPt>
            <c:idx val="47"/>
            <c:invertIfNegative val="0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AA42-4253-898C-E6D4559A5A1F}"/>
              </c:ext>
            </c:extLst>
          </c:dPt>
          <c:dPt>
            <c:idx val="55"/>
            <c:invertIfNegative val="0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6DDD-4F99-9297-DFEE7DCB0B71}"/>
              </c:ext>
            </c:extLst>
          </c:dPt>
          <c:dPt>
            <c:idx val="61"/>
            <c:invertIfNegative val="0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3CF-406C-90D2-9FEE6DB5BF9C}"/>
              </c:ext>
            </c:extLst>
          </c:dPt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A3E5-4AEA-BAA2-2977B8B123D2}"/>
                </c:ext>
              </c:extLst>
            </c:dLbl>
            <c:dLbl>
              <c:idx val="11"/>
              <c:layout>
                <c:manualLayout>
                  <c:x val="0.10506272900370406"/>
                  <c:y val="-1.6325347983115138E-1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0" i="0" u="none" strike="noStrike" kern="1200" baseline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A903206-A27C-4B54-9309-6203EE82B10B}" type="VALUE">
                      <a:rPr lang="en-US" sz="1600" b="1">
                        <a:solidFill>
                          <a:srgbClr val="0070C0"/>
                        </a:solidFill>
                      </a:rPr>
                      <a:pPr>
                        <a:defRPr sz="1600">
                          <a:solidFill>
                            <a:srgbClr val="0070C0"/>
                          </a:solidFill>
                        </a:defRPr>
                      </a:pPr>
                      <a:t>[VALOR]</a:t>
                    </a:fld>
                    <a:endParaRPr lang="es-MX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73E3-4E27-9292-4DACE45A9CF4}"/>
                </c:ext>
              </c:extLst>
            </c:dLbl>
            <c:dLbl>
              <c:idx val="19"/>
              <c:layout>
                <c:manualLayout>
                  <c:x val="6.580852256275968E-2"/>
                  <c:y val="-8.1626739915575689E-1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rgbClr val="8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AC31210-113B-43ED-9660-BBB720DA5B38}" type="VALUE">
                      <a:rPr lang="en-US" sz="1600" b="1">
                        <a:solidFill>
                          <a:srgbClr val="800000"/>
                        </a:solidFill>
                      </a:rPr>
                      <a:pPr>
                        <a:defRPr sz="1600" b="1">
                          <a:solidFill>
                            <a:srgbClr val="800000"/>
                          </a:solidFill>
                        </a:defRPr>
                      </a:pPr>
                      <a:t>[VALOR]</a:t>
                    </a:fld>
                    <a:endParaRPr lang="es-MX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8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73E3-4E27-9292-4DACE45A9CF4}"/>
                </c:ext>
              </c:extLst>
            </c:dLbl>
            <c:dLbl>
              <c:idx val="23"/>
              <c:layout>
                <c:manualLayout>
                  <c:x val="-2.309070967114375E-3"/>
                  <c:y val="2.226209532944827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9C6-4E4E-AFA5-F3F0BEF661B9}"/>
                </c:ext>
              </c:extLst>
            </c:dLbl>
            <c:dLbl>
              <c:idx val="25"/>
              <c:layout>
                <c:manualLayout>
                  <c:x val="1.154535483557102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FC9-4E73-83A2-A06A93FAC2E2}"/>
                </c:ext>
              </c:extLst>
            </c:dLbl>
            <c:dLbl>
              <c:idx val="32"/>
              <c:layout>
                <c:manualLayout>
                  <c:x val="5.3108632243630625E-2"/>
                  <c:y val="2.226209532944745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F28E2A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73D4-45F7-B196-B0E7C3B6D064}"/>
                </c:ext>
              </c:extLst>
            </c:dLbl>
            <c:dLbl>
              <c:idx val="38"/>
              <c:layout>
                <c:manualLayout>
                  <c:x val="5.6572238694302182E-2"/>
                  <c:y val="4.452419065889451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rgbClr val="660066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E4A1CAC-8D76-48DD-B3FE-4EEE1E89E0A2}" type="VALUE">
                      <a:rPr lang="en-US">
                        <a:solidFill>
                          <a:srgbClr val="CC0000"/>
                        </a:solidFill>
                      </a:rPr>
                      <a:pPr>
                        <a:defRPr sz="1600" b="1">
                          <a:solidFill>
                            <a:srgbClr val="660066"/>
                          </a:solidFill>
                        </a:defRPr>
                      </a:pPr>
                      <a:t>[VALOR]</a:t>
                    </a:fld>
                    <a:endParaRPr lang="es-MX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66006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C7FF-4427-B6F1-005693876858}"/>
                </c:ext>
              </c:extLst>
            </c:dLbl>
            <c:dLbl>
              <c:idx val="39"/>
              <c:layout>
                <c:manualLayout>
                  <c:x val="-2.309070967114375E-3"/>
                  <c:y val="-1.112929474383164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1.9725284190727443E-2"/>
                      <c:h val="2.868479747803765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F814-48DE-9D8C-95CA302B9EF7}"/>
                </c:ext>
              </c:extLst>
            </c:dLbl>
            <c:dLbl>
              <c:idx val="43"/>
              <c:layout>
                <c:manualLayout>
                  <c:x val="-5.7726774177859373E-3"/>
                  <c:y val="2.2262095329447051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4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977E60C-09F1-4DE0-BE41-E31D0D4F76F6}" type="VALUE">
                      <a:rPr lang="en-US" sz="400">
                        <a:solidFill>
                          <a:schemeClr val="tx1"/>
                        </a:solidFill>
                      </a:rPr>
                      <a:pPr>
                        <a:defRPr sz="400">
                          <a:solidFill>
                            <a:schemeClr val="tx1"/>
                          </a:solidFill>
                        </a:defRPr>
                      </a:pPr>
                      <a:t>[VALOR]</a:t>
                    </a:fld>
                    <a:endParaRPr lang="es-MX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820F-42FC-85C9-DD1F07D37DB9}"/>
                </c:ext>
              </c:extLst>
            </c:dLbl>
            <c:dLbl>
              <c:idx val="47"/>
              <c:layout>
                <c:manualLayout>
                  <c:x val="1.1545354835571875E-3"/>
                  <c:y val="-2.2262095329447459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42BEB9B-51C8-4FAD-8A93-9A6333B9617E}" type="VALUE">
                      <a:rPr lang="en-US" sz="400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pPr>
                        <a:defRPr sz="1100">
                          <a:solidFill>
                            <a:schemeClr val="tx1"/>
                          </a:solidFill>
                        </a:defRPr>
                      </a:pPr>
                      <a:t>[VALOR]</a:t>
                    </a:fld>
                    <a:endParaRPr lang="es-MX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AA42-4253-898C-E6D4559A5A1F}"/>
                </c:ext>
              </c:extLst>
            </c:dLbl>
            <c:dLbl>
              <c:idx val="55"/>
              <c:layout>
                <c:manualLayout>
                  <c:x val="-2.3090709671144596E-3"/>
                  <c:y val="-2.226209532944745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DDD-4F99-9297-DFEE7DCB0B71}"/>
                </c:ext>
              </c:extLst>
            </c:dLbl>
            <c:dLbl>
              <c:idx val="61"/>
              <c:layout>
                <c:manualLayout>
                  <c:x val="-3.4636064506715623E-3"/>
                  <c:y val="-2.226209532944748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3CF-406C-90D2-9FEE6DB5BF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Hoja1!$A$2:$A$63</c:f>
              <c:strCache>
                <c:ptCount val="62"/>
                <c:pt idx="0">
                  <c:v>La Trinidad Vista Hermosa</c:v>
                </c:pt>
                <c:pt idx="1">
                  <c:v>Natividad</c:v>
                </c:pt>
                <c:pt idx="2">
                  <c:v>San Juan Petlapa</c:v>
                </c:pt>
                <c:pt idx="3">
                  <c:v>San Miguel Tlacamama</c:v>
                </c:pt>
                <c:pt idx="4">
                  <c:v>San Pedro Mártir Quiechapa</c:v>
                </c:pt>
                <c:pt idx="5">
                  <c:v>Santiago Tenango</c:v>
                </c:pt>
                <c:pt idx="6">
                  <c:v>San Juan Quiotepec</c:v>
                </c:pt>
                <c:pt idx="7">
                  <c:v>Tlacotepec Plumas</c:v>
                </c:pt>
                <c:pt idx="8">
                  <c:v>Santiago Pinotepa Nacional</c:v>
                </c:pt>
                <c:pt idx="9">
                  <c:v>Nazareno Etla</c:v>
                </c:pt>
                <c:pt idx="10">
                  <c:v>San Juan Tepeuxila</c:v>
                </c:pt>
                <c:pt idx="11">
                  <c:v>Partido Acción Nacional</c:v>
                </c:pt>
                <c:pt idx="12">
                  <c:v>Miahuatlán de Porfirio Díaz</c:v>
                </c:pt>
                <c:pt idx="13">
                  <c:v>Villa de Tututepec</c:v>
                </c:pt>
                <c:pt idx="14">
                  <c:v>Santa María Huatulco</c:v>
                </c:pt>
                <c:pt idx="15">
                  <c:v>San Pedro Mixtepec</c:v>
                </c:pt>
                <c:pt idx="16">
                  <c:v>Santo Domingo Tehuantepec</c:v>
                </c:pt>
                <c:pt idx="17">
                  <c:v>Universidad Autónoma Comunal de Oaxaca</c:v>
                </c:pt>
                <c:pt idx="18">
                  <c:v>Heróica Ciudad de Juchitán de Zaragoza</c:v>
                </c:pt>
                <c:pt idx="19">
                  <c:v>Movimiento Regeneración Nacional</c:v>
                </c:pt>
                <c:pt idx="20">
                  <c:v>Fideicomiso Público Denomiando Oficina de Convenciones y Visitantes de Oaxaca</c:v>
                </c:pt>
                <c:pt idx="21">
                  <c:v>Instituto Oaxaqueño Constructor de Infraestructura Física Educativa</c:v>
                </c:pt>
                <c:pt idx="22">
                  <c:v>Santa Lucía del Camino</c:v>
                </c:pt>
                <c:pt idx="23">
                  <c:v>Secretaría de Finanzas</c:v>
                </c:pt>
                <c:pt idx="24">
                  <c:v>Tribunal Superior de Justicia</c:v>
                </c:pt>
                <c:pt idx="25">
                  <c:v>Secretaría de Cultura y las Artes</c:v>
                </c:pt>
                <c:pt idx="26">
                  <c:v>Centro de Conciliación Laboral del Estado de Oaxaca</c:v>
                </c:pt>
                <c:pt idx="27">
                  <c:v>Comisión Estatal del Agua para el Bienestar</c:v>
                </c:pt>
                <c:pt idx="28">
                  <c:v>Secretaría de Fomento Agroalimentario y Desarrollo Rural</c:v>
                </c:pt>
                <c:pt idx="29">
                  <c:v>Secretaría de Gobierno</c:v>
                </c:pt>
                <c:pt idx="30">
                  <c:v>Secretaría Ejecutiva del Sistema Estatal de Combate a la Corrupción</c:v>
                </c:pt>
                <c:pt idx="31">
                  <c:v>Universidad de Chalcatongo</c:v>
                </c:pt>
                <c:pt idx="32">
                  <c:v>Movimiento Ciudadano</c:v>
                </c:pt>
                <c:pt idx="33">
                  <c:v>Instituto Tecnológico Superior de San Miguel El Grande</c:v>
                </c:pt>
                <c:pt idx="34">
                  <c:v>Fideicomiso para el Desarrollo Logístico para el Estado de Oaxaca</c:v>
                </c:pt>
                <c:pt idx="35">
                  <c:v>Salina Cruz</c:v>
                </c:pt>
                <c:pt idx="36">
                  <c:v>Secretaría de Desarrollo Económico</c:v>
                </c:pt>
                <c:pt idx="37">
                  <c:v>Santa Cruz Xoxocotlán</c:v>
                </c:pt>
                <c:pt idx="38">
                  <c:v>Partido Revolucionario Institucional</c:v>
                </c:pt>
                <c:pt idx="39">
                  <c:v>Gubernatura</c:v>
                </c:pt>
                <c:pt idx="40">
                  <c:v>Heroica Ciudad de Huajuapan de León</c:v>
                </c:pt>
                <c:pt idx="41">
                  <c:v>Órgano Superior de Fiscalización</c:v>
                </c:pt>
                <c:pt idx="42">
                  <c:v>Instituto del Deporte</c:v>
                </c:pt>
                <c:pt idx="43">
                  <c:v>Instituto Estatal Electoral y de Participación Ciudadana de Oaxaca</c:v>
                </c:pt>
                <c:pt idx="44">
                  <c:v>Secretaría de las Infraestructuras y Comunicaciones</c:v>
                </c:pt>
                <c:pt idx="45">
                  <c:v>Secretaría de Seguridad y Proteccion Ciudadana</c:v>
                </c:pt>
                <c:pt idx="46">
                  <c:v>Oaxaca de Juárez</c:v>
                </c:pt>
                <c:pt idx="47">
                  <c:v>Universidad Autónoma Benito Juárez de Oaxaca</c:v>
                </c:pt>
                <c:pt idx="48">
                  <c:v>Secretaría de Bienestar, Tequio e Inclusión Social</c:v>
                </c:pt>
                <c:pt idx="49">
                  <c:v>Instituto de la Juventud</c:v>
                </c:pt>
                <c:pt idx="50">
                  <c:v>Instituto Estatal de Educación Pública de Oaxaca</c:v>
                </c:pt>
                <c:pt idx="51">
                  <c:v>Secretaría de Turismo</c:v>
                </c:pt>
                <c:pt idx="52">
                  <c:v>DIF</c:v>
                </c:pt>
                <c:pt idx="53">
                  <c:v>San Juan Bautista Tuxtepec</c:v>
                </c:pt>
                <c:pt idx="54">
                  <c:v>San Pedro Pochutla</c:v>
                </c:pt>
                <c:pt idx="55">
                  <c:v>Fideicomiso de Fomento para el Estado de Oaxaca</c:v>
                </c:pt>
                <c:pt idx="56">
                  <c:v>Defensoría de los Derechos Humanos del Pueblo de Oaxaca</c:v>
                </c:pt>
                <c:pt idx="57">
                  <c:v>Fiscalía General</c:v>
                </c:pt>
                <c:pt idx="58">
                  <c:v>Congreso Estatal</c:v>
                </c:pt>
                <c:pt idx="59">
                  <c:v>Tribunal Electoral del Estado de Oaxaca</c:v>
                </c:pt>
                <c:pt idx="60">
                  <c:v>Servicios de Salud de Oaxaca</c:v>
                </c:pt>
                <c:pt idx="61">
                  <c:v>Secretaria de Honestidad, Transparencia y Función Pública</c:v>
                </c:pt>
              </c:strCache>
            </c:strRef>
          </c:cat>
          <c:val>
            <c:numRef>
              <c:f>Hoja1!$B$2:$B$63</c:f>
              <c:numCache>
                <c:formatCode>0.00</c:formatCode>
                <c:ptCount val="6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1.2500000000000001E-2</c:v>
                </c:pt>
                <c:pt idx="7">
                  <c:v>2.5000000000000001E-2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0.1</c:v>
                </c:pt>
                <c:pt idx="12">
                  <c:v>0.1085</c:v>
                </c:pt>
                <c:pt idx="13">
                  <c:v>0.18</c:v>
                </c:pt>
                <c:pt idx="14">
                  <c:v>0.214113095</c:v>
                </c:pt>
                <c:pt idx="15">
                  <c:v>0.228912377</c:v>
                </c:pt>
                <c:pt idx="16">
                  <c:v>0.24343198499999999</c:v>
                </c:pt>
                <c:pt idx="17">
                  <c:v>0.29641737899999998</c:v>
                </c:pt>
                <c:pt idx="18">
                  <c:v>0.30108974399999999</c:v>
                </c:pt>
                <c:pt idx="19">
                  <c:v>0.30203703700000001</c:v>
                </c:pt>
                <c:pt idx="20">
                  <c:v>0.315940887</c:v>
                </c:pt>
                <c:pt idx="21">
                  <c:v>0.33994929000000002</c:v>
                </c:pt>
                <c:pt idx="22">
                  <c:v>0.35938703100000002</c:v>
                </c:pt>
                <c:pt idx="23">
                  <c:v>0.38691930299999999</c:v>
                </c:pt>
                <c:pt idx="24">
                  <c:v>0.39533797900000001</c:v>
                </c:pt>
                <c:pt idx="25">
                  <c:v>0.39759681699999999</c:v>
                </c:pt>
                <c:pt idx="26">
                  <c:v>0.40705586100000002</c:v>
                </c:pt>
                <c:pt idx="27">
                  <c:v>0.40908045999999998</c:v>
                </c:pt>
                <c:pt idx="28">
                  <c:v>0.41045238099999998</c:v>
                </c:pt>
                <c:pt idx="29">
                  <c:v>0.41379268299999999</c:v>
                </c:pt>
                <c:pt idx="30">
                  <c:v>0.44372475300000003</c:v>
                </c:pt>
                <c:pt idx="31">
                  <c:v>0.44550000000000001</c:v>
                </c:pt>
                <c:pt idx="32">
                  <c:v>0.45055555600000002</c:v>
                </c:pt>
                <c:pt idx="33">
                  <c:v>0.45962500000000001</c:v>
                </c:pt>
                <c:pt idx="34">
                  <c:v>0.47053703699999999</c:v>
                </c:pt>
                <c:pt idx="35">
                  <c:v>0.47892590400000001</c:v>
                </c:pt>
                <c:pt idx="36">
                  <c:v>0.50078416299999995</c:v>
                </c:pt>
                <c:pt idx="37">
                  <c:v>0.51121875000000006</c:v>
                </c:pt>
                <c:pt idx="38">
                  <c:v>0.53561111100000003</c:v>
                </c:pt>
                <c:pt idx="39">
                  <c:v>0.53561788600000004</c:v>
                </c:pt>
                <c:pt idx="40">
                  <c:v>0.53980681799999997</c:v>
                </c:pt>
                <c:pt idx="41">
                  <c:v>0.54007238899999999</c:v>
                </c:pt>
                <c:pt idx="42">
                  <c:v>0.54023831099999997</c:v>
                </c:pt>
                <c:pt idx="43">
                  <c:v>0.55755982900000001</c:v>
                </c:pt>
                <c:pt idx="44">
                  <c:v>0.55818582400000005</c:v>
                </c:pt>
                <c:pt idx="45">
                  <c:v>0.55825438599999999</c:v>
                </c:pt>
                <c:pt idx="46">
                  <c:v>0.56158176999999998</c:v>
                </c:pt>
                <c:pt idx="47">
                  <c:v>0.56300285800000005</c:v>
                </c:pt>
                <c:pt idx="48">
                  <c:v>0.57301282099999995</c:v>
                </c:pt>
                <c:pt idx="49">
                  <c:v>0.59317311500000003</c:v>
                </c:pt>
                <c:pt idx="50">
                  <c:v>0.59559578499999999</c:v>
                </c:pt>
                <c:pt idx="51">
                  <c:v>0.60078815699999999</c:v>
                </c:pt>
                <c:pt idx="52">
                  <c:v>0.60099828200000005</c:v>
                </c:pt>
                <c:pt idx="53">
                  <c:v>0.622214347</c:v>
                </c:pt>
                <c:pt idx="54">
                  <c:v>0.62493693699999997</c:v>
                </c:pt>
                <c:pt idx="55">
                  <c:v>0.64634408600000004</c:v>
                </c:pt>
                <c:pt idx="56">
                  <c:v>0.64859139799999999</c:v>
                </c:pt>
                <c:pt idx="57">
                  <c:v>0.69152166000000004</c:v>
                </c:pt>
                <c:pt idx="58">
                  <c:v>0.69212021700000004</c:v>
                </c:pt>
                <c:pt idx="59">
                  <c:v>0.75097619000000004</c:v>
                </c:pt>
                <c:pt idx="60">
                  <c:v>0.785408938</c:v>
                </c:pt>
                <c:pt idx="61">
                  <c:v>0.79709195399999999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E5-4AEA-BAA2-2977B8B123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251883967"/>
        <c:axId val="1251874031"/>
      </c:barChart>
      <c:catAx>
        <c:axId val="125188396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t" anchorCtr="1"/>
          <a:lstStyle/>
          <a:p>
            <a:pPr>
              <a:defRPr sz="700" b="0" i="0" u="none" strike="noStrike" kern="1200" baseline="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251874031"/>
        <c:crosses val="autoZero"/>
        <c:auto val="0"/>
        <c:lblAlgn val="ctr"/>
        <c:lblOffset val="100"/>
        <c:tickLblSkip val="1"/>
        <c:noMultiLvlLbl val="0"/>
      </c:catAx>
      <c:valAx>
        <c:axId val="1251874031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251883967"/>
        <c:crossesAt val="1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6D6-4F3B-B079-C9FB5ECCBEC0}"/>
              </c:ext>
            </c:extLst>
          </c:dPt>
          <c:dPt>
            <c:idx val="1"/>
            <c:invertIfNegative val="0"/>
            <c:bubble3D val="0"/>
            <c:spPr>
              <a:solidFill>
                <a:srgbClr val="800000"/>
              </a:solidFill>
              <a:ln>
                <a:solidFill>
                  <a:srgbClr val="8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AF2-423A-B919-36C5CDAC4A9B}"/>
              </c:ext>
            </c:extLst>
          </c:dPt>
          <c:dPt>
            <c:idx val="2"/>
            <c:invertIfNegative val="0"/>
            <c:bubble3D val="0"/>
            <c:spPr>
              <a:solidFill>
                <a:srgbClr val="F28E2A"/>
              </a:solidFill>
              <a:ln>
                <a:solidFill>
                  <a:srgbClr val="F28E2A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BAF2-423A-B919-36C5CDAC4A9B}"/>
              </c:ext>
            </c:extLst>
          </c:dPt>
          <c:dPt>
            <c:idx val="3"/>
            <c:invertIfNegative val="0"/>
            <c:bubble3D val="0"/>
            <c:spPr>
              <a:solidFill>
                <a:srgbClr val="CC0000"/>
              </a:solidFill>
              <a:ln>
                <a:solidFill>
                  <a:srgbClr val="CC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1E50-4370-9E38-ED84605E3FBC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66D6-4F3B-B079-C9FB5ECCBEC0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rgbClr val="F28E2A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BAF2-423A-B919-36C5CDAC4A9B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rgbClr val="CC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1E50-4370-9E38-ED84605E3FB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accent4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Partido Acción Nacional</c:v>
                </c:pt>
                <c:pt idx="1">
                  <c:v>Movimiento Regeneración Nacional</c:v>
                </c:pt>
                <c:pt idx="2">
                  <c:v>Movimiento Ciudadano</c:v>
                </c:pt>
                <c:pt idx="3">
                  <c:v>Partido Revolucionario Institucional</c:v>
                </c:pt>
              </c:strCache>
            </c:strRef>
          </c:cat>
          <c:val>
            <c:numRef>
              <c:f>Hoja1!$B$2:$B$5</c:f>
              <c:numCache>
                <c:formatCode>0.00</c:formatCode>
                <c:ptCount val="4"/>
                <c:pt idx="0">
                  <c:v>0.1</c:v>
                </c:pt>
                <c:pt idx="1">
                  <c:v>0.3</c:v>
                </c:pt>
                <c:pt idx="2">
                  <c:v>0.45</c:v>
                </c:pt>
                <c:pt idx="3">
                  <c:v>0.54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00-4242-9035-5FF83E934F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14536863"/>
        <c:axId val="314548511"/>
      </c:barChart>
      <c:catAx>
        <c:axId val="31453686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4548511"/>
        <c:crosses val="autoZero"/>
        <c:auto val="1"/>
        <c:lblAlgn val="ctr"/>
        <c:lblOffset val="100"/>
        <c:noMultiLvlLbl val="0"/>
      </c:catAx>
      <c:valAx>
        <c:axId val="314548511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45368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accent4">
              <a:lumMod val="50000"/>
            </a:schemeClr>
          </a:solidFill>
        </a:defRPr>
      </a:pPr>
      <a:endParaRPr lang="es-MX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966612697138694E-2"/>
          <c:y val="3.1106050864764694E-2"/>
          <c:w val="0.94163034102283782"/>
          <c:h val="0.82942727875300315"/>
        </c:manualLayout>
      </c:layout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MORENA</c:v>
                </c:pt>
              </c:strCache>
            </c:strRef>
          </c:tx>
          <c:spPr>
            <a:ln w="38100" cap="rnd">
              <a:solidFill>
                <a:srgbClr val="8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800000"/>
              </a:solidFill>
              <a:ln w="38100">
                <a:solidFill>
                  <a:srgbClr val="800000"/>
                </a:solidFill>
                <a:headEnd type="oval" w="lg" len="lg"/>
                <a:tailEnd type="oval" w="lg" len="lg"/>
              </a:ln>
              <a:effectLst/>
            </c:spPr>
          </c:marker>
          <c:dLbls>
            <c:dLbl>
              <c:idx val="0"/>
              <c:layout>
                <c:manualLayout>
                  <c:x val="-5.1527614408480159E-2"/>
                  <c:y val="2.761395009066643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B49-4596-841D-F8CDE7359ACF}"/>
                </c:ext>
              </c:extLst>
            </c:dLbl>
            <c:dLbl>
              <c:idx val="3"/>
              <c:layout>
                <c:manualLayout>
                  <c:x val="-4.8616014955734199E-2"/>
                  <c:y val="-4.52439320971345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rgbClr val="8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913-4F80-A807-5320974DE2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2019</c:v>
                </c:pt>
                <c:pt idx="2">
                  <c:v>2021</c:v>
                </c:pt>
                <c:pt idx="3">
                  <c:v>2023</c:v>
                </c:pt>
              </c:numCache>
            </c:numRef>
          </c:cat>
          <c:val>
            <c:numRef>
              <c:f>Hoja1!$B$2:$B$5</c:f>
              <c:numCache>
                <c:formatCode>General</c:formatCode>
                <c:ptCount val="4"/>
                <c:pt idx="3">
                  <c:v>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B49-4596-841D-F8CDE7359ACF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MC</c:v>
                </c:pt>
              </c:strCache>
            </c:strRef>
          </c:tx>
          <c:spPr>
            <a:ln w="38100" cap="rnd">
              <a:solidFill>
                <a:schemeClr val="accent5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Pt>
            <c:idx val="0"/>
            <c:marker>
              <c:symbol val="circle"/>
              <c:size val="5"/>
              <c:spPr>
                <a:solidFill>
                  <a:schemeClr val="accent2"/>
                </a:solidFill>
                <a:ln w="9525">
                  <a:solidFill>
                    <a:srgbClr val="EB593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B729-4417-B14E-69E8B45180D6}"/>
              </c:ext>
            </c:extLst>
          </c:dPt>
          <c:dLbls>
            <c:dLbl>
              <c:idx val="0"/>
              <c:layout>
                <c:manualLayout>
                  <c:x val="4.21792618629174E-2"/>
                  <c:y val="2.78070267978526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729-4417-B14E-69E8B45180D6}"/>
                </c:ext>
              </c:extLst>
            </c:dLbl>
            <c:dLbl>
              <c:idx val="3"/>
              <c:layout>
                <c:manualLayout>
                  <c:x val="1.1716461628588166E-3"/>
                  <c:y val="-9.38711906174636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729-4417-B14E-69E8B45180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28E2A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31750" cap="rnd">
                <a:solidFill>
                  <a:srgbClr val="F28E2A"/>
                </a:solidFill>
                <a:prstDash val="solid"/>
                <a:headEnd type="oval"/>
                <a:tailEnd type="oval"/>
              </a:ln>
              <a:effectLst/>
            </c:spPr>
            <c:trendlineType val="linear"/>
            <c:dispRSqr val="0"/>
            <c:dispEq val="0"/>
          </c:trendline>
          <c:cat>
            <c:numRef>
              <c:f>Hoja1!$A$2:$A$5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2019</c:v>
                </c:pt>
                <c:pt idx="2">
                  <c:v>2021</c:v>
                </c:pt>
                <c:pt idx="3">
                  <c:v>2023</c:v>
                </c:pt>
              </c:numCache>
            </c:numRef>
          </c:cat>
          <c:val>
            <c:numRef>
              <c:f>Hoja1!$C$2:$C$5</c:f>
              <c:numCache>
                <c:formatCode>General</c:formatCode>
                <c:ptCount val="4"/>
                <c:pt idx="0">
                  <c:v>8.3000000000000004E-2</c:v>
                </c:pt>
                <c:pt idx="3">
                  <c:v>0.496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729-4417-B14E-69E8B45180D6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PAN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38100" cap="rnd">
                <a:solidFill>
                  <a:srgbClr val="0070C0"/>
                </a:solidFill>
                <a:headEnd type="oval" w="lg" len="lg"/>
                <a:tailEnd type="oval" w="lg" len="lg"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2019</c:v>
                </c:pt>
                <c:pt idx="2">
                  <c:v>2021</c:v>
                </c:pt>
                <c:pt idx="3">
                  <c:v>2023</c:v>
                </c:pt>
              </c:numCache>
            </c:numRef>
          </c:cat>
          <c:val>
            <c:numRef>
              <c:f>Hoja1!$D$2:$D$5</c:f>
              <c:numCache>
                <c:formatCode>General</c:formatCode>
                <c:ptCount val="4"/>
                <c:pt idx="3">
                  <c:v>0.125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729-4417-B14E-69E8B45180D6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PRI</c:v>
                </c:pt>
              </c:strCache>
            </c:strRef>
          </c:tx>
          <c:spPr>
            <a:ln w="28575" cap="rnd">
              <a:solidFill>
                <a:srgbClr val="CC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C0000"/>
              </a:solidFill>
              <a:ln w="9525">
                <a:solidFill>
                  <a:srgbClr val="CC000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7.4985354422964251E-2"/>
                  <c:y val="7.58373458123245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729-4417-B14E-69E8B45180D6}"/>
                </c:ext>
              </c:extLst>
            </c:dLbl>
            <c:dLbl>
              <c:idx val="1"/>
              <c:layout>
                <c:manualLayout>
                  <c:x val="-2.6947861745752869E-2"/>
                  <c:y val="-4.80303190144728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729-4417-B14E-69E8B45180D6}"/>
                </c:ext>
              </c:extLst>
            </c:dLbl>
            <c:dLbl>
              <c:idx val="2"/>
              <c:layout>
                <c:manualLayout>
                  <c:x val="-2.9291154071470503E-2"/>
                  <c:y val="-7.58373458123254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729-4417-B14E-69E8B45180D6}"/>
                </c:ext>
              </c:extLst>
            </c:dLbl>
            <c:dLbl>
              <c:idx val="3"/>
              <c:layout>
                <c:manualLayout>
                  <c:x val="-3.5149384885764502E-2"/>
                  <c:y val="-0.103644372610178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729-4417-B14E-69E8B45180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CC0000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2019</c:v>
                </c:pt>
                <c:pt idx="2">
                  <c:v>2021</c:v>
                </c:pt>
                <c:pt idx="3">
                  <c:v>2023</c:v>
                </c:pt>
              </c:numCache>
            </c:numRef>
          </c:cat>
          <c:val>
            <c:numRef>
              <c:f>Hoja1!$E$2:$E$5</c:f>
              <c:numCache>
                <c:formatCode>General</c:formatCode>
                <c:ptCount val="4"/>
                <c:pt idx="0">
                  <c:v>5.0999999999999997E-2</c:v>
                </c:pt>
                <c:pt idx="1">
                  <c:v>0.61699999999999999</c:v>
                </c:pt>
                <c:pt idx="2">
                  <c:v>0.75</c:v>
                </c:pt>
                <c:pt idx="3">
                  <c:v>0.746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729-4417-B14E-69E8B45180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6049759"/>
        <c:axId val="1146054943"/>
      </c:lineChart>
      <c:catAx>
        <c:axId val="11460497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146054943"/>
        <c:crosses val="autoZero"/>
        <c:auto val="1"/>
        <c:lblAlgn val="ctr"/>
        <c:lblOffset val="100"/>
        <c:noMultiLvlLbl val="0"/>
      </c:catAx>
      <c:valAx>
        <c:axId val="1146054943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146049759"/>
        <c:crosses val="autoZero"/>
        <c:crossBetween val="between"/>
        <c:minorUnit val="0.25"/>
      </c:valAx>
      <c:spPr>
        <a:noFill/>
        <a:ln>
          <a:solidFill>
            <a:schemeClr val="accent4">
              <a:lumMod val="50000"/>
            </a:schemeClr>
          </a:solidFill>
        </a:ln>
        <a:effectLst/>
      </c:spPr>
    </c:plotArea>
    <c:legend>
      <c:legendPos val="b"/>
      <c:legendEntry>
        <c:idx val="1"/>
        <c:delete val="1"/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</c:legendEntry>
      <c:layout>
        <c:manualLayout>
          <c:xMode val="edge"/>
          <c:yMode val="edge"/>
          <c:x val="0.33636512922703643"/>
          <c:y val="0.93310150858594199"/>
          <c:w val="0.42685966538892656"/>
          <c:h val="5.1731022251592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440918010253546"/>
          <c:y val="1.5583466730613222E-2"/>
          <c:w val="0.69295328813069346"/>
          <c:h val="0.9116044064224216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A3E5-4AEA-BAA2-2977B8B123D2}"/>
              </c:ext>
            </c:extLst>
          </c:dPt>
          <c:dPt>
            <c:idx val="13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9DA4-40BE-8B61-0F584B1CE0AE}"/>
              </c:ext>
            </c:extLst>
          </c:dPt>
          <c:dPt>
            <c:idx val="19"/>
            <c:invertIfNegative val="0"/>
            <c:bubble3D val="0"/>
            <c:spPr>
              <a:solidFill>
                <a:srgbClr val="F28E2A"/>
              </a:solidFill>
              <a:ln>
                <a:solidFill>
                  <a:srgbClr val="F28E2A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6532-492B-9FD5-08AF19D44AC9}"/>
              </c:ext>
            </c:extLst>
          </c:dPt>
          <c:dPt>
            <c:idx val="20"/>
            <c:invertIfNegative val="0"/>
            <c:bubble3D val="0"/>
            <c:spPr>
              <a:solidFill>
                <a:srgbClr val="800000"/>
              </a:solidFill>
              <a:ln>
                <a:solidFill>
                  <a:srgbClr val="8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4-9DA4-40BE-8B61-0F584B1CE0AE}"/>
              </c:ext>
            </c:extLst>
          </c:dPt>
          <c:dPt>
            <c:idx val="31"/>
            <c:invertIfNegative val="0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309F-456A-A0C0-C3ECD3828EE4}"/>
              </c:ext>
            </c:extLst>
          </c:dPt>
          <c:dPt>
            <c:idx val="33"/>
            <c:invertIfNegative val="0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7C7-4A50-A913-DEE524B6B629}"/>
              </c:ext>
            </c:extLst>
          </c:dPt>
          <c:dPt>
            <c:idx val="34"/>
            <c:invertIfNegative val="0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DD83-4FDF-B524-24C600993E6E}"/>
              </c:ext>
            </c:extLst>
          </c:dPt>
          <c:dPt>
            <c:idx val="35"/>
            <c:invertIfNegative val="0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F02B-4135-838C-8CC5E0FA7EDA}"/>
              </c:ext>
            </c:extLst>
          </c:dPt>
          <c:dPt>
            <c:idx val="43"/>
            <c:invertIfNegative val="0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820F-42FC-85C9-DD1F07D37DB9}"/>
              </c:ext>
            </c:extLst>
          </c:dPt>
          <c:dPt>
            <c:idx val="44"/>
            <c:invertIfNegative val="0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F304-4E99-924E-0844DB8D69F5}"/>
              </c:ext>
            </c:extLst>
          </c:dPt>
          <c:dPt>
            <c:idx val="46"/>
            <c:invertIfNegative val="0"/>
            <c:bubble3D val="0"/>
            <c:spPr>
              <a:solidFill>
                <a:srgbClr val="CC0000"/>
              </a:solidFill>
              <a:ln>
                <a:solidFill>
                  <a:srgbClr val="CC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2-A60D-4CD4-AE6E-49F7077C1716}"/>
              </c:ext>
            </c:extLst>
          </c:dPt>
          <c:dPt>
            <c:idx val="53"/>
            <c:invertIfNegative val="0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9D38-415C-992C-285DF7E4349B}"/>
              </c:ext>
            </c:extLst>
          </c:dPt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A3E5-4AEA-BAA2-2977B8B123D2}"/>
                </c:ext>
              </c:extLst>
            </c:dLbl>
            <c:dLbl>
              <c:idx val="13"/>
              <c:layout>
                <c:manualLayout>
                  <c:x val="0.24707059348123803"/>
                  <c:y val="-8.1626739915575689E-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9DA4-40BE-8B61-0F584B1CE0AE}"/>
                </c:ext>
              </c:extLst>
            </c:dLbl>
            <c:dLbl>
              <c:idx val="19"/>
              <c:layout>
                <c:manualLayout>
                  <c:x val="8.1972019332560306E-2"/>
                  <c:y val="2.894072392828161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F28E2A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6532-492B-9FD5-08AF19D44AC9}"/>
                </c:ext>
              </c:extLst>
            </c:dLbl>
            <c:dLbl>
              <c:idx val="20"/>
              <c:layout>
                <c:manualLayout>
                  <c:x val="7.8508458336041642E-2"/>
                  <c:y val="-2.226297178989431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8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95274586264936E-2"/>
                      <c:h val="5.015650077724511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4-9DA4-40BE-8B61-0F584B1CE0AE}"/>
                </c:ext>
              </c:extLst>
            </c:dLbl>
            <c:dLbl>
              <c:idx val="31"/>
              <c:layout>
                <c:manualLayout>
                  <c:x val="2.30907096711429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09F-456A-A0C0-C3ECD3828EE4}"/>
                </c:ext>
              </c:extLst>
            </c:dLbl>
            <c:dLbl>
              <c:idx val="33"/>
              <c:layout>
                <c:manualLayout>
                  <c:x val="-1.1545354835571875E-3"/>
                  <c:y val="-8.162673991557568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7C7-4A50-A913-DEE524B6B629}"/>
                </c:ext>
              </c:extLst>
            </c:dLbl>
            <c:dLbl>
              <c:idx val="34"/>
              <c:layout>
                <c:manualLayout>
                  <c:x val="1.154535483557187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D83-4FDF-B524-24C600993E6E}"/>
                </c:ext>
              </c:extLst>
            </c:dLbl>
            <c:dLbl>
              <c:idx val="35"/>
              <c:layout>
                <c:manualLayout>
                  <c:x val="1.1545354835571875E-3"/>
                  <c:y val="4.45241906588949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02B-4135-838C-8CC5E0FA7EDA}"/>
                </c:ext>
              </c:extLst>
            </c:dLbl>
            <c:dLbl>
              <c:idx val="43"/>
              <c:layout>
                <c:manualLayout>
                  <c:x val="-5.7726774177859373E-3"/>
                  <c:y val="-4.4524190658895325E-3"/>
                </c:manualLayout>
              </c:layout>
              <c:tx>
                <c:rich>
                  <a:bodyPr/>
                  <a:lstStyle/>
                  <a:p>
                    <a:fld id="{5977E60C-09F1-4DE0-BE41-E31D0D4F76F6}" type="VALUE">
                      <a:rPr lang="en-US" sz="400">
                        <a:solidFill>
                          <a:schemeClr val="tx1"/>
                        </a:solidFill>
                      </a:rPr>
                      <a:pPr/>
                      <a:t>[VALOR]</a:t>
                    </a:fld>
                    <a:endParaRPr lang="es-MX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820F-42FC-85C9-DD1F07D37DB9}"/>
                </c:ext>
              </c:extLst>
            </c:dLbl>
            <c:dLbl>
              <c:idx val="44"/>
              <c:layout>
                <c:manualLayout>
                  <c:x val="-3.4636064506717319E-3"/>
                  <c:y val="-4.0813369957787845E-1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C799844-C55F-494E-8734-1DA007AD90D5}" type="VALUE">
                      <a:rPr lang="en-US" sz="400">
                        <a:solidFill>
                          <a:schemeClr val="tx1"/>
                        </a:solidFill>
                      </a:rPr>
                      <a:pPr>
                        <a:defRPr sz="1400">
                          <a:solidFill>
                            <a:schemeClr val="accent5">
                              <a:lumMod val="50000"/>
                            </a:schemeClr>
                          </a:solidFill>
                        </a:defRPr>
                      </a:pPr>
                      <a:t>[VALOR]</a:t>
                    </a:fld>
                    <a:endParaRPr lang="es-MX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accent5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F304-4E99-924E-0844DB8D69F5}"/>
                </c:ext>
              </c:extLst>
            </c:dLbl>
            <c:dLbl>
              <c:idx val="46"/>
              <c:layout>
                <c:manualLayout>
                  <c:x val="3.5790599990272814E-2"/>
                  <c:y val="2.226209532944745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CC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60D-4CD4-AE6E-49F7077C1716}"/>
                </c:ext>
              </c:extLst>
            </c:dLbl>
            <c:dLbl>
              <c:idx val="53"/>
              <c:layout>
                <c:manualLayout>
                  <c:x val="2.309070967114375E-3"/>
                  <c:y val="2.2262095329447459E-3"/>
                </c:manualLayout>
              </c:layout>
              <c:tx>
                <c:rich>
                  <a:bodyPr/>
                  <a:lstStyle/>
                  <a:p>
                    <a:fld id="{42143557-5339-4B48-B5B4-33E2AACF5378}" type="VALUE">
                      <a:rPr lang="en-US" sz="400">
                        <a:solidFill>
                          <a:schemeClr val="tx1"/>
                        </a:solidFill>
                      </a:rPr>
                      <a:pPr/>
                      <a:t>[VALOR]</a:t>
                    </a:fld>
                    <a:endParaRPr lang="es-MX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9D38-415C-992C-285DF7E434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Hoja1!$A$2:$A$63</c:f>
              <c:strCache>
                <c:ptCount val="62"/>
                <c:pt idx="0">
                  <c:v>Santiago Pinotepa Nacional</c:v>
                </c:pt>
                <c:pt idx="1">
                  <c:v>Villa de Tututepec</c:v>
                </c:pt>
                <c:pt idx="2">
                  <c:v>La Trinidad Vista Hermosa</c:v>
                </c:pt>
                <c:pt idx="3">
                  <c:v>Natividad</c:v>
                </c:pt>
                <c:pt idx="4">
                  <c:v>Nazareno Etla</c:v>
                </c:pt>
                <c:pt idx="5">
                  <c:v>San Juan Petlapa</c:v>
                </c:pt>
                <c:pt idx="6">
                  <c:v>San Juan Quiotepec</c:v>
                </c:pt>
                <c:pt idx="7">
                  <c:v>San Juan Tepeuxila</c:v>
                </c:pt>
                <c:pt idx="8">
                  <c:v>San Miguel Tlacamama</c:v>
                </c:pt>
                <c:pt idx="9">
                  <c:v>San Pedro Mártir Quiechapa</c:v>
                </c:pt>
                <c:pt idx="10">
                  <c:v>Santiago Tenango</c:v>
                </c:pt>
                <c:pt idx="11">
                  <c:v>Tlacotepec Plumas</c:v>
                </c:pt>
                <c:pt idx="12">
                  <c:v>Miahuatlán de Porfirio Díaz</c:v>
                </c:pt>
                <c:pt idx="13">
                  <c:v>Partido Acción Nacional</c:v>
                </c:pt>
                <c:pt idx="14">
                  <c:v>Heróica Ciudad de Juchitán de Zaragoza</c:v>
                </c:pt>
                <c:pt idx="15">
                  <c:v>Santa María Huatulco</c:v>
                </c:pt>
                <c:pt idx="16">
                  <c:v>Santo Domingo Tehuantepec</c:v>
                </c:pt>
                <c:pt idx="17">
                  <c:v>San Pedro Mixtepec</c:v>
                </c:pt>
                <c:pt idx="18">
                  <c:v>Salina Cruz</c:v>
                </c:pt>
                <c:pt idx="19">
                  <c:v>Movimiento Ciudadano</c:v>
                </c:pt>
                <c:pt idx="20">
                  <c:v>Movimiento Regeneración Nacional</c:v>
                </c:pt>
                <c:pt idx="21">
                  <c:v>Fideicomiso Público Denomiando Oficina de Convenciones y Visitantes de Oaxaca</c:v>
                </c:pt>
                <c:pt idx="22">
                  <c:v>Secretaría de Turismo</c:v>
                </c:pt>
                <c:pt idx="23">
                  <c:v>Universidad Autónoma Comunal de Oaxaca</c:v>
                </c:pt>
                <c:pt idx="24">
                  <c:v>Instituto Oaxaqueño Constructor de Infraestructura Física Educativa</c:v>
                </c:pt>
                <c:pt idx="25">
                  <c:v>Órgano Superior de Fiscalización</c:v>
                </c:pt>
                <c:pt idx="26">
                  <c:v>Comisión Estatal del Agua para el Bienestar</c:v>
                </c:pt>
                <c:pt idx="27">
                  <c:v>Fiscalía General</c:v>
                </c:pt>
                <c:pt idx="28">
                  <c:v>Santa Lucía del Camino</c:v>
                </c:pt>
                <c:pt idx="29">
                  <c:v>Secretaría de Bienestar, Tequio e Inclusión Social</c:v>
                </c:pt>
                <c:pt idx="30">
                  <c:v>Santa Cruz Xoxocotlán</c:v>
                </c:pt>
                <c:pt idx="31">
                  <c:v>Secretaría de Finanzas</c:v>
                </c:pt>
                <c:pt idx="32">
                  <c:v>Servicios de Salud de Oaxaca</c:v>
                </c:pt>
                <c:pt idx="33">
                  <c:v>Instituto Estatal Electoral y de Participación Ciudadana de Oaxaca</c:v>
                </c:pt>
                <c:pt idx="34">
                  <c:v>Secretaría de Cultura y las Artes</c:v>
                </c:pt>
                <c:pt idx="35">
                  <c:v>Fideicomiso de Fomento para el Estado de Oaxaca</c:v>
                </c:pt>
                <c:pt idx="36">
                  <c:v>Centro de Conciliación Laboral del Estado de Oaxaca</c:v>
                </c:pt>
                <c:pt idx="37">
                  <c:v>Heroica Ciudad de Huajuapan de León</c:v>
                </c:pt>
                <c:pt idx="38">
                  <c:v>Instituto del Deporte</c:v>
                </c:pt>
                <c:pt idx="39">
                  <c:v>Oaxaca de Juárez</c:v>
                </c:pt>
                <c:pt idx="40">
                  <c:v>DIF</c:v>
                </c:pt>
                <c:pt idx="41">
                  <c:v>Instituto de la Juventud</c:v>
                </c:pt>
                <c:pt idx="42">
                  <c:v>Tribunal Superior de Justicia</c:v>
                </c:pt>
                <c:pt idx="43">
                  <c:v>Gubernatura</c:v>
                </c:pt>
                <c:pt idx="44">
                  <c:v>Universidad Autónoma Benito Juárez de Oaxaca</c:v>
                </c:pt>
                <c:pt idx="45">
                  <c:v>Secretaría de Fomento Agroalimentario y Desarrollo Rural</c:v>
                </c:pt>
                <c:pt idx="46">
                  <c:v>Partido Revolucionario Institucional</c:v>
                </c:pt>
                <c:pt idx="47">
                  <c:v>Secretaría de Gobierno</c:v>
                </c:pt>
                <c:pt idx="48">
                  <c:v>Secretaría de Desarrollo Económico</c:v>
                </c:pt>
                <c:pt idx="49">
                  <c:v>Secretaría Ejecutiva del Sistema Estatal de Combate a la Corrupción</c:v>
                </c:pt>
                <c:pt idx="50">
                  <c:v>Universidad de Chalcatongo</c:v>
                </c:pt>
                <c:pt idx="51">
                  <c:v>Secretaría de las Infraestructuras y Comunicaciones</c:v>
                </c:pt>
                <c:pt idx="52">
                  <c:v>Secretaría de Seguridad y Proteccion Ciudadana</c:v>
                </c:pt>
                <c:pt idx="53">
                  <c:v>Secretaria de Honestidad, Transparencia y Función Pública</c:v>
                </c:pt>
                <c:pt idx="54">
                  <c:v>Instituto Tecnológico Superior de San Miguel El Grande</c:v>
                </c:pt>
                <c:pt idx="55">
                  <c:v>Defensoría de los Derechos Humanos del Pueblo de Oaxaca</c:v>
                </c:pt>
                <c:pt idx="56">
                  <c:v>San Pedro Pochutla</c:v>
                </c:pt>
                <c:pt idx="57">
                  <c:v>Tribunal Electoral del Estado de Oaxaca</c:v>
                </c:pt>
                <c:pt idx="58">
                  <c:v>San Juan Bautista Tuxtepec</c:v>
                </c:pt>
                <c:pt idx="59">
                  <c:v>Instituto Estatal de Educación Pública de Oaxaca</c:v>
                </c:pt>
                <c:pt idx="60">
                  <c:v>Congreso Estatal</c:v>
                </c:pt>
                <c:pt idx="61">
                  <c:v>Fideicomiso para el Desarrollo Logístico para el Estado de Oaxaca</c:v>
                </c:pt>
              </c:strCache>
            </c:strRef>
          </c:cat>
          <c:val>
            <c:numRef>
              <c:f>Hoja1!$B$2:$B$63</c:f>
              <c:numCache>
                <c:formatCode>0.00</c:formatCode>
                <c:ptCount val="6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9.1999999999999998E-2</c:v>
                </c:pt>
                <c:pt idx="13">
                  <c:v>0.125</c:v>
                </c:pt>
                <c:pt idx="14">
                  <c:v>0.177179487</c:v>
                </c:pt>
                <c:pt idx="15">
                  <c:v>0.35322619</c:v>
                </c:pt>
                <c:pt idx="16">
                  <c:v>0.36186397100000001</c:v>
                </c:pt>
                <c:pt idx="17">
                  <c:v>0.38282475500000002</c:v>
                </c:pt>
                <c:pt idx="18">
                  <c:v>0.48285180799999999</c:v>
                </c:pt>
                <c:pt idx="19">
                  <c:v>0.49611111099999999</c:v>
                </c:pt>
                <c:pt idx="20">
                  <c:v>0.50407407400000004</c:v>
                </c:pt>
                <c:pt idx="21">
                  <c:v>0.53188177299999995</c:v>
                </c:pt>
                <c:pt idx="22">
                  <c:v>0.54157631299999998</c:v>
                </c:pt>
                <c:pt idx="23">
                  <c:v>0.54283475800000003</c:v>
                </c:pt>
                <c:pt idx="24">
                  <c:v>0.57989858000000005</c:v>
                </c:pt>
                <c:pt idx="25">
                  <c:v>0.60514477899999997</c:v>
                </c:pt>
                <c:pt idx="26">
                  <c:v>0.60816091999999999</c:v>
                </c:pt>
                <c:pt idx="27">
                  <c:v>0.61804331999999995</c:v>
                </c:pt>
                <c:pt idx="28">
                  <c:v>0.61877406099999999</c:v>
                </c:pt>
                <c:pt idx="29">
                  <c:v>0.63102564100000003</c:v>
                </c:pt>
                <c:pt idx="30">
                  <c:v>0.6474375</c:v>
                </c:pt>
                <c:pt idx="31">
                  <c:v>0.64883860500000001</c:v>
                </c:pt>
                <c:pt idx="32">
                  <c:v>0.65581787499999999</c:v>
                </c:pt>
                <c:pt idx="33">
                  <c:v>0.66511965799999995</c:v>
                </c:pt>
                <c:pt idx="34">
                  <c:v>0.67019363399999998</c:v>
                </c:pt>
                <c:pt idx="35">
                  <c:v>0.67768817199999998</c:v>
                </c:pt>
                <c:pt idx="36">
                  <c:v>0.68911172200000004</c:v>
                </c:pt>
                <c:pt idx="37">
                  <c:v>0.68961363600000003</c:v>
                </c:pt>
                <c:pt idx="38">
                  <c:v>0.69047662099999996</c:v>
                </c:pt>
                <c:pt idx="39">
                  <c:v>0.69816354000000003</c:v>
                </c:pt>
                <c:pt idx="40">
                  <c:v>0.70199656399999999</c:v>
                </c:pt>
                <c:pt idx="41">
                  <c:v>0.711346229</c:v>
                </c:pt>
                <c:pt idx="42">
                  <c:v>0.71567595799999995</c:v>
                </c:pt>
                <c:pt idx="43">
                  <c:v>0.73123577200000001</c:v>
                </c:pt>
                <c:pt idx="44">
                  <c:v>0.736005715</c:v>
                </c:pt>
                <c:pt idx="45">
                  <c:v>0.745904762</c:v>
                </c:pt>
                <c:pt idx="46">
                  <c:v>0.74622222199999999</c:v>
                </c:pt>
                <c:pt idx="47">
                  <c:v>0.75258536600000003</c:v>
                </c:pt>
                <c:pt idx="48">
                  <c:v>0.76156832699999999</c:v>
                </c:pt>
                <c:pt idx="49">
                  <c:v>0.76244950700000003</c:v>
                </c:pt>
                <c:pt idx="50">
                  <c:v>0.76600000000000001</c:v>
                </c:pt>
                <c:pt idx="51">
                  <c:v>0.77637164800000003</c:v>
                </c:pt>
                <c:pt idx="52">
                  <c:v>0.78150877200000002</c:v>
                </c:pt>
                <c:pt idx="53">
                  <c:v>0.78418390800000004</c:v>
                </c:pt>
                <c:pt idx="54">
                  <c:v>0.79425000000000001</c:v>
                </c:pt>
                <c:pt idx="55">
                  <c:v>0.79718279599999997</c:v>
                </c:pt>
                <c:pt idx="56">
                  <c:v>0.79987387399999998</c:v>
                </c:pt>
                <c:pt idx="57">
                  <c:v>0.80195238099999999</c:v>
                </c:pt>
                <c:pt idx="58">
                  <c:v>0.81942869399999996</c:v>
                </c:pt>
                <c:pt idx="59">
                  <c:v>0.82619157099999996</c:v>
                </c:pt>
                <c:pt idx="60">
                  <c:v>0.829240435</c:v>
                </c:pt>
                <c:pt idx="61">
                  <c:v>0.86607407400000003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E5-4AEA-BAA2-2977B8B123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251883967"/>
        <c:axId val="1251874031"/>
      </c:barChart>
      <c:catAx>
        <c:axId val="125188396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t" anchorCtr="1"/>
          <a:lstStyle/>
          <a:p>
            <a:pPr>
              <a:defRPr sz="700" b="0" i="0" u="none" strike="noStrike" kern="1200" baseline="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251874031"/>
        <c:crosses val="autoZero"/>
        <c:auto val="0"/>
        <c:lblAlgn val="ctr"/>
        <c:lblOffset val="100"/>
        <c:tickLblSkip val="1"/>
        <c:noMultiLvlLbl val="0"/>
      </c:catAx>
      <c:valAx>
        <c:axId val="1251874031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251883967"/>
        <c:crossesAt val="1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B68-4BDC-A083-8EC63EFC2C9D}"/>
              </c:ext>
            </c:extLst>
          </c:dPt>
          <c:dPt>
            <c:idx val="1"/>
            <c:invertIfNegative val="0"/>
            <c:bubble3D val="0"/>
            <c:spPr>
              <a:solidFill>
                <a:srgbClr val="F28E2A"/>
              </a:solidFill>
              <a:ln>
                <a:solidFill>
                  <a:srgbClr val="F28E2A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8B00-4242-9035-5FF83E934F0A}"/>
              </c:ext>
            </c:extLst>
          </c:dPt>
          <c:dPt>
            <c:idx val="2"/>
            <c:invertIfNegative val="0"/>
            <c:bubble3D val="0"/>
            <c:spPr>
              <a:solidFill>
                <a:srgbClr val="800000"/>
              </a:solidFill>
              <a:ln>
                <a:solidFill>
                  <a:srgbClr val="8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10F-4B01-9987-A77E7228C245}"/>
              </c:ext>
            </c:extLst>
          </c:dPt>
          <c:dPt>
            <c:idx val="3"/>
            <c:invertIfNegative val="0"/>
            <c:bubble3D val="0"/>
            <c:spPr>
              <a:solidFill>
                <a:srgbClr val="CC0000"/>
              </a:solidFill>
              <a:ln>
                <a:solidFill>
                  <a:srgbClr val="CC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04D8-4FFD-978B-0AE9BAA8474E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BB68-4BDC-A083-8EC63EFC2C9D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F28E2A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8B00-4242-9035-5FF83E934F0A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CC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04D8-4FFD-978B-0AE9BAA8474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accent4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Partido Acción Nacional</c:v>
                </c:pt>
                <c:pt idx="1">
                  <c:v>Movimiento Ciudadano</c:v>
                </c:pt>
                <c:pt idx="2">
                  <c:v>Movimiento Regeneración Nacional</c:v>
                </c:pt>
                <c:pt idx="3">
                  <c:v>Partido Revolucionario Institucional</c:v>
                </c:pt>
              </c:strCache>
            </c:strRef>
          </c:cat>
          <c:val>
            <c:numRef>
              <c:f>Hoja1!$B$2:$B$5</c:f>
              <c:numCache>
                <c:formatCode>0.00</c:formatCode>
                <c:ptCount val="4"/>
                <c:pt idx="0">
                  <c:v>0.12</c:v>
                </c:pt>
                <c:pt idx="1">
                  <c:v>0.5</c:v>
                </c:pt>
                <c:pt idx="2">
                  <c:v>0.5</c:v>
                </c:pt>
                <c:pt idx="3">
                  <c:v>0.75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00-4242-9035-5FF83E934F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14536863"/>
        <c:axId val="314548511"/>
      </c:barChart>
      <c:catAx>
        <c:axId val="31453686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4548511"/>
        <c:crosses val="autoZero"/>
        <c:auto val="1"/>
        <c:lblAlgn val="ctr"/>
        <c:lblOffset val="100"/>
        <c:noMultiLvlLbl val="0"/>
      </c:catAx>
      <c:valAx>
        <c:axId val="314548511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4536863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252964698416803E-2"/>
          <c:y val="9.8618149176425127E-2"/>
          <c:w val="0.94127052977423664"/>
          <c:h val="0.683648990805117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MORENA</c:v>
                </c:pt>
              </c:strCache>
            </c:strRef>
          </c:tx>
          <c:spPr>
            <a:solidFill>
              <a:srgbClr val="800000"/>
            </a:solidFill>
            <a:ln>
              <a:solidFill>
                <a:srgbClr val="8000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B9A4-49E3-9A99-CD7CB956D339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4438-43D1-9191-2CAFEFC27ECD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D-F256-4173-8381-92F0761BA112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24DF-4D4C-AE64-5FE1B68D9212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F-F256-4173-8381-92F0761BA112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F256-4173-8381-92F0761BA112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6742-49A7-A42A-727E787DFEBC}"/>
              </c:ext>
            </c:extLst>
          </c:dPt>
          <c:dLbls>
            <c:dLbl>
              <c:idx val="0"/>
              <c:layout>
                <c:manualLayout>
                  <c:x val="-2.311414931740459E-3"/>
                  <c:y val="0.353743917078184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9A4-49E3-9A99-CD7CB956D339}"/>
                </c:ext>
              </c:extLst>
            </c:dLbl>
            <c:dLbl>
              <c:idx val="1"/>
              <c:layout>
                <c:manualLayout>
                  <c:x val="-1.1557074658702295E-3"/>
                  <c:y val="6.6184345775918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438-43D1-9191-2CAFEFC27ECD}"/>
                </c:ext>
              </c:extLst>
            </c:dLbl>
            <c:dLbl>
              <c:idx val="2"/>
              <c:layout>
                <c:manualLayout>
                  <c:x val="4.6874999999999944E-2"/>
                  <c:y val="2.46329592097591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256-4173-8381-92F0761BA112}"/>
                </c:ext>
              </c:extLst>
            </c:dLbl>
            <c:dLbl>
              <c:idx val="3"/>
              <c:layout>
                <c:manualLayout>
                  <c:x val="-1.1557074658702295E-3"/>
                  <c:y val="0.563708048505236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4DF-4D4C-AE64-5FE1B68D9212}"/>
                </c:ext>
              </c:extLst>
            </c:dLbl>
            <c:dLbl>
              <c:idx val="4"/>
              <c:layout>
                <c:manualLayout>
                  <c:x val="-1.120854240718395E-3"/>
                  <c:y val="0.304840100920794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256-4173-8381-92F0761BA112}"/>
                </c:ext>
              </c:extLst>
            </c:dLbl>
            <c:dLbl>
              <c:idx val="5"/>
              <c:layout>
                <c:manualLayout>
                  <c:x val="2.9865765498966232E-2"/>
                  <c:y val="-4.92659184195183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256-4173-8381-92F0761BA112}"/>
                </c:ext>
              </c:extLst>
            </c:dLbl>
            <c:dLbl>
              <c:idx val="6"/>
              <c:layout>
                <c:manualLayout>
                  <c:x val="-1.233512968493946E-3"/>
                  <c:y val="0.5204551499076330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742-49A7-A42A-727E787DFEB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Hoja1!$A$2:$A$8</c:f>
              <c:strCache>
                <c:ptCount val="7"/>
                <c:pt idx="0">
                  <c:v>Transparencia desde el Gobierno (TG)</c:v>
                </c:pt>
                <c:pt idx="1">
                  <c:v>Transparencia activa</c:v>
                </c:pt>
                <c:pt idx="2">
                  <c:v>Datos Abiertos</c:v>
                </c:pt>
                <c:pt idx="3">
                  <c:v>Acceso a la Información (TG)</c:v>
                </c:pt>
                <c:pt idx="4">
                  <c:v>Transparencia desde la ciudadanía (TC)</c:v>
                </c:pt>
                <c:pt idx="5">
                  <c:v>Transparencia Proactiva</c:v>
                </c:pt>
                <c:pt idx="6">
                  <c:v>Acceso a la Información (TC)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0.54</c:v>
                </c:pt>
                <c:pt idx="1">
                  <c:v>0.11</c:v>
                </c:pt>
                <c:pt idx="2">
                  <c:v>0</c:v>
                </c:pt>
                <c:pt idx="3">
                  <c:v>0.84</c:v>
                </c:pt>
                <c:pt idx="4">
                  <c:v>0.47</c:v>
                </c:pt>
                <c:pt idx="5">
                  <c:v>0</c:v>
                </c:pt>
                <c:pt idx="6">
                  <c:v>0.78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56-4173-8381-92F0761BA112}"/>
            </c:ext>
          </c:extLst>
        </c:ser>
        <c:ser>
          <c:idx val="2"/>
          <c:order val="1"/>
          <c:tx>
            <c:strRef>
              <c:f>Hoja1!$C$1</c:f>
              <c:strCache>
                <c:ptCount val="1"/>
                <c:pt idx="0">
                  <c:v>MC</c:v>
                </c:pt>
              </c:strCache>
            </c:strRef>
          </c:tx>
          <c:spPr>
            <a:solidFill>
              <a:srgbClr val="F28E2A"/>
            </a:solidFill>
            <a:ln>
              <a:solidFill>
                <a:srgbClr val="F28E2A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1.1557074658702295E-3"/>
                  <c:y val="0.255608507824236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D93-4514-AB2D-FCCF6C6F4247}"/>
                </c:ext>
              </c:extLst>
            </c:dLbl>
            <c:dLbl>
              <c:idx val="1"/>
              <c:layout>
                <c:manualLayout>
                  <c:x val="-4.2375450890417025E-17"/>
                  <c:y val="0.1643197550298664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D93-4514-AB2D-FCCF6C6F4247}"/>
                </c:ext>
              </c:extLst>
            </c:dLbl>
            <c:dLbl>
              <c:idx val="3"/>
              <c:layout>
                <c:manualLayout>
                  <c:x val="2.8892686646755771E-3"/>
                  <c:y val="0.3742838864569181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165406308524759E-2"/>
                      <c:h val="4.931874869715854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2-1D93-4514-AB2D-FCCF6C6F4247}"/>
                </c:ext>
              </c:extLst>
            </c:dLbl>
            <c:dLbl>
              <c:idx val="4"/>
              <c:layout>
                <c:manualLayout>
                  <c:x val="-2.311414931740544E-3"/>
                  <c:y val="0.244197413724940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1D93-4514-AB2D-FCCF6C6F4247}"/>
                </c:ext>
              </c:extLst>
            </c:dLbl>
            <c:dLbl>
              <c:idx val="6"/>
              <c:layout>
                <c:manualLayout>
                  <c:x val="-1.1557074658702295E-3"/>
                  <c:y val="0.467854858071147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D93-4514-AB2D-FCCF6C6F42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Hoja1!$A$2:$A$8</c:f>
              <c:strCache>
                <c:ptCount val="7"/>
                <c:pt idx="0">
                  <c:v>Transparencia desde el Gobierno (TG)</c:v>
                </c:pt>
                <c:pt idx="1">
                  <c:v>Transparencia activa</c:v>
                </c:pt>
                <c:pt idx="2">
                  <c:v>Datos Abiertos</c:v>
                </c:pt>
                <c:pt idx="3">
                  <c:v>Acceso a la Información (TG)</c:v>
                </c:pt>
                <c:pt idx="4">
                  <c:v>Transparencia desde la ciudadanía (TC)</c:v>
                </c:pt>
                <c:pt idx="5">
                  <c:v>Transparencia Proactiva</c:v>
                </c:pt>
                <c:pt idx="6">
                  <c:v>Acceso a la Información (TC)</c:v>
                </c:pt>
              </c:strCache>
            </c:strRef>
          </c:cat>
          <c:val>
            <c:numRef>
              <c:f>Hoja1!$C$2:$C$8</c:f>
              <c:numCache>
                <c:formatCode>General</c:formatCode>
                <c:ptCount val="7"/>
                <c:pt idx="0">
                  <c:v>0.51</c:v>
                </c:pt>
                <c:pt idx="1">
                  <c:v>0.37</c:v>
                </c:pt>
                <c:pt idx="2">
                  <c:v>0</c:v>
                </c:pt>
                <c:pt idx="3">
                  <c:v>0.67</c:v>
                </c:pt>
                <c:pt idx="4">
                  <c:v>0.48</c:v>
                </c:pt>
                <c:pt idx="5">
                  <c:v>0</c:v>
                </c:pt>
                <c:pt idx="6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256-4173-8381-92F0761BA112}"/>
            </c:ext>
          </c:extLst>
        </c:ser>
        <c:ser>
          <c:idx val="1"/>
          <c:order val="2"/>
          <c:tx>
            <c:strRef>
              <c:f>Hoja1!$D$1</c:f>
              <c:strCache>
                <c:ptCount val="1"/>
                <c:pt idx="0">
                  <c:v>PAN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</c:spPr>
          <c:invertIfNegative val="0"/>
          <c:dLbls>
            <c:dLbl>
              <c:idx val="4"/>
              <c:layout>
                <c:manualLayout>
                  <c:x val="0"/>
                  <c:y val="0.143779785651133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1D93-4514-AB2D-FCCF6C6F4247}"/>
                </c:ext>
              </c:extLst>
            </c:dLbl>
            <c:dLbl>
              <c:idx val="5"/>
              <c:layout>
                <c:manualLayout>
                  <c:x val="0"/>
                  <c:y val="0.143779785651133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1D93-4514-AB2D-FCCF6C6F42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Hoja1!$A$2:$A$8</c:f>
              <c:strCache>
                <c:ptCount val="7"/>
                <c:pt idx="0">
                  <c:v>Transparencia desde el Gobierno (TG)</c:v>
                </c:pt>
                <c:pt idx="1">
                  <c:v>Transparencia activa</c:v>
                </c:pt>
                <c:pt idx="2">
                  <c:v>Datos Abiertos</c:v>
                </c:pt>
                <c:pt idx="3">
                  <c:v>Acceso a la Información (TG)</c:v>
                </c:pt>
                <c:pt idx="4">
                  <c:v>Transparencia desde la ciudadanía (TC)</c:v>
                </c:pt>
                <c:pt idx="5">
                  <c:v>Transparencia Proactiva</c:v>
                </c:pt>
                <c:pt idx="6">
                  <c:v>Acceso a la Información (TC)</c:v>
                </c:pt>
              </c:strCache>
            </c:strRef>
          </c:cat>
          <c:val>
            <c:numRef>
              <c:f>Hoja1!$D$2:$D$8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4">
                  <c:v>0.25</c:v>
                </c:pt>
                <c:pt idx="5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DC7E-4745-9824-2FECE2978B0A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PRI</c:v>
                </c:pt>
              </c:strCache>
            </c:strRef>
          </c:tx>
          <c:spPr>
            <a:solidFill>
              <a:srgbClr val="CC0000"/>
            </a:solidFill>
            <a:ln>
              <a:solidFill>
                <a:srgbClr val="CC0000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1.1557074658702295E-3"/>
                  <c:y val="0.365155011177481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D93-4514-AB2D-FCCF6C6F4247}"/>
                </c:ext>
              </c:extLst>
            </c:dLbl>
            <c:dLbl>
              <c:idx val="1"/>
              <c:layout>
                <c:manualLayout>
                  <c:x val="-1.1557074658702295E-3"/>
                  <c:y val="0.387977199376073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D93-4514-AB2D-FCCF6C6F4247}"/>
                </c:ext>
              </c:extLst>
            </c:dLbl>
            <c:dLbl>
              <c:idx val="3"/>
              <c:layout>
                <c:manualLayout>
                  <c:x val="0"/>
                  <c:y val="0.456443763971851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D93-4514-AB2D-FCCF6C6F4247}"/>
                </c:ext>
              </c:extLst>
            </c:dLbl>
            <c:dLbl>
              <c:idx val="4"/>
              <c:layout>
                <c:manualLayout>
                  <c:x val="-2.311414931740459E-3"/>
                  <c:y val="0.132368691551836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D93-4514-AB2D-FCCF6C6F4247}"/>
                </c:ext>
              </c:extLst>
            </c:dLbl>
            <c:dLbl>
              <c:idx val="5"/>
              <c:layout>
                <c:manualLayout>
                  <c:x val="-2.311414931740459E-3"/>
                  <c:y val="0.18257750558874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0D1-44B9-8D71-493D9EDA6F59}"/>
                </c:ext>
              </c:extLst>
            </c:dLbl>
            <c:dLbl>
              <c:idx val="6"/>
              <c:layout>
                <c:manualLayout>
                  <c:x val="0"/>
                  <c:y val="0.2921240089419849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1D93-4514-AB2D-FCCF6C6F42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Hoja1!$A$2:$A$8</c:f>
              <c:strCache>
                <c:ptCount val="7"/>
                <c:pt idx="0">
                  <c:v>Transparencia desde el Gobierno (TG)</c:v>
                </c:pt>
                <c:pt idx="1">
                  <c:v>Transparencia activa</c:v>
                </c:pt>
                <c:pt idx="2">
                  <c:v>Datos Abiertos</c:v>
                </c:pt>
                <c:pt idx="3">
                  <c:v>Acceso a la Información (TG)</c:v>
                </c:pt>
                <c:pt idx="4">
                  <c:v>Transparencia desde la ciudadanía (TC)</c:v>
                </c:pt>
                <c:pt idx="5">
                  <c:v>Transparencia Proactiva</c:v>
                </c:pt>
                <c:pt idx="6">
                  <c:v>Acceso a la Información (TC)</c:v>
                </c:pt>
              </c:strCache>
            </c:strRef>
          </c:cat>
          <c:val>
            <c:numRef>
              <c:f>Hoja1!$E$2:$E$8</c:f>
              <c:numCache>
                <c:formatCode>General</c:formatCode>
                <c:ptCount val="7"/>
                <c:pt idx="0">
                  <c:v>0.87</c:v>
                </c:pt>
                <c:pt idx="1">
                  <c:v>0.9</c:v>
                </c:pt>
                <c:pt idx="2">
                  <c:v>0</c:v>
                </c:pt>
                <c:pt idx="3">
                  <c:v>1</c:v>
                </c:pt>
                <c:pt idx="4">
                  <c:v>0.62</c:v>
                </c:pt>
                <c:pt idx="5">
                  <c:v>0.46</c:v>
                </c:pt>
                <c:pt idx="6">
                  <c:v>0.73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DC7E-4745-9824-2FECE2978B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30160335"/>
        <c:axId val="1230144351"/>
      </c:barChart>
      <c:lineChart>
        <c:grouping val="standard"/>
        <c:varyColors val="0"/>
        <c:ser>
          <c:idx val="4"/>
          <c:order val="4"/>
          <c:tx>
            <c:strRef>
              <c:f>Hoja1!$F$1</c:f>
              <c:strCache>
                <c:ptCount val="1"/>
                <c:pt idx="0">
                  <c:v>PROMEDIO NACIONAL</c:v>
                </c:pt>
              </c:strCache>
            </c:strRef>
          </c:tx>
          <c:spPr>
            <a:ln w="28575" cap="rnd">
              <a:solidFill>
                <a:schemeClr val="accent4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60000"/>
                </a:schemeClr>
              </a:solidFill>
              <a:ln w="9525">
                <a:solidFill>
                  <a:schemeClr val="accent4">
                    <a:lumMod val="5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6.8456361368416985E-2"/>
                  <c:y val="-3.9412734735614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D93-4514-AB2D-FCCF6C6F4247}"/>
                </c:ext>
              </c:extLst>
            </c:dLbl>
            <c:dLbl>
              <c:idx val="1"/>
              <c:layout>
                <c:manualLayout>
                  <c:x val="6.1511574364770435E-2"/>
                  <c:y val="-2.60816279587978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D93-4514-AB2D-FCCF6C6F4247}"/>
                </c:ext>
              </c:extLst>
            </c:dLbl>
            <c:dLbl>
              <c:idx val="2"/>
              <c:layout>
                <c:manualLayout>
                  <c:x val="-1.6107379145509877E-2"/>
                  <c:y val="-0.130554683811723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D93-4514-AB2D-FCCF6C6F4247}"/>
                </c:ext>
              </c:extLst>
            </c:dLbl>
            <c:dLbl>
              <c:idx val="3"/>
              <c:layout>
                <c:manualLayout>
                  <c:x val="-3.2214758291019857E-2"/>
                  <c:y val="-7.3898877629277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D93-4514-AB2D-FCCF6C6F4247}"/>
                </c:ext>
              </c:extLst>
            </c:dLbl>
            <c:dLbl>
              <c:idx val="4"/>
              <c:layout>
                <c:manualLayout>
                  <c:x val="-2.684563190918313E-2"/>
                  <c:y val="-0.266035959465398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D93-4514-AB2D-FCCF6C6F4247}"/>
                </c:ext>
              </c:extLst>
            </c:dLbl>
            <c:dLbl>
              <c:idx val="5"/>
              <c:layout>
                <c:manualLayout>
                  <c:x val="-6.0402671795662041E-2"/>
                  <c:y val="-9.85318368390366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D93-4514-AB2D-FCCF6C6F4247}"/>
                </c:ext>
              </c:extLst>
            </c:dLbl>
            <c:dLbl>
              <c:idx val="6"/>
              <c:layout>
                <c:manualLayout>
                  <c:x val="-0.11006709082765083"/>
                  <c:y val="-4.4339326577566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D93-4514-AB2D-FCCF6C6F42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Hoja1!$A$2:$A$8</c:f>
              <c:strCache>
                <c:ptCount val="7"/>
                <c:pt idx="0">
                  <c:v>Transparencia desde el Gobierno (TG)</c:v>
                </c:pt>
                <c:pt idx="1">
                  <c:v>Transparencia activa</c:v>
                </c:pt>
                <c:pt idx="2">
                  <c:v>Datos Abiertos</c:v>
                </c:pt>
                <c:pt idx="3">
                  <c:v>Acceso a la Información (TG)</c:v>
                </c:pt>
                <c:pt idx="4">
                  <c:v>Transparencia desde la ciudadanía (TC)</c:v>
                </c:pt>
                <c:pt idx="5">
                  <c:v>Transparencia Proactiva</c:v>
                </c:pt>
                <c:pt idx="6">
                  <c:v>Acceso a la Información (TC)</c:v>
                </c:pt>
              </c:strCache>
            </c:strRef>
          </c:cat>
          <c:val>
            <c:numRef>
              <c:f>Hoja1!$F$2:$F$8</c:f>
              <c:numCache>
                <c:formatCode>General</c:formatCode>
                <c:ptCount val="7"/>
                <c:pt idx="0">
                  <c:v>0.69</c:v>
                </c:pt>
                <c:pt idx="1">
                  <c:v>0.67</c:v>
                </c:pt>
                <c:pt idx="2">
                  <c:v>0.08</c:v>
                </c:pt>
                <c:pt idx="3">
                  <c:v>0.82</c:v>
                </c:pt>
                <c:pt idx="4">
                  <c:v>0.51</c:v>
                </c:pt>
                <c:pt idx="5">
                  <c:v>0.21</c:v>
                </c:pt>
                <c:pt idx="6">
                  <c:v>0.67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DC7E-4745-9824-2FECE2978B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30160335"/>
        <c:axId val="1230144351"/>
      </c:lineChart>
      <c:catAx>
        <c:axId val="1230160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230144351"/>
        <c:crosses val="autoZero"/>
        <c:auto val="1"/>
        <c:lblAlgn val="ctr"/>
        <c:lblOffset val="100"/>
        <c:noMultiLvlLbl val="0"/>
      </c:catAx>
      <c:valAx>
        <c:axId val="123014435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230160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PRI</c:v>
                </c:pt>
              </c:strCache>
            </c:strRef>
          </c:tx>
          <c:spPr>
            <a:ln w="28575" cap="rnd">
              <a:solidFill>
                <a:srgbClr val="CC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00000"/>
              </a:solidFill>
              <a:ln w="9525">
                <a:solidFill>
                  <a:srgbClr val="CC000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7.4429959443073596E-2"/>
                  <c:y val="-7.40288423144671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422-4203-B18E-EEC0B01E0099}"/>
                </c:ext>
              </c:extLst>
            </c:dLbl>
            <c:dLbl>
              <c:idx val="1"/>
              <c:layout>
                <c:manualLayout>
                  <c:x val="-2.323616469354426E-2"/>
                  <c:y val="-6.96023640689578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1D2-4F38-BDAD-0184E0D15034}"/>
                </c:ext>
              </c:extLst>
            </c:dLbl>
            <c:dLbl>
              <c:idx val="2"/>
              <c:layout>
                <c:manualLayout>
                  <c:x val="3.4854247040316394E-3"/>
                  <c:y val="3.24811032321801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1D2-4F38-BDAD-0184E0D15034}"/>
                </c:ext>
              </c:extLst>
            </c:dLbl>
            <c:dLbl>
              <c:idx val="3"/>
              <c:layout>
                <c:manualLayout>
                  <c:x val="3.485424704031469E-3"/>
                  <c:y val="-2.55208668252846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1D2-4F38-BDAD-0184E0D150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CC0000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2019</c:v>
                </c:pt>
                <c:pt idx="2">
                  <c:v>2021</c:v>
                </c:pt>
                <c:pt idx="3">
                  <c:v>2023</c:v>
                </c:pt>
              </c:numCache>
            </c:numRef>
          </c:cat>
          <c:val>
            <c:numRef>
              <c:f>Hoja1!$B$2:$B$5</c:f>
              <c:numCache>
                <c:formatCode>General</c:formatCode>
                <c:ptCount val="4"/>
                <c:pt idx="0">
                  <c:v>0.1</c:v>
                </c:pt>
                <c:pt idx="1">
                  <c:v>0.28000000000000003</c:v>
                </c:pt>
                <c:pt idx="2">
                  <c:v>0.08</c:v>
                </c:pt>
                <c:pt idx="3">
                  <c:v>0.32500000000000001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B49-4596-841D-F8CDE7359ACF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PAN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rgbClr val="0070C0"/>
                </a:solidFill>
              </a:ln>
              <a:effectLst/>
            </c:spPr>
          </c:marker>
          <c:dLbls>
            <c:dLbl>
              <c:idx val="3"/>
              <c:layout>
                <c:manualLayout>
                  <c:x val="3.5641549290438496E-3"/>
                  <c:y val="1.68434726049158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854-4BEB-A0B5-89BDB9EE49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2019</c:v>
                </c:pt>
                <c:pt idx="2">
                  <c:v>2021</c:v>
                </c:pt>
                <c:pt idx="3">
                  <c:v>2023</c:v>
                </c:pt>
              </c:numCache>
            </c:numRef>
          </c:cat>
          <c:val>
            <c:numRef>
              <c:f>Hoja1!$C$2:$C$5</c:f>
              <c:numCache>
                <c:formatCode>General</c:formatCode>
                <c:ptCount val="4"/>
                <c:pt idx="3">
                  <c:v>7.4999999999999997E-2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1D2-4F38-BDAD-0184E0D15034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MORENA</c:v>
                </c:pt>
              </c:strCache>
            </c:strRef>
          </c:tx>
          <c:spPr>
            <a:ln w="28575" cap="rnd">
              <a:solidFill>
                <a:srgbClr val="8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800000"/>
              </a:solidFill>
              <a:ln w="9525">
                <a:solidFill>
                  <a:srgbClr val="800000"/>
                </a:solidFill>
              </a:ln>
              <a:effectLst/>
            </c:spPr>
          </c:marker>
          <c:dLbls>
            <c:dLbl>
              <c:idx val="3"/>
              <c:layout>
                <c:manualLayout>
                  <c:x val="2.9701291075365406E-3"/>
                  <c:y val="-2.767132454681301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4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3491175816582036E-2"/>
                      <c:h val="5.931308567302556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5854-4BEB-A0B5-89BDB9EE49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4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2019</c:v>
                </c:pt>
                <c:pt idx="2">
                  <c:v>2021</c:v>
                </c:pt>
                <c:pt idx="3">
                  <c:v>2023</c:v>
                </c:pt>
              </c:numCache>
            </c:numRef>
          </c:cat>
          <c:val>
            <c:numRef>
              <c:f>Hoja1!$D$2:$D$5</c:f>
              <c:numCache>
                <c:formatCode>General</c:formatCode>
                <c:ptCount val="4"/>
                <c:pt idx="3">
                  <c:v>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1D2-4F38-BDAD-0184E0D15034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MC</c:v>
                </c:pt>
              </c:strCache>
            </c:strRef>
          </c:tx>
          <c:spPr>
            <a:ln w="28575" cap="rnd">
              <a:solidFill>
                <a:srgbClr val="F28E2A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28E2A"/>
              </a:solidFill>
              <a:ln w="9525">
                <a:solidFill>
                  <a:srgbClr val="F28E2A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1780695176152009E-17"/>
                  <c:y val="3.84993659540936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854-4BEB-A0B5-89BDB9EE49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EB593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rgbClr val="F28E2A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cat>
            <c:numRef>
              <c:f>Hoja1!$A$2:$A$5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2019</c:v>
                </c:pt>
                <c:pt idx="2">
                  <c:v>2021</c:v>
                </c:pt>
                <c:pt idx="3">
                  <c:v>2023</c:v>
                </c:pt>
              </c:numCache>
            </c:numRef>
          </c:cat>
          <c:val>
            <c:numRef>
              <c:f>Hoja1!$E$2:$E$5</c:f>
              <c:numCache>
                <c:formatCode>General</c:formatCode>
                <c:ptCount val="4"/>
                <c:pt idx="0">
                  <c:v>0.1</c:v>
                </c:pt>
                <c:pt idx="3">
                  <c:v>0.40500000000000003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71D2-4F38-BDAD-0184E0D150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6049759"/>
        <c:axId val="1146054943"/>
      </c:lineChart>
      <c:catAx>
        <c:axId val="11460497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146054943"/>
        <c:crosses val="autoZero"/>
        <c:auto val="1"/>
        <c:lblAlgn val="ctr"/>
        <c:lblOffset val="100"/>
        <c:noMultiLvlLbl val="0"/>
      </c:catAx>
      <c:valAx>
        <c:axId val="1146054943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146049759"/>
        <c:crosses val="autoZero"/>
        <c:crossBetween val="between"/>
        <c:minorUnit val="0.25"/>
      </c:valAx>
      <c:spPr>
        <a:noFill/>
        <a:ln>
          <a:solidFill>
            <a:schemeClr val="accent4">
              <a:lumMod val="50000"/>
            </a:schemeClr>
          </a:solidFill>
        </a:ln>
        <a:effectLst/>
      </c:spPr>
    </c:plotArea>
    <c:legend>
      <c:legendPos val="b"/>
      <c:legendEntry>
        <c:idx val="4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0.91564</cdr:x>
      <cdr:y>0.27054</cdr:y>
    </cdr:from>
    <cdr:to>
      <cdr:x>1</cdr:x>
      <cdr:y>0.45255</cdr:y>
    </cdr:to>
    <cdr:sp macro="" textlink="">
      <cdr:nvSpPr>
        <cdr:cNvPr id="2" name="CuadroTexto 1">
          <a:extLst xmlns:a="http://schemas.openxmlformats.org/drawingml/2006/main">
            <a:ext uri="{FF2B5EF4-FFF2-40B4-BE49-F238E27FC236}">
              <a16:creationId xmlns:a16="http://schemas.microsoft.com/office/drawing/2014/main" id="{417690CE-0935-4A8E-A3A1-DEF9CC8D5761}"/>
            </a:ext>
          </a:extLst>
        </cdr:cNvPr>
        <cdr:cNvSpPr txBox="1"/>
      </cdr:nvSpPr>
      <cdr:spPr>
        <a:xfrm xmlns:a="http://schemas.openxmlformats.org/drawingml/2006/main">
          <a:off x="10140571" y="135915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s-MX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0.91564</cdr:x>
      <cdr:y>0.27054</cdr:y>
    </cdr:from>
    <cdr:to>
      <cdr:x>1</cdr:x>
      <cdr:y>0.45255</cdr:y>
    </cdr:to>
    <cdr:sp macro="" textlink="">
      <cdr:nvSpPr>
        <cdr:cNvPr id="2" name="CuadroTexto 1">
          <a:extLst xmlns:a="http://schemas.openxmlformats.org/drawingml/2006/main">
            <a:ext uri="{FF2B5EF4-FFF2-40B4-BE49-F238E27FC236}">
              <a16:creationId xmlns:a16="http://schemas.microsoft.com/office/drawing/2014/main" id="{417690CE-0935-4A8E-A3A1-DEF9CC8D5761}"/>
            </a:ext>
          </a:extLst>
        </cdr:cNvPr>
        <cdr:cNvSpPr txBox="1"/>
      </cdr:nvSpPr>
      <cdr:spPr>
        <a:xfrm xmlns:a="http://schemas.openxmlformats.org/drawingml/2006/main">
          <a:off x="10140571" y="135915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s-MX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56414" cy="467072"/>
          </a:xfrm>
          <a:prstGeom prst="rect">
            <a:avLst/>
          </a:prstGeom>
        </p:spPr>
        <p:txBody>
          <a:bodyPr vert="horz" lIns="93379" tIns="46689" rIns="93379" bIns="466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95218" y="1"/>
            <a:ext cx="3056414" cy="467072"/>
          </a:xfrm>
          <a:prstGeom prst="rect">
            <a:avLst/>
          </a:prstGeom>
        </p:spPr>
        <p:txBody>
          <a:bodyPr vert="horz" lIns="93379" tIns="46689" rIns="93379" bIns="46689" rtlCol="0"/>
          <a:lstStyle>
            <a:lvl1pPr algn="r">
              <a:defRPr sz="1200"/>
            </a:lvl1pPr>
          </a:lstStyle>
          <a:p>
            <a:fld id="{3B97E643-DC6E-4C21-8CA1-500CE095A3EF}" type="datetimeFigureOut">
              <a:rPr lang="es-MX" smtClean="0"/>
              <a:t>27/11/2024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63638"/>
            <a:ext cx="5586413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79" tIns="46689" rIns="93379" bIns="46689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5327" y="4480004"/>
            <a:ext cx="5642610" cy="3665459"/>
          </a:xfrm>
          <a:prstGeom prst="rect">
            <a:avLst/>
          </a:prstGeom>
        </p:spPr>
        <p:txBody>
          <a:bodyPr vert="horz" lIns="93379" tIns="46689" rIns="93379" bIns="46689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379" tIns="46689" rIns="93379" bIns="466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95218" y="8842030"/>
            <a:ext cx="3056414" cy="467071"/>
          </a:xfrm>
          <a:prstGeom prst="rect">
            <a:avLst/>
          </a:prstGeom>
        </p:spPr>
        <p:txBody>
          <a:bodyPr vert="horz" lIns="93379" tIns="46689" rIns="93379" bIns="46689" rtlCol="0" anchor="b"/>
          <a:lstStyle>
            <a:lvl1pPr algn="r">
              <a:defRPr sz="1200"/>
            </a:lvl1pPr>
          </a:lstStyle>
          <a:p>
            <a:fld id="{FCC51662-2FF6-4D58-BA8A-059279CF654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0044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C51662-2FF6-4D58-BA8A-059279CF654F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5100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C51662-2FF6-4D58-BA8A-059279CF654F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5931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C51662-2FF6-4D58-BA8A-059279CF654F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08031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C51662-2FF6-4D58-BA8A-059279CF654F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73298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C51662-2FF6-4D58-BA8A-059279CF654F}" type="slidenum">
              <a:rPr lang="es-MX" smtClean="0"/>
              <a:t>15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5402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FC1EFD-911C-4980-A41F-BEE1754A09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6442826-ABE3-4F33-872D-0C18392479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70FB9E-32AD-4DA4-BEA2-665A631CB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27/11/2024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B78B01-FE02-4020-8577-B16DAD1A8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D7CBE5-811B-4F96-93EB-7AED38410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7298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37F337-8D26-4BA4-9EFD-28F9F7366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2986962-C67A-4EF6-9093-CF7FE22A94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52D141E-84FD-418F-93EC-F6B526CFB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27/11/2024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4264BF-5F2A-4398-8715-389B3F046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8AE68C-07E9-4022-8CCB-865220CC7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7126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A194804-EE2C-4A3B-942D-166AD10EB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3108780-2C61-4684-88C0-F37CCD6D43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DDA25E-3689-4E26-A258-14659432D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27/11/2024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2E62C4-B5A2-49DD-982E-E30E0EB99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2DF479-0F0F-4D2B-B83B-7B29A89C8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11019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FC1EFD-911C-4980-A41F-BEE1754A09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6442826-ABE3-4F33-872D-0C18392479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70FB9E-32AD-4DA4-BEA2-665A631CB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27/11/2024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B78B01-FE02-4020-8577-B16DAD1A8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D7CBE5-811B-4F96-93EB-7AED38410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11718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A718B2-5043-42F9-91C4-709855E91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BAC159-FD49-42E0-8E96-FF2C34659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F49B6A4-1D31-4A66-BD71-BEE8AD736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27/11/2024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5F63D4-481F-4B41-BAF0-D78477D7A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63EB8F1-6732-4E43-9B50-910116CB2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0829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8AE1EE-8767-4D6D-BEE2-828856A93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959FD3-9C69-4753-B926-4C9B8C5E0B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F89C97-B929-48C4-9B9C-2A109A4D7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27/11/2024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5A2B1E-916D-4DA7-BE02-2D409C04E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3669CC-142C-4FFE-B414-60458148C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66261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9520B7-E0EF-4083-80B2-52BBBC293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4447FC-F985-48EF-A78E-2BEDD0EA97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FCC7C8C-DB8F-4EA9-B144-8FB3E8D265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AD1DBCB-8B45-4C73-B4AD-9C4B9AA8E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27/11/2024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318784-E5D3-42D7-91D9-2EA055E6D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D0B9A4B-8DFA-4BF9-8512-A481CBEFA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27933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0834EE-71D4-4CAC-860B-C82C3329F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7201C1B-1396-4D12-A480-5C001CA783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CE4F52E-B91E-458E-88BD-F8DCC4E9E7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B0FF1F9-BA62-4325-952A-1EA9D91B02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19BA5E7-65D7-4ECD-AFC1-E11DA8C41E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3E4BD19-97C2-4370-B23D-1AD82473C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27/11/2024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4E86EA1-72BD-4FB2-B8CE-FB87B9234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39399F5-7B7A-4180-A99B-028A9A349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010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C82DCC-28D8-457B-8598-1CF7E3051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ACE3458-0127-45D8-A363-76A04A21B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27/11/2024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4645F46-58B2-430C-AE0D-404852846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A6DEECC-B50D-496C-858D-516EC8C46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52870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E77DA75-553C-4E56-ABCE-27B12706C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27/11/2024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D6B1662-1A3B-4636-AAC1-FA97EF874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2F82FDC-1ACE-425D-AFB5-50318059E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03415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C2AEA6-13CE-462D-883F-3A782F58E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A4AD61-8E78-43DC-BA12-3BCA11FC62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E4C6ED7-C9B5-4720-8517-B2E95BDA9F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970078B-D22C-4F20-9C76-C0778EB67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27/11/2024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E4EEE86-4042-472A-A32C-E933FE119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316DD1B-C5F0-46A1-91D2-C2BB8349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0262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A718B2-5043-42F9-91C4-709855E91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BAC159-FD49-42E0-8E96-FF2C34659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F49B6A4-1D31-4A66-BD71-BEE8AD736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27/11/2024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5F63D4-481F-4B41-BAF0-D78477D7A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63EB8F1-6732-4E43-9B50-910116CB2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47501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736473-63E6-4671-9681-167FA6608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9AA9C50-87A9-4B0B-A6FB-6AACDE269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8832730-0D2B-482C-86EC-1E805CE1A0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0650D5D-7967-439A-80E2-F79388393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27/11/2024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2CD6870-5387-45F9-B4E4-3554A4B7C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BD05E0C-E2ED-44A2-8820-5F422C4D5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31695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37F337-8D26-4BA4-9EFD-28F9F7366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2986962-C67A-4EF6-9093-CF7FE22A94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52D141E-84FD-418F-93EC-F6B526CFB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27/11/2024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4264BF-5F2A-4398-8715-389B3F046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8AE68C-07E9-4022-8CCB-865220CC7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58631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A194804-EE2C-4A3B-942D-166AD10EB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3108780-2C61-4684-88C0-F37CCD6D43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DDA25E-3689-4E26-A258-14659432D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27/11/2024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2E62C4-B5A2-49DD-982E-E30E0EB99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2DF479-0F0F-4D2B-B83B-7B29A89C8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6676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8AE1EE-8767-4D6D-BEE2-828856A93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959FD3-9C69-4753-B926-4C9B8C5E0B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F89C97-B929-48C4-9B9C-2A109A4D7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27/11/2024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5A2B1E-916D-4DA7-BE02-2D409C04E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3669CC-142C-4FFE-B414-60458148C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8252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9520B7-E0EF-4083-80B2-52BBBC293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4447FC-F985-48EF-A78E-2BEDD0EA97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FCC7C8C-DB8F-4EA9-B144-8FB3E8D265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AD1DBCB-8B45-4C73-B4AD-9C4B9AA8E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27/11/2024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318784-E5D3-42D7-91D9-2EA055E6D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D0B9A4B-8DFA-4BF9-8512-A481CBEFA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9294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0834EE-71D4-4CAC-860B-C82C3329F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7201C1B-1396-4D12-A480-5C001CA783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CE4F52E-B91E-458E-88BD-F8DCC4E9E7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B0FF1F9-BA62-4325-952A-1EA9D91B02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19BA5E7-65D7-4ECD-AFC1-E11DA8C41E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3E4BD19-97C2-4370-B23D-1AD82473C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27/11/2024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4E86EA1-72BD-4FB2-B8CE-FB87B9234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39399F5-7B7A-4180-A99B-028A9A349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808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C82DCC-28D8-457B-8598-1CF7E3051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ACE3458-0127-45D8-A363-76A04A21B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27/11/2024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4645F46-58B2-430C-AE0D-404852846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A6DEECC-B50D-496C-858D-516EC8C46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0299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E77DA75-553C-4E56-ABCE-27B12706C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27/11/2024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D6B1662-1A3B-4636-AAC1-FA97EF874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2F82FDC-1ACE-425D-AFB5-50318059E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7418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C2AEA6-13CE-462D-883F-3A782F58E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A4AD61-8E78-43DC-BA12-3BCA11FC62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E4C6ED7-C9B5-4720-8517-B2E95BDA9F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970078B-D22C-4F20-9C76-C0778EB67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27/11/2024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E4EEE86-4042-472A-A32C-E933FE119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316DD1B-C5F0-46A1-91D2-C2BB8349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8120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736473-63E6-4671-9681-167FA6608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9AA9C50-87A9-4B0B-A6FB-6AACDE269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8832730-0D2B-482C-86EC-1E805CE1A0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0650D5D-7967-439A-80E2-F79388393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27/11/2024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2CD6870-5387-45F9-B4E4-3554A4B7C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BD05E0C-E2ED-44A2-8820-5F422C4D5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8872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4C0AF16-7C34-4198-963F-6E17C0D8A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BF503E3-BDD6-4637-B2D6-69E915A80F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ADDF61-FA22-444E-B828-2D42947340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714E8-5E6C-4F3E-8CD0-A3F8E9D959BC}" type="datetimeFigureOut">
              <a:rPr lang="es-MX" smtClean="0"/>
              <a:t>27/11/2024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DEF60F-1BD1-4768-ADA9-806DF52FB2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40A1663-7198-4132-A6E3-F8A4F7EE8A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9644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4C0AF16-7C34-4198-963F-6E17C0D8A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BF503E3-BDD6-4637-B2D6-69E915A80F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ADDF61-FA22-444E-B828-2D42947340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714E8-5E6C-4F3E-8CD0-A3F8E9D959BC}" type="datetimeFigureOut">
              <a:rPr lang="es-MX" smtClean="0"/>
              <a:t>27/11/2024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DEF60F-1BD1-4768-ADA9-806DF52FB2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40A1663-7198-4132-A6E3-F8A4F7EE8A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5945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olmex.shinyapps.io/metrica_gobierno_abierto_2023/_w_cc3b3bcd/documentos/documentos_2023/Resumen%20Ejecutivo%20MGA.pdf" TargetMode="External"/><Relationship Id="rId2" Type="http://schemas.openxmlformats.org/officeDocument/2006/relationships/hyperlink" Target="https://colmex.shinyapps.io/metrica_gobierno_abierto_2023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svg"/><Relationship Id="rId5" Type="http://schemas.openxmlformats.org/officeDocument/2006/relationships/image" Target="../media/image5.png"/><Relationship Id="rId4" Type="http://schemas.openxmlformats.org/officeDocument/2006/relationships/hyperlink" Target="https://colmex.shinyapps.io/metrica_gobierno_abierto_2023/_w_cc3b3bcd/documentos/documentos_2023/Metodologia%20MGA.pdf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0.svg"/><Relationship Id="rId7" Type="http://schemas.openxmlformats.org/officeDocument/2006/relationships/image" Target="../media/image14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16.svg"/><Relationship Id="rId5" Type="http://schemas.openxmlformats.org/officeDocument/2006/relationships/image" Target="../media/image12.svg"/><Relationship Id="rId10" Type="http://schemas.openxmlformats.org/officeDocument/2006/relationships/image" Target="../media/image15.png"/><Relationship Id="rId4" Type="http://schemas.openxmlformats.org/officeDocument/2006/relationships/image" Target="../media/image11.pn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ráfico 16">
            <a:extLst>
              <a:ext uri="{FF2B5EF4-FFF2-40B4-BE49-F238E27FC236}">
                <a16:creationId xmlns:a16="http://schemas.microsoft.com/office/drawing/2014/main" id="{8A80F70A-498E-4328-B14A-8EE555FFA4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68013" y="1674111"/>
            <a:ext cx="6217059" cy="3318881"/>
          </a:xfrm>
          <a:prstGeom prst="rect">
            <a:avLst/>
          </a:prstGeom>
        </p:spPr>
      </p:pic>
      <p:pic>
        <p:nvPicPr>
          <p:cNvPr id="13" name="Gráfico 12">
            <a:extLst>
              <a:ext uri="{FF2B5EF4-FFF2-40B4-BE49-F238E27FC236}">
                <a16:creationId xmlns:a16="http://schemas.microsoft.com/office/drawing/2014/main" id="{2973210A-2687-4AF5-8D74-CA5D9B529E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66137" y="3071760"/>
            <a:ext cx="2007073" cy="523584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05DF49F5-23A1-452F-BA00-AAEEA7F54485}"/>
              </a:ext>
            </a:extLst>
          </p:cNvPr>
          <p:cNvSpPr txBox="1">
            <a:spLocks/>
          </p:cNvSpPr>
          <p:nvPr/>
        </p:nvSpPr>
        <p:spPr>
          <a:xfrm>
            <a:off x="820988" y="2411910"/>
            <a:ext cx="7072102" cy="23668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Montserrat" panose="00000500000000000000" pitchFamily="2" charset="0"/>
                <a:ea typeface="+mj-ea"/>
                <a:cs typeface="+mj-cs"/>
              </a:rPr>
              <a:t>Gobierno Abierto y su Métrica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Montserrat" panose="00000500000000000000" pitchFamily="2" charset="0"/>
                <a:ea typeface="+mj-ea"/>
                <a:cs typeface="+mj-cs"/>
              </a:rPr>
              <a:t>Resultados 2023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32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Montserrat" panose="00000500000000000000" pitchFamily="2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800" b="1" i="1" dirty="0">
                <a:solidFill>
                  <a:schemeClr val="accent4">
                    <a:lumMod val="50000"/>
                  </a:schemeClr>
                </a:solidFill>
                <a:latin typeface="Montserrat" panose="00000500000000000000" pitchFamily="2" charset="0"/>
              </a:rPr>
              <a:t>Partidos Políticos</a:t>
            </a:r>
            <a:endParaRPr kumimoji="0" lang="es-MX" sz="2800" b="1" i="1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Montserrat" panose="00000500000000000000" pitchFamily="2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32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Montserrat" panose="00000500000000000000" pitchFamily="2" charset="0"/>
              <a:ea typeface="+mj-ea"/>
              <a:cs typeface="+mj-cs"/>
            </a:endParaRPr>
          </a:p>
        </p:txBody>
      </p:sp>
      <p:pic>
        <p:nvPicPr>
          <p:cNvPr id="10" name="Gráfico 9">
            <a:extLst>
              <a:ext uri="{FF2B5EF4-FFF2-40B4-BE49-F238E27FC236}">
                <a16:creationId xmlns:a16="http://schemas.microsoft.com/office/drawing/2014/main" id="{69DFCDD3-C8FD-4800-AC0C-C2CBAAF5F615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9654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>
            <a:extLst>
              <a:ext uri="{FF2B5EF4-FFF2-40B4-BE49-F238E27FC236}">
                <a16:creationId xmlns:a16="http://schemas.microsoft.com/office/drawing/2014/main" id="{4A50BBBE-788E-43C3-A6D6-AC95E5DC9743}"/>
              </a:ext>
            </a:extLst>
          </p:cNvPr>
          <p:cNvSpPr txBox="1">
            <a:spLocks/>
          </p:cNvSpPr>
          <p:nvPr/>
        </p:nvSpPr>
        <p:spPr>
          <a:xfrm>
            <a:off x="2078037" y="253967"/>
            <a:ext cx="8551193" cy="82009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Subíndice de transparencia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1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Comparación con los S.O del mismo tipo </a:t>
            </a:r>
            <a:endParaRPr kumimoji="0" lang="es-MX" sz="2800" b="1" i="1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510B2841-C282-4EB2-A5D6-FD278134453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02545315"/>
              </p:ext>
            </p:extLst>
          </p:nvPr>
        </p:nvGraphicFramePr>
        <p:xfrm>
          <a:off x="774030" y="1185366"/>
          <a:ext cx="11040981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470081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>
            <a:extLst>
              <a:ext uri="{FF2B5EF4-FFF2-40B4-BE49-F238E27FC236}">
                <a16:creationId xmlns:a16="http://schemas.microsoft.com/office/drawing/2014/main" id="{4A50BBBE-788E-43C3-A6D6-AC95E5DC9743}"/>
              </a:ext>
            </a:extLst>
          </p:cNvPr>
          <p:cNvSpPr txBox="1">
            <a:spLocks/>
          </p:cNvSpPr>
          <p:nvPr/>
        </p:nvSpPr>
        <p:spPr>
          <a:xfrm>
            <a:off x="520889" y="348553"/>
            <a:ext cx="11150221" cy="95049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Subíndice de Transparencia por perspectivas</a:t>
            </a:r>
          </a:p>
          <a:p>
            <a:pPr algn="ctr">
              <a:defRPr/>
            </a:pPr>
            <a:r>
              <a:rPr kumimoji="0" lang="es-ES" sz="3200" b="1" i="1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Partidos Políticos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3200" b="1" i="1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202ACF06-794A-4189-9194-F595AE2633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49717593"/>
              </p:ext>
            </p:extLst>
          </p:nvPr>
        </p:nvGraphicFramePr>
        <p:xfrm>
          <a:off x="520889" y="1140841"/>
          <a:ext cx="10988940" cy="5564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60996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0474C8C9-E019-44B7-968E-BAC2C8C3A2C1}"/>
              </a:ext>
            </a:extLst>
          </p:cNvPr>
          <p:cNvSpPr txBox="1">
            <a:spLocks/>
          </p:cNvSpPr>
          <p:nvPr/>
        </p:nvSpPr>
        <p:spPr>
          <a:xfrm>
            <a:off x="1814522" y="2478505"/>
            <a:ext cx="8562955" cy="95049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Resultados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Subíndice de participación</a:t>
            </a:r>
            <a:endParaRPr kumimoji="0" lang="es-MX" sz="40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pic>
        <p:nvPicPr>
          <p:cNvPr id="4" name="Gráfico 3">
            <a:extLst>
              <a:ext uri="{FF2B5EF4-FFF2-40B4-BE49-F238E27FC236}">
                <a16:creationId xmlns:a16="http://schemas.microsoft.com/office/drawing/2014/main" id="{68B026A3-8578-40CB-99EA-500632D4C13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569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>
            <a:extLst>
              <a:ext uri="{FF2B5EF4-FFF2-40B4-BE49-F238E27FC236}">
                <a16:creationId xmlns:a16="http://schemas.microsoft.com/office/drawing/2014/main" id="{4A50BBBE-788E-43C3-A6D6-AC95E5DC9743}"/>
              </a:ext>
            </a:extLst>
          </p:cNvPr>
          <p:cNvSpPr txBox="1">
            <a:spLocks/>
          </p:cNvSpPr>
          <p:nvPr/>
        </p:nvSpPr>
        <p:spPr>
          <a:xfrm>
            <a:off x="1814522" y="433553"/>
            <a:ext cx="8562955" cy="95049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Evolución del Índice de Participación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1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Partidos políticos</a:t>
            </a:r>
            <a:endParaRPr kumimoji="0" lang="es-MX" sz="3200" b="1" i="1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3200" b="1" i="1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32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EDA42FEC-9DF0-4D2F-9DA8-8A214775AE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12533848"/>
              </p:ext>
            </p:extLst>
          </p:nvPr>
        </p:nvGraphicFramePr>
        <p:xfrm>
          <a:off x="761999" y="1384048"/>
          <a:ext cx="10689771" cy="52780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878536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>
            <a:extLst>
              <a:ext uri="{FF2B5EF4-FFF2-40B4-BE49-F238E27FC236}">
                <a16:creationId xmlns:a16="http://schemas.microsoft.com/office/drawing/2014/main" id="{4A50BBBE-788E-43C3-A6D6-AC95E5DC9743}"/>
              </a:ext>
            </a:extLst>
          </p:cNvPr>
          <p:cNvSpPr txBox="1">
            <a:spLocks/>
          </p:cNvSpPr>
          <p:nvPr/>
        </p:nvSpPr>
        <p:spPr>
          <a:xfrm>
            <a:off x="2349418" y="182612"/>
            <a:ext cx="7911692" cy="35379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Subíndice de participación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1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Comparación con los S.O del Estado</a:t>
            </a:r>
            <a:endParaRPr kumimoji="0" lang="es-MX" sz="2800" b="1" i="1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9A6EF23E-E0F5-4D91-A7EF-AB2F65F4BB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52139199"/>
              </p:ext>
            </p:extLst>
          </p:nvPr>
        </p:nvGraphicFramePr>
        <p:xfrm>
          <a:off x="202908" y="1037230"/>
          <a:ext cx="11786184" cy="5704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2FB64F49-18DF-4F06-AD6D-EF533731C6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046963"/>
              </p:ext>
            </p:extLst>
          </p:nvPr>
        </p:nvGraphicFramePr>
        <p:xfrm>
          <a:off x="8550442" y="2395076"/>
          <a:ext cx="3438650" cy="34256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4281">
                  <a:extLst>
                    <a:ext uri="{9D8B030D-6E8A-4147-A177-3AD203B41FA5}">
                      <a16:colId xmlns:a16="http://schemas.microsoft.com/office/drawing/2014/main" val="3532466770"/>
                    </a:ext>
                  </a:extLst>
                </a:gridCol>
                <a:gridCol w="1150180">
                  <a:extLst>
                    <a:ext uri="{9D8B030D-6E8A-4147-A177-3AD203B41FA5}">
                      <a16:colId xmlns:a16="http://schemas.microsoft.com/office/drawing/2014/main" val="771302184"/>
                    </a:ext>
                  </a:extLst>
                </a:gridCol>
                <a:gridCol w="1034189">
                  <a:extLst>
                    <a:ext uri="{9D8B030D-6E8A-4147-A177-3AD203B41FA5}">
                      <a16:colId xmlns:a16="http://schemas.microsoft.com/office/drawing/2014/main" val="2573966968"/>
                    </a:ext>
                  </a:extLst>
                </a:gridCol>
              </a:tblGrid>
              <a:tr h="793758">
                <a:tc gridSpan="3"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Lugar en el Índice de Participación de la MGA</a:t>
                      </a:r>
                      <a:endParaRPr lang="es-MX" sz="160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3427224"/>
                  </a:ext>
                </a:extLst>
              </a:tr>
              <a:tr h="793758"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Partido</a:t>
                      </a:r>
                      <a:endParaRPr lang="es-MX" sz="160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Nacional 2043</a:t>
                      </a:r>
                      <a:endParaRPr lang="es-MX" sz="160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Estatal</a:t>
                      </a:r>
                      <a:endParaRPr lang="es-MX" sz="160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3722123"/>
                  </a:ext>
                </a:extLst>
              </a:tr>
              <a:tr h="459544"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rgbClr val="CC0000"/>
                          </a:solidFill>
                        </a:rPr>
                        <a:t>PRI</a:t>
                      </a:r>
                      <a:endParaRPr lang="es-MX" sz="1600" b="1" dirty="0">
                        <a:solidFill>
                          <a:srgbClr val="C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rgbClr val="CC0000"/>
                          </a:solidFill>
                        </a:rPr>
                        <a:t>988</a:t>
                      </a:r>
                      <a:endParaRPr lang="es-MX" sz="1600" dirty="0">
                        <a:solidFill>
                          <a:srgbClr val="C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rgbClr val="CC0000"/>
                          </a:solidFill>
                        </a:rPr>
                        <a:t>29</a:t>
                      </a:r>
                      <a:endParaRPr lang="es-MX" sz="1600" dirty="0">
                        <a:solidFill>
                          <a:srgbClr val="CC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8619369"/>
                  </a:ext>
                </a:extLst>
              </a:tr>
              <a:tr h="459544"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rgbClr val="F28E2A"/>
                          </a:solidFill>
                        </a:rPr>
                        <a:t>MC</a:t>
                      </a:r>
                      <a:endParaRPr lang="es-MX" sz="1600" b="1" dirty="0">
                        <a:solidFill>
                          <a:srgbClr val="F28E2A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rgbClr val="F28E2A"/>
                          </a:solidFill>
                        </a:rPr>
                        <a:t>722</a:t>
                      </a:r>
                      <a:endParaRPr lang="es-MX" sz="1600" dirty="0">
                        <a:solidFill>
                          <a:srgbClr val="F28E2A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rgbClr val="F28E2A"/>
                          </a:solidFill>
                        </a:rPr>
                        <a:t>19</a:t>
                      </a:r>
                      <a:endParaRPr lang="es-MX" sz="1600" dirty="0">
                        <a:solidFill>
                          <a:srgbClr val="F28E2A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3955874"/>
                  </a:ext>
                </a:extLst>
              </a:tr>
              <a:tr h="459544"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rgbClr val="800000"/>
                          </a:solidFill>
                        </a:rPr>
                        <a:t>MORENA</a:t>
                      </a:r>
                      <a:endParaRPr lang="es-MX" sz="1600" b="1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rgbClr val="800000"/>
                          </a:solidFill>
                        </a:rPr>
                        <a:t>1726</a:t>
                      </a:r>
                      <a:endParaRPr lang="es-MX" sz="1600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rgbClr val="800000"/>
                          </a:solidFill>
                        </a:rPr>
                        <a:t>43</a:t>
                      </a:r>
                      <a:endParaRPr lang="es-MX" sz="1600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152565"/>
                  </a:ext>
                </a:extLst>
              </a:tr>
              <a:tr h="459544"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rgbClr val="0070C0"/>
                          </a:solidFill>
                        </a:rPr>
                        <a:t>PAN</a:t>
                      </a:r>
                      <a:endParaRPr lang="es-MX" sz="16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rgbClr val="0070C0"/>
                          </a:solidFill>
                        </a:rPr>
                        <a:t>1830</a:t>
                      </a:r>
                      <a:endParaRPr lang="es-MX" sz="1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rgbClr val="0070C0"/>
                          </a:solidFill>
                        </a:rPr>
                        <a:t>50</a:t>
                      </a:r>
                      <a:endParaRPr lang="es-MX" sz="1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3596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58537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>
            <a:extLst>
              <a:ext uri="{FF2B5EF4-FFF2-40B4-BE49-F238E27FC236}">
                <a16:creationId xmlns:a16="http://schemas.microsoft.com/office/drawing/2014/main" id="{4A50BBBE-788E-43C3-A6D6-AC95E5DC9743}"/>
              </a:ext>
            </a:extLst>
          </p:cNvPr>
          <p:cNvSpPr txBox="1">
            <a:spLocks/>
          </p:cNvSpPr>
          <p:nvPr/>
        </p:nvSpPr>
        <p:spPr>
          <a:xfrm>
            <a:off x="2349417" y="253967"/>
            <a:ext cx="8551193" cy="35379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Subíndice de participación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1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Comparación con los S.O del mismo tipo </a:t>
            </a:r>
            <a:endParaRPr kumimoji="0" lang="es-MX" sz="2800" b="1" i="1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510B2841-C282-4EB2-A5D6-FD278134453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7999482"/>
              </p:ext>
            </p:extLst>
          </p:nvPr>
        </p:nvGraphicFramePr>
        <p:xfrm>
          <a:off x="763930" y="1189377"/>
          <a:ext cx="10695008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886613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>
            <a:extLst>
              <a:ext uri="{FF2B5EF4-FFF2-40B4-BE49-F238E27FC236}">
                <a16:creationId xmlns:a16="http://schemas.microsoft.com/office/drawing/2014/main" id="{4A50BBBE-788E-43C3-A6D6-AC95E5DC9743}"/>
              </a:ext>
            </a:extLst>
          </p:cNvPr>
          <p:cNvSpPr txBox="1">
            <a:spLocks/>
          </p:cNvSpPr>
          <p:nvPr/>
        </p:nvSpPr>
        <p:spPr>
          <a:xfrm>
            <a:off x="520889" y="348553"/>
            <a:ext cx="11150221" cy="95049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Subíndice de Participación por perspectivas</a:t>
            </a:r>
          </a:p>
          <a:p>
            <a:pPr algn="ctr">
              <a:defRPr/>
            </a:pPr>
            <a:r>
              <a:rPr kumimoji="0" lang="es-ES" sz="3200" b="1" i="1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Partidos Políticos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32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202ACF06-794A-4189-9194-F595AE2633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26427386"/>
              </p:ext>
            </p:extLst>
          </p:nvPr>
        </p:nvGraphicFramePr>
        <p:xfrm>
          <a:off x="312516" y="1299048"/>
          <a:ext cx="11574684" cy="5367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61378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D13B3F7-707B-4D23-887A-312BF06601BC}"/>
              </a:ext>
            </a:extLst>
          </p:cNvPr>
          <p:cNvSpPr txBox="1"/>
          <p:nvPr/>
        </p:nvSpPr>
        <p:spPr>
          <a:xfrm>
            <a:off x="792961" y="1231648"/>
            <a:ext cx="10991850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400" dirty="0"/>
              <a:t>El Colegio de México A.C  (Colmex),</a:t>
            </a:r>
            <a:r>
              <a:rPr lang="es-MX" sz="2400" i="1" dirty="0"/>
              <a:t> Métrica de Gobierno Abierto 2023. Consultado el 05 de agosto de 2024.</a:t>
            </a:r>
            <a:r>
              <a:rPr lang="es-MX" sz="2400" dirty="0"/>
              <a:t> </a:t>
            </a:r>
            <a:r>
              <a:rPr lang="es-MX" sz="2400" dirty="0">
                <a:solidFill>
                  <a:srgbClr val="7C354D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https://colmex.shinyapps.io/metrica_gobierno_abierto_2023/</a:t>
            </a:r>
            <a:endParaRPr lang="es-MX" sz="2400" dirty="0">
              <a:solidFill>
                <a:srgbClr val="7C354D"/>
              </a:solidFill>
            </a:endParaRPr>
          </a:p>
          <a:p>
            <a:pPr algn="just"/>
            <a:endParaRPr lang="es-MX" sz="2400" dirty="0">
              <a:solidFill>
                <a:srgbClr val="80008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400" dirty="0"/>
              <a:t>El Colegio de México, Instituto Nacional de Transparencia, Acceso a la Información y Protección de Datos Personales. </a:t>
            </a:r>
            <a:r>
              <a:rPr lang="es-MX" sz="2400" i="1" dirty="0"/>
              <a:t>Resumen Ejecutivo. 2023</a:t>
            </a:r>
            <a:r>
              <a:rPr lang="es-MX" sz="2400" dirty="0"/>
              <a:t>. </a:t>
            </a:r>
            <a:r>
              <a:rPr lang="es-MX" sz="2400" dirty="0">
                <a:solidFill>
                  <a:srgbClr val="7C354D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https://colmex.shinyapps.io/metrica_gobierno_abierto_2023/_w_cc3b3bcd/documentos/documentos_2023/Resumen%20Ejecutivo%20MGA.pdf</a:t>
            </a:r>
            <a:r>
              <a:rPr lang="es-MX" sz="2400" dirty="0">
                <a:solidFill>
                  <a:srgbClr val="7C354D"/>
                </a:solidFill>
              </a:rPr>
              <a:t> </a:t>
            </a:r>
          </a:p>
          <a:p>
            <a:pPr algn="just"/>
            <a:endParaRPr lang="es-MX" sz="2400" dirty="0">
              <a:solidFill>
                <a:srgbClr val="80008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400" dirty="0"/>
              <a:t>Metodología. 2023. El Colegio de México, Instituto Nacional de Transparencia, Acceso a la Información y Protección de Datos Personales. </a:t>
            </a:r>
            <a:r>
              <a:rPr lang="es-MX" sz="2400" dirty="0">
                <a:solidFill>
                  <a:srgbClr val="7C354D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https://colmex.shinyapps.io/metrica_gobierno_abierto_2023/_w_cc3b3bcd/documentos/documentos_2023/Metodologia%20MGA.pdf</a:t>
            </a:r>
            <a:r>
              <a:rPr lang="es-MX" sz="2400" dirty="0">
                <a:solidFill>
                  <a:srgbClr val="7C354D"/>
                </a:solidFill>
              </a:rPr>
              <a:t> 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9C12F888-7858-4F8C-9DFA-4CD08D613599}"/>
              </a:ext>
            </a:extLst>
          </p:cNvPr>
          <p:cNvSpPr txBox="1">
            <a:spLocks/>
          </p:cNvSpPr>
          <p:nvPr/>
        </p:nvSpPr>
        <p:spPr>
          <a:xfrm>
            <a:off x="1814522" y="281153"/>
            <a:ext cx="8948728" cy="95049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4000" b="1" dirty="0">
                <a:solidFill>
                  <a:srgbClr val="7C354D"/>
                </a:solidFill>
              </a:rPr>
              <a:t>Fuentes de consulta</a:t>
            </a:r>
            <a:endParaRPr lang="es-MX" sz="4000" b="1" dirty="0">
              <a:solidFill>
                <a:srgbClr val="7C354D"/>
              </a:solidFill>
            </a:endParaRPr>
          </a:p>
        </p:txBody>
      </p:sp>
      <p:pic>
        <p:nvPicPr>
          <p:cNvPr id="8" name="Gráfico 7">
            <a:extLst>
              <a:ext uri="{FF2B5EF4-FFF2-40B4-BE49-F238E27FC236}">
                <a16:creationId xmlns:a16="http://schemas.microsoft.com/office/drawing/2014/main" id="{167F5134-D0E1-4CA8-AA6C-5D8C58E5441C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4235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5">
            <a:extLst>
              <a:ext uri="{FF2B5EF4-FFF2-40B4-BE49-F238E27FC236}">
                <a16:creationId xmlns:a16="http://schemas.microsoft.com/office/drawing/2014/main" id="{4C7B539C-42BA-4542-8D54-EB056DE0BAF9}"/>
              </a:ext>
            </a:extLst>
          </p:cNvPr>
          <p:cNvSpPr txBox="1"/>
          <p:nvPr/>
        </p:nvSpPr>
        <p:spPr>
          <a:xfrm>
            <a:off x="600075" y="663701"/>
            <a:ext cx="10991850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800" b="1" dirty="0">
                <a:solidFill>
                  <a:srgbClr val="7C354D"/>
                </a:solidFill>
              </a:rPr>
              <a:t>CONTACTO</a:t>
            </a:r>
            <a:endParaRPr kumimoji="0" lang="es-MX" sz="2800" b="1" i="0" u="none" strike="noStrike" kern="1200" cap="none" spc="0" normalizeH="0" baseline="0" noProof="0" dirty="0">
              <a:ln>
                <a:noFill/>
              </a:ln>
              <a:solidFill>
                <a:srgbClr val="7C354D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Dirección de Gobierno Abierto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dirty="0">
                <a:solidFill>
                  <a:prstClr val="black"/>
                </a:solidFill>
              </a:rPr>
              <a:t>Rey Luis Toledo Guzmán</a:t>
            </a:r>
            <a:endParaRPr kumimoji="0" lang="es-MX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Almendros 122, Col. Reforma, Oaxaca de Juárez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Tel. institucional: 951- 51 -5- 11- 90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Ext. </a:t>
            </a:r>
            <a:r>
              <a:rPr lang="es-MX" dirty="0">
                <a:solidFill>
                  <a:prstClr val="black"/>
                </a:solidFill>
              </a:rPr>
              <a:t>209</a:t>
            </a: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y 210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Correo electrónico: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reyluis.toledo@ogaipoaxaca.org.mx 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Horario de atención: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L-V: 09:00 a 17:00 h</a:t>
            </a:r>
          </a:p>
        </p:txBody>
      </p:sp>
      <p:grpSp>
        <p:nvGrpSpPr>
          <p:cNvPr id="17" name="Grupo 16">
            <a:extLst>
              <a:ext uri="{FF2B5EF4-FFF2-40B4-BE49-F238E27FC236}">
                <a16:creationId xmlns:a16="http://schemas.microsoft.com/office/drawing/2014/main" id="{82F76FAA-6617-4802-9C7E-826BE51BA733}"/>
              </a:ext>
            </a:extLst>
          </p:cNvPr>
          <p:cNvGrpSpPr/>
          <p:nvPr/>
        </p:nvGrpSpPr>
        <p:grpSpPr>
          <a:xfrm>
            <a:off x="2906993" y="2189489"/>
            <a:ext cx="6835215" cy="2756059"/>
            <a:chOff x="3283481" y="3026365"/>
            <a:chExt cx="6835215" cy="2756059"/>
          </a:xfrm>
        </p:grpSpPr>
        <p:pic>
          <p:nvPicPr>
            <p:cNvPr id="19" name="Gráfico 6" descr="Auricular con relleno sólido">
              <a:extLst>
                <a:ext uri="{FF2B5EF4-FFF2-40B4-BE49-F238E27FC236}">
                  <a16:creationId xmlns:a16="http://schemas.microsoft.com/office/drawing/2014/main" id="{256C1158-5A59-4E21-9D43-368A76D354F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283481" y="3953624"/>
              <a:ext cx="914400" cy="914400"/>
            </a:xfrm>
            <a:prstGeom prst="rect">
              <a:avLst/>
            </a:prstGeom>
          </p:spPr>
        </p:pic>
        <p:pic>
          <p:nvPicPr>
            <p:cNvPr id="20" name="Gráfico 7" descr="Mapa con marcador con relleno sólido">
              <a:extLst>
                <a:ext uri="{FF2B5EF4-FFF2-40B4-BE49-F238E27FC236}">
                  <a16:creationId xmlns:a16="http://schemas.microsoft.com/office/drawing/2014/main" id="{C733D75B-3430-4EC7-815A-6189FA9F59C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9049717" y="3026365"/>
              <a:ext cx="914400" cy="914400"/>
            </a:xfrm>
            <a:prstGeom prst="rect">
              <a:avLst/>
            </a:prstGeom>
          </p:spPr>
        </p:pic>
        <p:pic>
          <p:nvPicPr>
            <p:cNvPr id="21" name="Gráfico 8" descr="Correo electrónico con relleno sólido">
              <a:extLst>
                <a:ext uri="{FF2B5EF4-FFF2-40B4-BE49-F238E27FC236}">
                  <a16:creationId xmlns:a16="http://schemas.microsoft.com/office/drawing/2014/main" id="{C78F2E6F-683A-4071-BB20-24169D3E2A4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9204296" y="4868024"/>
              <a:ext cx="914400" cy="914400"/>
            </a:xfrm>
            <a:prstGeom prst="rect">
              <a:avLst/>
            </a:prstGeom>
          </p:spPr>
        </p:pic>
      </p:grpSp>
      <p:pic>
        <p:nvPicPr>
          <p:cNvPr id="15" name="Gráfico 14">
            <a:extLst>
              <a:ext uri="{FF2B5EF4-FFF2-40B4-BE49-F238E27FC236}">
                <a16:creationId xmlns:a16="http://schemas.microsoft.com/office/drawing/2014/main" id="{EDC3DE86-3642-434E-8E36-B7567E113C65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  <p:pic>
        <p:nvPicPr>
          <p:cNvPr id="3" name="Gráfico 2" descr="Reloj con relleno sólido">
            <a:extLst>
              <a:ext uri="{FF2B5EF4-FFF2-40B4-BE49-F238E27FC236}">
                <a16:creationId xmlns:a16="http://schemas.microsoft.com/office/drawing/2014/main" id="{628C41B0-8A81-4EBF-9E7E-F7DBDB5D08F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906993" y="556979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621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áfico 1">
            <a:extLst>
              <a:ext uri="{FF2B5EF4-FFF2-40B4-BE49-F238E27FC236}">
                <a16:creationId xmlns:a16="http://schemas.microsoft.com/office/drawing/2014/main" id="{4EB07893-0F8C-419E-ADA3-18275FC7C50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  <p:sp>
        <p:nvSpPr>
          <p:cNvPr id="3" name="Título 1">
            <a:extLst>
              <a:ext uri="{FF2B5EF4-FFF2-40B4-BE49-F238E27FC236}">
                <a16:creationId xmlns:a16="http://schemas.microsoft.com/office/drawing/2014/main" id="{0474C8C9-E019-44B7-968E-BAC2C8C3A2C1}"/>
              </a:ext>
            </a:extLst>
          </p:cNvPr>
          <p:cNvSpPr txBox="1">
            <a:spLocks/>
          </p:cNvSpPr>
          <p:nvPr/>
        </p:nvSpPr>
        <p:spPr>
          <a:xfrm>
            <a:off x="1814522" y="2478505"/>
            <a:ext cx="8562955" cy="95049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Resultados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Índice de Gobierno Abierto (IGA)</a:t>
            </a:r>
            <a:endParaRPr kumimoji="0" lang="es-MX" sz="40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93634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>
            <a:extLst>
              <a:ext uri="{FF2B5EF4-FFF2-40B4-BE49-F238E27FC236}">
                <a16:creationId xmlns:a16="http://schemas.microsoft.com/office/drawing/2014/main" id="{4A50BBBE-788E-43C3-A6D6-AC95E5DC9743}"/>
              </a:ext>
            </a:extLst>
          </p:cNvPr>
          <p:cNvSpPr txBox="1">
            <a:spLocks/>
          </p:cNvSpPr>
          <p:nvPr/>
        </p:nvSpPr>
        <p:spPr>
          <a:xfrm>
            <a:off x="1814522" y="289174"/>
            <a:ext cx="8562955" cy="62522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Métrica de Gobierno Abierto 2023 y sus componentes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F5F9954C-F6C1-4B24-9BF8-AF25053ACE1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1843820"/>
              </p:ext>
            </p:extLst>
          </p:nvPr>
        </p:nvGraphicFramePr>
        <p:xfrm>
          <a:off x="232013" y="914400"/>
          <a:ext cx="11826638" cy="5747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07326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>
            <a:extLst>
              <a:ext uri="{FF2B5EF4-FFF2-40B4-BE49-F238E27FC236}">
                <a16:creationId xmlns:a16="http://schemas.microsoft.com/office/drawing/2014/main" id="{4A50BBBE-788E-43C3-A6D6-AC95E5DC9743}"/>
              </a:ext>
            </a:extLst>
          </p:cNvPr>
          <p:cNvSpPr txBox="1">
            <a:spLocks/>
          </p:cNvSpPr>
          <p:nvPr/>
        </p:nvSpPr>
        <p:spPr>
          <a:xfrm>
            <a:off x="1814522" y="433553"/>
            <a:ext cx="8562955" cy="95049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Evolución del Índice de Gobierno Abierto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32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32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EDA42FEC-9DF0-4D2F-9DA8-8A214775AE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03284800"/>
              </p:ext>
            </p:extLst>
          </p:nvPr>
        </p:nvGraphicFramePr>
        <p:xfrm>
          <a:off x="676274" y="1012776"/>
          <a:ext cx="10839450" cy="54116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731723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>
            <a:extLst>
              <a:ext uri="{FF2B5EF4-FFF2-40B4-BE49-F238E27FC236}">
                <a16:creationId xmlns:a16="http://schemas.microsoft.com/office/drawing/2014/main" id="{4A50BBBE-788E-43C3-A6D6-AC95E5DC9743}"/>
              </a:ext>
            </a:extLst>
          </p:cNvPr>
          <p:cNvSpPr txBox="1">
            <a:spLocks/>
          </p:cNvSpPr>
          <p:nvPr/>
        </p:nvSpPr>
        <p:spPr>
          <a:xfrm>
            <a:off x="2349418" y="182612"/>
            <a:ext cx="7911692" cy="35379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Índice de Gobierno Abierto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Comparación con los S.O del Estado</a:t>
            </a:r>
            <a:endParaRPr kumimoji="0" lang="es-MX" sz="28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9A6EF23E-E0F5-4D91-A7EF-AB2F65F4BB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03522796"/>
              </p:ext>
            </p:extLst>
          </p:nvPr>
        </p:nvGraphicFramePr>
        <p:xfrm>
          <a:off x="272955" y="970624"/>
          <a:ext cx="11818961" cy="5704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la 6">
            <a:extLst>
              <a:ext uri="{FF2B5EF4-FFF2-40B4-BE49-F238E27FC236}">
                <a16:creationId xmlns:a16="http://schemas.microsoft.com/office/drawing/2014/main" id="{06F5FE85-19B5-4E86-B4BF-F53A4F260A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0188576"/>
              </p:ext>
            </p:extLst>
          </p:nvPr>
        </p:nvGraphicFramePr>
        <p:xfrm>
          <a:off x="8720920" y="3429000"/>
          <a:ext cx="3370996" cy="25841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29604">
                  <a:extLst>
                    <a:ext uri="{9D8B030D-6E8A-4147-A177-3AD203B41FA5}">
                      <a16:colId xmlns:a16="http://schemas.microsoft.com/office/drawing/2014/main" val="3532466770"/>
                    </a:ext>
                  </a:extLst>
                </a:gridCol>
                <a:gridCol w="1127550">
                  <a:extLst>
                    <a:ext uri="{9D8B030D-6E8A-4147-A177-3AD203B41FA5}">
                      <a16:colId xmlns:a16="http://schemas.microsoft.com/office/drawing/2014/main" val="771302184"/>
                    </a:ext>
                  </a:extLst>
                </a:gridCol>
                <a:gridCol w="1013842">
                  <a:extLst>
                    <a:ext uri="{9D8B030D-6E8A-4147-A177-3AD203B41FA5}">
                      <a16:colId xmlns:a16="http://schemas.microsoft.com/office/drawing/2014/main" val="2573966968"/>
                    </a:ext>
                  </a:extLst>
                </a:gridCol>
              </a:tblGrid>
              <a:tr h="569224">
                <a:tc gridSpan="3"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Lugar en el Índice de Gobierno Abierto de la MGA 2023</a:t>
                      </a:r>
                      <a:endParaRPr lang="es-MX" sz="160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3427224"/>
                  </a:ext>
                </a:extLst>
              </a:tr>
              <a:tr h="333844"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Partido</a:t>
                      </a:r>
                      <a:endParaRPr lang="es-MX" sz="1600" b="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Nacional 2043</a:t>
                      </a:r>
                      <a:endParaRPr lang="es-MX" sz="1600" b="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Estatal</a:t>
                      </a:r>
                      <a:endParaRPr lang="es-MX" sz="1600" b="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3722123"/>
                  </a:ext>
                </a:extLst>
              </a:tr>
              <a:tr h="356474"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rgbClr val="CC0000"/>
                          </a:solidFill>
                        </a:rPr>
                        <a:t>PRI</a:t>
                      </a:r>
                      <a:endParaRPr lang="es-MX" sz="1600" b="1" dirty="0">
                        <a:solidFill>
                          <a:srgbClr val="C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rgbClr val="CC0000"/>
                          </a:solidFill>
                        </a:rPr>
                        <a:t>692</a:t>
                      </a:r>
                      <a:endParaRPr lang="es-MX" sz="1600" dirty="0">
                        <a:solidFill>
                          <a:srgbClr val="C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rgbClr val="CC0000"/>
                          </a:solidFill>
                        </a:rPr>
                        <a:t>24</a:t>
                      </a:r>
                      <a:endParaRPr lang="es-MX" sz="1600" dirty="0">
                        <a:solidFill>
                          <a:srgbClr val="CC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8619369"/>
                  </a:ext>
                </a:extLst>
              </a:tr>
              <a:tr h="356474"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rgbClr val="F28E2A"/>
                          </a:solidFill>
                        </a:rPr>
                        <a:t>MC</a:t>
                      </a:r>
                      <a:endParaRPr lang="es-MX" sz="1600" b="1" dirty="0">
                        <a:solidFill>
                          <a:srgbClr val="F28E2A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rgbClr val="F28E2A"/>
                          </a:solidFill>
                        </a:rPr>
                        <a:t>1083</a:t>
                      </a:r>
                      <a:endParaRPr lang="es-MX" sz="1600" dirty="0">
                        <a:solidFill>
                          <a:srgbClr val="F28E2A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rgbClr val="F28E2A"/>
                          </a:solidFill>
                        </a:rPr>
                        <a:t>30</a:t>
                      </a:r>
                      <a:endParaRPr lang="es-MX" sz="1600" dirty="0">
                        <a:solidFill>
                          <a:srgbClr val="F28E2A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3955874"/>
                  </a:ext>
                </a:extLst>
              </a:tr>
              <a:tr h="356474"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rgbClr val="800000"/>
                          </a:solidFill>
                        </a:rPr>
                        <a:t>MORENA</a:t>
                      </a:r>
                      <a:endParaRPr lang="es-MX" sz="1600" b="1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rgbClr val="800000"/>
                          </a:solidFill>
                        </a:rPr>
                        <a:t>1733</a:t>
                      </a:r>
                      <a:endParaRPr lang="es-MX" sz="1600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rgbClr val="800000"/>
                          </a:solidFill>
                        </a:rPr>
                        <a:t>43</a:t>
                      </a:r>
                      <a:endParaRPr lang="es-MX" sz="1600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152565"/>
                  </a:ext>
                </a:extLst>
              </a:tr>
              <a:tr h="356474"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rgbClr val="0070C0"/>
                          </a:solidFill>
                        </a:rPr>
                        <a:t>PAN</a:t>
                      </a:r>
                      <a:endParaRPr lang="es-MX" sz="16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rgbClr val="0070C0"/>
                          </a:solidFill>
                        </a:rPr>
                        <a:t>1974</a:t>
                      </a:r>
                      <a:endParaRPr lang="es-MX" sz="1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rgbClr val="0070C0"/>
                          </a:solidFill>
                        </a:rPr>
                        <a:t>51</a:t>
                      </a:r>
                      <a:endParaRPr lang="es-MX" sz="1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3596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01732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>
            <a:extLst>
              <a:ext uri="{FF2B5EF4-FFF2-40B4-BE49-F238E27FC236}">
                <a16:creationId xmlns:a16="http://schemas.microsoft.com/office/drawing/2014/main" id="{4A50BBBE-788E-43C3-A6D6-AC95E5DC9743}"/>
              </a:ext>
            </a:extLst>
          </p:cNvPr>
          <p:cNvSpPr txBox="1">
            <a:spLocks/>
          </p:cNvSpPr>
          <p:nvPr/>
        </p:nvSpPr>
        <p:spPr>
          <a:xfrm>
            <a:off x="2309030" y="253967"/>
            <a:ext cx="8763669" cy="105664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Índice de Gobierno Abierto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Comparación con los S.O del mismo tipo </a:t>
            </a:r>
            <a:endParaRPr kumimoji="0" lang="es-MX" sz="28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510B2841-C282-4EB2-A5D6-FD278134453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50270562"/>
              </p:ext>
            </p:extLst>
          </p:nvPr>
        </p:nvGraphicFramePr>
        <p:xfrm>
          <a:off x="1562769" y="1185366"/>
          <a:ext cx="10256192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71510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0474C8C9-E019-44B7-968E-BAC2C8C3A2C1}"/>
              </a:ext>
            </a:extLst>
          </p:cNvPr>
          <p:cNvSpPr txBox="1">
            <a:spLocks/>
          </p:cNvSpPr>
          <p:nvPr/>
        </p:nvSpPr>
        <p:spPr>
          <a:xfrm>
            <a:off x="1814522" y="2478505"/>
            <a:ext cx="8562955" cy="95049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Resultados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Subíndice de transparencia</a:t>
            </a:r>
            <a:endParaRPr kumimoji="0" lang="es-MX" sz="40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pic>
        <p:nvPicPr>
          <p:cNvPr id="4" name="Gráfico 3">
            <a:extLst>
              <a:ext uri="{FF2B5EF4-FFF2-40B4-BE49-F238E27FC236}">
                <a16:creationId xmlns:a16="http://schemas.microsoft.com/office/drawing/2014/main" id="{7B359440-EAD9-45C9-B57E-86713A1C483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64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>
            <a:extLst>
              <a:ext uri="{FF2B5EF4-FFF2-40B4-BE49-F238E27FC236}">
                <a16:creationId xmlns:a16="http://schemas.microsoft.com/office/drawing/2014/main" id="{4A50BBBE-788E-43C3-A6D6-AC95E5DC9743}"/>
              </a:ext>
            </a:extLst>
          </p:cNvPr>
          <p:cNvSpPr txBox="1">
            <a:spLocks/>
          </p:cNvSpPr>
          <p:nvPr/>
        </p:nvSpPr>
        <p:spPr>
          <a:xfrm>
            <a:off x="1814522" y="381711"/>
            <a:ext cx="8562955" cy="95049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D092A7">
                    <a:lumMod val="50000"/>
                  </a:srgb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Evolución del Índice de Transparencia</a:t>
            </a:r>
          </a:p>
          <a:p>
            <a:pPr algn="ctr">
              <a:defRPr/>
            </a:pPr>
            <a:r>
              <a:rPr kumimoji="0" lang="es-ES" sz="3200" b="1" i="1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Partidos políticos</a:t>
            </a:r>
            <a:endParaRPr kumimoji="0" lang="es-MX" sz="3200" b="1" i="1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3200" b="1" i="0" u="none" strike="noStrike" kern="1200" cap="none" spc="0" normalizeH="0" baseline="0" noProof="0" dirty="0">
              <a:ln>
                <a:noFill/>
              </a:ln>
              <a:solidFill>
                <a:srgbClr val="D092A7">
                  <a:lumMod val="50000"/>
                </a:srgbClr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3200" b="1" i="0" u="none" strike="noStrike" kern="1200" cap="none" spc="0" normalizeH="0" baseline="0" noProof="0" dirty="0">
              <a:ln>
                <a:noFill/>
              </a:ln>
              <a:solidFill>
                <a:srgbClr val="D092A7">
                  <a:lumMod val="50000"/>
                </a:srgbClr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3200" b="1" i="0" u="none" strike="noStrike" kern="1200" cap="none" spc="0" normalizeH="0" baseline="0" noProof="0" dirty="0">
              <a:ln>
                <a:noFill/>
              </a:ln>
              <a:solidFill>
                <a:srgbClr val="D092A7">
                  <a:lumMod val="50000"/>
                </a:srgbClr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EDA42FEC-9DF0-4D2F-9DA8-8A214775AE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13991262"/>
              </p:ext>
            </p:extLst>
          </p:nvPr>
        </p:nvGraphicFramePr>
        <p:xfrm>
          <a:off x="417095" y="1296365"/>
          <a:ext cx="11438021" cy="5329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701927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>
            <a:extLst>
              <a:ext uri="{FF2B5EF4-FFF2-40B4-BE49-F238E27FC236}">
                <a16:creationId xmlns:a16="http://schemas.microsoft.com/office/drawing/2014/main" id="{4A50BBBE-788E-43C3-A6D6-AC95E5DC9743}"/>
              </a:ext>
            </a:extLst>
          </p:cNvPr>
          <p:cNvSpPr txBox="1">
            <a:spLocks/>
          </p:cNvSpPr>
          <p:nvPr/>
        </p:nvSpPr>
        <p:spPr>
          <a:xfrm>
            <a:off x="2349418" y="182612"/>
            <a:ext cx="7911692" cy="35379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Subíndice de transparencia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1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Comparación con los S.O del Estado</a:t>
            </a:r>
            <a:endParaRPr kumimoji="0" lang="es-MX" sz="2800" b="1" i="1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9A6EF23E-E0F5-4D91-A7EF-AB2F65F4BB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3731833"/>
              </p:ext>
            </p:extLst>
          </p:nvPr>
        </p:nvGraphicFramePr>
        <p:xfrm>
          <a:off x="805217" y="1037230"/>
          <a:ext cx="11000095" cy="5704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A07D59D0-4C22-4A14-9677-86831E3CA0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280807"/>
              </p:ext>
            </p:extLst>
          </p:nvPr>
        </p:nvGraphicFramePr>
        <p:xfrm>
          <a:off x="9400674" y="3429000"/>
          <a:ext cx="2791326" cy="2499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18163">
                  <a:extLst>
                    <a:ext uri="{9D8B030D-6E8A-4147-A177-3AD203B41FA5}">
                      <a16:colId xmlns:a16="http://schemas.microsoft.com/office/drawing/2014/main" val="3532466770"/>
                    </a:ext>
                  </a:extLst>
                </a:gridCol>
                <a:gridCol w="933659">
                  <a:extLst>
                    <a:ext uri="{9D8B030D-6E8A-4147-A177-3AD203B41FA5}">
                      <a16:colId xmlns:a16="http://schemas.microsoft.com/office/drawing/2014/main" val="771302184"/>
                    </a:ext>
                  </a:extLst>
                </a:gridCol>
                <a:gridCol w="839504">
                  <a:extLst>
                    <a:ext uri="{9D8B030D-6E8A-4147-A177-3AD203B41FA5}">
                      <a16:colId xmlns:a16="http://schemas.microsoft.com/office/drawing/2014/main" val="2573966968"/>
                    </a:ext>
                  </a:extLst>
                </a:gridCol>
              </a:tblGrid>
              <a:tr h="512333">
                <a:tc gridSpan="3"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Lugar en el Índice Transparencia de la MGA 2023</a:t>
                      </a:r>
                      <a:endParaRPr lang="es-MX" sz="160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3427224"/>
                  </a:ext>
                </a:extLst>
              </a:tr>
              <a:tr h="512333"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Partido</a:t>
                      </a:r>
                      <a:endParaRPr lang="es-MX" sz="1600" b="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Nacional 2043</a:t>
                      </a:r>
                      <a:endParaRPr lang="es-MX" sz="1600" b="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Estatal</a:t>
                      </a:r>
                      <a:endParaRPr lang="es-MX" sz="1600" b="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3722123"/>
                  </a:ext>
                </a:extLst>
              </a:tr>
              <a:tr h="315364"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rgbClr val="CC0000"/>
                          </a:solidFill>
                        </a:rPr>
                        <a:t>PRI</a:t>
                      </a:r>
                      <a:endParaRPr lang="es-MX" sz="1600" b="1" dirty="0">
                        <a:solidFill>
                          <a:srgbClr val="C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rgbClr val="CC0000"/>
                          </a:solidFill>
                        </a:rPr>
                        <a:t>356</a:t>
                      </a:r>
                      <a:endParaRPr lang="es-MX" sz="1600" dirty="0">
                        <a:solidFill>
                          <a:srgbClr val="C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rgbClr val="CC0000"/>
                          </a:solidFill>
                        </a:rPr>
                        <a:t>16</a:t>
                      </a:r>
                      <a:endParaRPr lang="es-MX" sz="1600" dirty="0">
                        <a:solidFill>
                          <a:srgbClr val="CC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8619369"/>
                  </a:ext>
                </a:extLst>
              </a:tr>
              <a:tr h="315364"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rgbClr val="F28E2A"/>
                          </a:solidFill>
                        </a:rPr>
                        <a:t>MC</a:t>
                      </a:r>
                      <a:endParaRPr lang="es-MX" sz="1600" b="1" dirty="0">
                        <a:solidFill>
                          <a:srgbClr val="F28E2A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rgbClr val="F28E2A"/>
                          </a:solidFill>
                        </a:rPr>
                        <a:t>1649</a:t>
                      </a:r>
                      <a:endParaRPr lang="es-MX" sz="1600" dirty="0">
                        <a:solidFill>
                          <a:srgbClr val="F28E2A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rgbClr val="F28E2A"/>
                          </a:solidFill>
                        </a:rPr>
                        <a:t>43</a:t>
                      </a:r>
                      <a:endParaRPr lang="es-MX" sz="1600" dirty="0">
                        <a:solidFill>
                          <a:srgbClr val="F28E2A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3955874"/>
                  </a:ext>
                </a:extLst>
              </a:tr>
              <a:tr h="315364"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rgbClr val="800000"/>
                          </a:solidFill>
                        </a:rPr>
                        <a:t>MORENA</a:t>
                      </a:r>
                      <a:endParaRPr lang="es-MX" sz="1600" b="1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rgbClr val="800000"/>
                          </a:solidFill>
                        </a:rPr>
                        <a:t>1625</a:t>
                      </a:r>
                      <a:endParaRPr lang="es-MX" sz="1600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rgbClr val="800000"/>
                          </a:solidFill>
                        </a:rPr>
                        <a:t>42</a:t>
                      </a:r>
                      <a:endParaRPr lang="es-MX" sz="1600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152565"/>
                  </a:ext>
                </a:extLst>
              </a:tr>
              <a:tr h="315364"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rgbClr val="0070C0"/>
                          </a:solidFill>
                        </a:rPr>
                        <a:t>PAN</a:t>
                      </a:r>
                      <a:endParaRPr lang="es-MX" sz="16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rgbClr val="0070C0"/>
                          </a:solidFill>
                        </a:rPr>
                        <a:t>1942</a:t>
                      </a:r>
                      <a:endParaRPr lang="es-MX" sz="1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rgbClr val="0070C0"/>
                          </a:solidFill>
                        </a:rPr>
                        <a:t>49</a:t>
                      </a:r>
                      <a:endParaRPr lang="es-MX" sz="1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3596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4919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11416</TotalTime>
  <Words>573</Words>
  <Application>Microsoft Office PowerPoint</Application>
  <PresentationFormat>Panorámica</PresentationFormat>
  <Paragraphs>252</Paragraphs>
  <Slides>18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Montserrat</vt:lpstr>
      <vt:lpstr>Tema de Office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rositax m. u.</dc:creator>
  <cp:lastModifiedBy>Gobierno Abierto</cp:lastModifiedBy>
  <cp:revision>518</cp:revision>
  <cp:lastPrinted>2024-04-25T16:07:00Z</cp:lastPrinted>
  <dcterms:created xsi:type="dcterms:W3CDTF">2023-04-10T15:35:27Z</dcterms:created>
  <dcterms:modified xsi:type="dcterms:W3CDTF">2024-11-27T16:00:24Z</dcterms:modified>
</cp:coreProperties>
</file>