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402" r:id="rId3"/>
    <p:sldId id="399" r:id="rId4"/>
    <p:sldId id="363" r:id="rId5"/>
    <p:sldId id="404" r:id="rId6"/>
    <p:sldId id="372" r:id="rId7"/>
    <p:sldId id="373" r:id="rId8"/>
    <p:sldId id="400" r:id="rId9"/>
    <p:sldId id="406" r:id="rId10"/>
    <p:sldId id="378" r:id="rId11"/>
    <p:sldId id="379" r:id="rId12"/>
    <p:sldId id="377" r:id="rId13"/>
    <p:sldId id="401" r:id="rId14"/>
    <p:sldId id="385" r:id="rId15"/>
    <p:sldId id="383" r:id="rId16"/>
    <p:sldId id="384" r:id="rId17"/>
    <p:sldId id="382" r:id="rId18"/>
    <p:sldId id="352" r:id="rId19"/>
    <p:sldId id="355" r:id="rId20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bierno Abierto" initials="GA" lastIdx="1" clrIdx="0">
    <p:extLst>
      <p:ext uri="{19B8F6BF-5375-455C-9EA6-DF929625EA0E}">
        <p15:presenceInfo xmlns:p15="http://schemas.microsoft.com/office/powerpoint/2012/main" userId="Gobierno Abi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54D"/>
    <a:srgbClr val="F28E2A"/>
    <a:srgbClr val="CC0000"/>
    <a:srgbClr val="800000"/>
    <a:srgbClr val="EB5931"/>
    <a:srgbClr val="69171F"/>
    <a:srgbClr val="660066"/>
    <a:srgbClr val="932F85"/>
    <a:srgbClr val="C898C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3323" autoAdjust="0"/>
  </p:normalViewPr>
  <p:slideViewPr>
    <p:cSldViewPr snapToGrid="0">
      <p:cViewPr>
        <p:scale>
          <a:sx n="40" d="100"/>
          <a:sy n="40" d="100"/>
        </p:scale>
        <p:origin x="2580" y="10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MORENA</c:v>
                </c:pt>
              </c:strCache>
            </c:strRef>
          </c:tx>
          <c:spPr>
            <a:solidFill>
              <a:srgbClr val="69171F"/>
            </a:solidFill>
            <a:ln>
              <a:solidFill>
                <a:srgbClr val="69171F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371019997505538E-3"/>
                  <c:y val="7.940494228031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29-4D06-AF56-7FB77A6BB82E}"/>
                </c:ext>
              </c:extLst>
            </c:dLbl>
            <c:dLbl>
              <c:idx val="1"/>
              <c:layout>
                <c:manualLayout>
                  <c:x val="-3.4113059992516613E-3"/>
                  <c:y val="0.39221229065732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29-4D06-AF56-7FB77A6BB82E}"/>
                </c:ext>
              </c:extLst>
            </c:dLbl>
            <c:dLbl>
              <c:idx val="2"/>
              <c:layout>
                <c:manualLayout>
                  <c:x val="-3.2215410668695534E-3"/>
                  <c:y val="7.7335860508029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AE-4BAB-8CEF-17DFBF62E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0.30199999999999999</c:v>
                </c:pt>
                <c:pt idx="1">
                  <c:v>0.504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4-4B84-AA92-80322E957EE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</c:v>
                </c:pt>
              </c:strCache>
            </c:strRef>
          </c:tx>
          <c:spPr>
            <a:solidFill>
              <a:srgbClr val="F28E2A"/>
            </a:solidFill>
            <a:ln>
              <a:solidFill>
                <a:srgbClr val="F28E2A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371019997505746E-3"/>
                  <c:y val="0.22377756460816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29-4D06-AF56-7FB77A6BB82E}"/>
                </c:ext>
              </c:extLst>
            </c:dLbl>
            <c:dLbl>
              <c:idx val="1"/>
              <c:layout>
                <c:manualLayout>
                  <c:x val="0"/>
                  <c:y val="0.20212167125899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29-4D06-AF56-7FB77A6BB82E}"/>
                </c:ext>
              </c:extLst>
            </c:dLbl>
            <c:dLbl>
              <c:idx val="2"/>
              <c:layout>
                <c:manualLayout>
                  <c:x val="-1.0738470222900086E-3"/>
                  <c:y val="0.172348489132180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AE-4BAB-8CEF-17DFBF62E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0.45100000000000001</c:v>
                </c:pt>
                <c:pt idx="1">
                  <c:v>0.496</c:v>
                </c:pt>
                <c:pt idx="2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4-4B84-AA92-80322E957EE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PAN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015525930327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29-4D06-AF56-7FB77A6BB82E}"/>
                </c:ext>
              </c:extLst>
            </c:dLbl>
            <c:dLbl>
              <c:idx val="1"/>
              <c:layout>
                <c:manualLayout>
                  <c:x val="-3.4113059992516613E-3"/>
                  <c:y val="0.10346704600162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29-4D06-AF56-7FB77A6BB82E}"/>
                </c:ext>
              </c:extLst>
            </c:dLbl>
            <c:dLbl>
              <c:idx val="2"/>
              <c:layout>
                <c:manualLayout>
                  <c:x val="1.0738470222896937E-3"/>
                  <c:y val="5.523990036287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AE-4BAB-8CEF-17DFBF62E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0.1</c:v>
                </c:pt>
                <c:pt idx="1">
                  <c:v>0.125</c:v>
                </c:pt>
                <c:pt idx="2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29-4D06-AF56-7FB77A6BB82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PRI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rgbClr val="CC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371019997505538E-3"/>
                  <c:y val="0.1443726223278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29-4D06-AF56-7FB77A6BB82E}"/>
                </c:ext>
              </c:extLst>
            </c:dLbl>
            <c:dLbl>
              <c:idx val="1"/>
              <c:layout>
                <c:manualLayout>
                  <c:x val="-1.1371019997505538E-3"/>
                  <c:y val="0.42108681512289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829-4D06-AF56-7FB77A6BB82E}"/>
                </c:ext>
              </c:extLst>
            </c:dLbl>
            <c:dLbl>
              <c:idx val="2"/>
              <c:layout>
                <c:manualLayout>
                  <c:x val="0"/>
                  <c:y val="8.175505253705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AE-4BAB-8CEF-17DFBF62E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0.53600000000000003</c:v>
                </c:pt>
                <c:pt idx="1">
                  <c:v>0.746</c:v>
                </c:pt>
                <c:pt idx="2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29-4D06-AF56-7FB77A6BB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01951535"/>
        <c:axId val="1401947647"/>
      </c:barChart>
      <c:lineChart>
        <c:grouping val="standard"/>
        <c:varyColors val="0"/>
        <c:ser>
          <c:idx val="4"/>
          <c:order val="4"/>
          <c:tx>
            <c:strRef>
              <c:f>Hoja1!$F$1</c:f>
              <c:strCache>
                <c:ptCount val="1"/>
                <c:pt idx="0">
                  <c:v>Promedio Estatal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2166991397330926"/>
                  <c:y val="-6.7373890419664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29-4D06-AF56-7FB77A6BB82E}"/>
                </c:ext>
              </c:extLst>
            </c:dLbl>
            <c:dLbl>
              <c:idx val="1"/>
              <c:layout>
                <c:manualLayout>
                  <c:x val="1.1371019997505455E-2"/>
                  <c:y val="7.940494228031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29-4D06-AF56-7FB77A6BB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Hoja1!$F$2:$F$4</c:f>
              <c:numCache>
                <c:formatCode>General</c:formatCode>
                <c:ptCount val="3"/>
                <c:pt idx="0">
                  <c:v>0.39</c:v>
                </c:pt>
                <c:pt idx="1">
                  <c:v>0.52</c:v>
                </c:pt>
                <c:pt idx="2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29-4D06-AF56-7FB77A6BB82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0.21415272311964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29-4D06-AF56-7FB77A6BB82E}"/>
                </c:ext>
              </c:extLst>
            </c:dLbl>
            <c:dLbl>
              <c:idx val="1"/>
              <c:layout>
                <c:manualLayout>
                  <c:x val="-5.0032487989024453E-2"/>
                  <c:y val="-3.8499365954093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29-4D06-AF56-7FB77A6BB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Índice de Gobierno Abierto</c:v>
                </c:pt>
                <c:pt idx="1">
                  <c:v>Transparencia</c:v>
                </c:pt>
                <c:pt idx="2">
                  <c:v>Participación</c:v>
                </c:pt>
              </c:strCache>
            </c:strRef>
          </c:cat>
          <c:val>
            <c:numRef>
              <c:f>Hoja1!$G$2:$G$4</c:f>
              <c:numCache>
                <c:formatCode>General</c:formatCode>
                <c:ptCount val="3"/>
                <c:pt idx="0">
                  <c:v>0.46</c:v>
                </c:pt>
                <c:pt idx="1">
                  <c:v>0.6</c:v>
                </c:pt>
                <c:pt idx="2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29-4D06-AF56-7FB77A6BB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951535"/>
        <c:axId val="1401947647"/>
      </c:lineChart>
      <c:catAx>
        <c:axId val="140195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47647"/>
        <c:crosses val="autoZero"/>
        <c:auto val="1"/>
        <c:lblAlgn val="ctr"/>
        <c:lblOffset val="100"/>
        <c:noMultiLvlLbl val="0"/>
      </c:catAx>
      <c:valAx>
        <c:axId val="140194764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51535"/>
        <c:crosses val="autoZero"/>
        <c:crossBetween val="between"/>
        <c:majorUnit val="0.1"/>
      </c:valAx>
      <c:spPr>
        <a:noFill/>
        <a:ln>
          <a:solidFill>
            <a:schemeClr val="accent4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25464461897831"/>
          <c:y val="2.0035885796502711E-2"/>
          <c:w val="0.7016988489644862"/>
          <c:h val="0.91160440642242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15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E031-4D09-B306-A8E16AF5D387}"/>
              </c:ext>
            </c:extLst>
          </c:dPt>
          <c:dPt>
            <c:idx val="22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708-43E2-9B37-3432310C4AD2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FE7-4B4A-89B9-8B23C2535861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7F5-4F21-95F3-B3F3D6E17FAC}"/>
              </c:ext>
            </c:extLst>
          </c:dPt>
          <c:dPt>
            <c:idx val="33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C7-4A50-A913-DEE524B6B629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959-43AE-A594-D0907731F2D0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0CC-4FBF-A359-B9F86D1A2A6C}"/>
              </c:ext>
            </c:extLst>
          </c:dPt>
          <c:dPt>
            <c:idx val="43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8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2A-404A-BB48-EFF7BF7D4FF8}"/>
              </c:ext>
            </c:extLst>
          </c:dPt>
          <c:dPt>
            <c:idx val="56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802-46EF-85EF-D0B4E4DF3895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DDF-48D4-A5F0-19F851BBA13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15"/>
              <c:layout>
                <c:manualLayout>
                  <c:x val="6.811759352987406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031-4D09-B306-A8E16AF5D387}"/>
                </c:ext>
              </c:extLst>
            </c:dLbl>
            <c:dLbl>
              <c:idx val="22"/>
              <c:layout>
                <c:manualLayout>
                  <c:x val="6.4653987079202502E-2"/>
                  <c:y val="-2.226209532944827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CC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FC846C-230D-431E-AFFF-C0905F1CE1DA}" type="VALUE">
                      <a:rPr lang="en-US">
                        <a:solidFill>
                          <a:srgbClr val="800000"/>
                        </a:solidFill>
                      </a:rPr>
                      <a:pPr>
                        <a:defRPr sz="1600" b="1">
                          <a:solidFill>
                            <a:srgbClr val="CC0000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9708-43E2-9B37-3432310C4AD2}"/>
                </c:ext>
              </c:extLst>
            </c:dLbl>
            <c:dLbl>
              <c:idx val="33"/>
              <c:layout>
                <c:manualLayout>
                  <c:x val="7.850841288188865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7-4A50-A913-DEE524B6B629}"/>
                </c:ext>
              </c:extLst>
            </c:dLbl>
            <c:dLbl>
              <c:idx val="35"/>
              <c:layout>
                <c:manualLayout>
                  <c:x val="-2.309070967114375E-3"/>
                  <c:y val="-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59-43AE-A594-D0907731F2D0}"/>
                </c:ext>
              </c:extLst>
            </c:dLbl>
            <c:dLbl>
              <c:idx val="42"/>
              <c:layout>
                <c:manualLayout>
                  <c:x val="-4.6181419342288341E-3"/>
                  <c:y val="4.45241906588949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B2F7E7F-B56C-4A14-BA7E-10B2CC266951}" type="VALUE">
                      <a:rPr lang="en-US" sz="400"/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0CC-4FBF-A359-B9F86D1A2A6C}"/>
                </c:ext>
              </c:extLst>
            </c:dLbl>
            <c:dLbl>
              <c:idx val="43"/>
              <c:layout>
                <c:manualLayout>
                  <c:x val="5.657223869430218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EB593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>
                        <a:solidFill>
                          <a:srgbClr val="EB5931"/>
                        </a:solidFill>
                      </a:rPr>
                      <a:t>0.41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EB593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8"/>
              <c:layout>
                <c:manualLayout>
                  <c:x val="-1.1545354835571875E-3"/>
                  <c:y val="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2A-404A-BB48-EFF7BF7D4FF8}"/>
                </c:ext>
              </c:extLst>
            </c:dLbl>
            <c:dLbl>
              <c:idx val="56"/>
              <c:layout>
                <c:manualLayout>
                  <c:x val="-8.4664957404047741E-17"/>
                  <c:y val="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02-46EF-85EF-D0B4E4DF3895}"/>
                </c:ext>
              </c:extLst>
            </c:dLbl>
            <c:dLbl>
              <c:idx val="57"/>
              <c:layout>
                <c:manualLayout>
                  <c:x val="-1.6932991480809548E-16"/>
                  <c:y val="2.22620953294474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66006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892E4E4-3246-46CD-B8C0-BDDB344462BC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rgbClr val="660066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66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FE7-4B4A-89B9-8B23C2535861}"/>
                </c:ext>
              </c:extLst>
            </c:dLbl>
            <c:dLbl>
              <c:idx val="60"/>
              <c:layout>
                <c:manualLayout>
                  <c:x val="-1.1545354835571875E-3"/>
                  <c:y val="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DF-48D4-A5F0-19F851BBA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La Trinidad Vista Hermosa</c:v>
                </c:pt>
                <c:pt idx="1">
                  <c:v>Natividad</c:v>
                </c:pt>
                <c:pt idx="2">
                  <c:v>San Juan Petlapa</c:v>
                </c:pt>
                <c:pt idx="3">
                  <c:v>San Miguel Tlacamama</c:v>
                </c:pt>
                <c:pt idx="4">
                  <c:v>San Pedro Mártir Quiechapa</c:v>
                </c:pt>
                <c:pt idx="5">
                  <c:v>Santiago Tenango</c:v>
                </c:pt>
                <c:pt idx="6">
                  <c:v>San Juan Quiotepec</c:v>
                </c:pt>
                <c:pt idx="7">
                  <c:v>Universidad Autónoma Comunal de Oaxaca</c:v>
                </c:pt>
                <c:pt idx="8">
                  <c:v>Tlacotepec Plumas</c:v>
                </c:pt>
                <c:pt idx="9">
                  <c:v>Santa María Huatulco</c:v>
                </c:pt>
                <c:pt idx="10">
                  <c:v>San Pedro Mixtepec</c:v>
                </c:pt>
                <c:pt idx="11">
                  <c:v>Fideicomiso para el Desarrollo Logístico para el Estado de Oaxaca</c:v>
                </c:pt>
                <c:pt idx="12">
                  <c:v>Secretaría de Gobierno</c:v>
                </c:pt>
                <c:pt idx="13">
                  <c:v>Secretaría de Fomento Agroalimentario y Desarrollo Rural</c:v>
                </c:pt>
                <c:pt idx="14">
                  <c:v>Tribunal Superior de Justicia</c:v>
                </c:pt>
                <c:pt idx="15">
                  <c:v>Partido Acción Nacional</c:v>
                </c:pt>
                <c:pt idx="16">
                  <c:v>Santiago Pinotepa Nacional</c:v>
                </c:pt>
                <c:pt idx="17">
                  <c:v>Santa Lucía del Camino</c:v>
                </c:pt>
                <c:pt idx="18">
                  <c:v>Fideicomiso Público Denomiando Oficina de Convenciones y Visitantes de Oaxaca</c:v>
                </c:pt>
                <c:pt idx="19">
                  <c:v>Instituto Oaxaqueño Constructor de Infraestructura Física Educativa</c:v>
                </c:pt>
                <c:pt idx="20">
                  <c:v>Nazareno Etla</c:v>
                </c:pt>
                <c:pt idx="21">
                  <c:v>San Juan Tepeuxila</c:v>
                </c:pt>
                <c:pt idx="22">
                  <c:v>Movimiento Regeneración Nacional</c:v>
                </c:pt>
                <c:pt idx="23">
                  <c:v>Secretaría Ejecutiva del Sistema Estatal de Combate a la Corrupción</c:v>
                </c:pt>
                <c:pt idx="24">
                  <c:v>Centro de Conciliación Laboral del Estado de Oaxaca</c:v>
                </c:pt>
                <c:pt idx="25">
                  <c:v>Secretaría de Cultura y las Artes</c:v>
                </c:pt>
                <c:pt idx="26">
                  <c:v>Santo Domingo Tehuantepec</c:v>
                </c:pt>
                <c:pt idx="27">
                  <c:v>Miahuatlán de Porfirio Díaz</c:v>
                </c:pt>
                <c:pt idx="28">
                  <c:v>Universidad de Chalcatongo</c:v>
                </c:pt>
                <c:pt idx="29">
                  <c:v>Instituto Tecnológico Superior de San Miguel El Grande</c:v>
                </c:pt>
                <c:pt idx="30">
                  <c:v>Secretaría de Finanzas</c:v>
                </c:pt>
                <c:pt idx="31">
                  <c:v>Comisión Estatal del Agua para el Bienestar</c:v>
                </c:pt>
                <c:pt idx="32">
                  <c:v>Secretaría de Desarrollo Económico</c:v>
                </c:pt>
                <c:pt idx="33">
                  <c:v>Partido Revolucionario Institucional</c:v>
                </c:pt>
                <c:pt idx="34">
                  <c:v>Secretaría de Seguridad y Proteccion Ciudadana</c:v>
                </c:pt>
                <c:pt idx="35">
                  <c:v>Gubernatura</c:v>
                </c:pt>
                <c:pt idx="36">
                  <c:v>Secretaría de las Infraestructuras y Comunicaciones</c:v>
                </c:pt>
                <c:pt idx="37">
                  <c:v>Villa de Tututepec</c:v>
                </c:pt>
                <c:pt idx="38">
                  <c:v>Instituto Estatal de Educación Pública de Oaxaca</c:v>
                </c:pt>
                <c:pt idx="39">
                  <c:v>Santa Cruz Xoxocotlán</c:v>
                </c:pt>
                <c:pt idx="40">
                  <c:v>Instituto del Deporte</c:v>
                </c:pt>
                <c:pt idx="41">
                  <c:v>Heroica Ciudad de Huajuapan de León</c:v>
                </c:pt>
                <c:pt idx="42">
                  <c:v>Universidad Autónoma Benito Juárez de Oaxaca</c:v>
                </c:pt>
                <c:pt idx="43">
                  <c:v>Movimiento Ciudadano</c:v>
                </c:pt>
                <c:pt idx="44">
                  <c:v>Heróica Ciudad de Juchitán de Zaragoza</c:v>
                </c:pt>
                <c:pt idx="45">
                  <c:v>Oaxaca de Juárez</c:v>
                </c:pt>
                <c:pt idx="46">
                  <c:v>San Juan Bautista Tuxtepec</c:v>
                </c:pt>
                <c:pt idx="47">
                  <c:v>San Pedro Pochutla</c:v>
                </c:pt>
                <c:pt idx="48">
                  <c:v>Instituto Estatal Electoral y de Participación Ciudadana de Oaxaca</c:v>
                </c:pt>
                <c:pt idx="49">
                  <c:v>Instituto de la Juventud</c:v>
                </c:pt>
                <c:pt idx="50">
                  <c:v>Órgano Superior de Fiscalización</c:v>
                </c:pt>
                <c:pt idx="51">
                  <c:v>Salina Cruz</c:v>
                </c:pt>
                <c:pt idx="52">
                  <c:v>Defensoría de los Derechos Humanos del Pueblo de Oaxaca</c:v>
                </c:pt>
                <c:pt idx="53">
                  <c:v>DIF</c:v>
                </c:pt>
                <c:pt idx="54">
                  <c:v>Secretaría de Bienestar, Tequio e Inclusión Social</c:v>
                </c:pt>
                <c:pt idx="55">
                  <c:v>Congreso Estatal</c:v>
                </c:pt>
                <c:pt idx="56">
                  <c:v>Fideicomiso de Fomento para el Estado de Oaxaca</c:v>
                </c:pt>
                <c:pt idx="57">
                  <c:v>Secretaría de Turismo</c:v>
                </c:pt>
                <c:pt idx="58">
                  <c:v>Tribunal Electoral del Estado de Oaxaca</c:v>
                </c:pt>
                <c:pt idx="59">
                  <c:v>Fiscalía General</c:v>
                </c:pt>
                <c:pt idx="60">
                  <c:v>Secretaria de Honestidad, Transparencia y Función Pública</c:v>
                </c:pt>
                <c:pt idx="61">
                  <c:v>Servicios de Salud de Oaxaca</c:v>
                </c:pt>
              </c:strCache>
            </c:strRef>
          </c:cat>
          <c:val>
            <c:numRef>
              <c:f>Hoja1!$B$2:$B$63</c:f>
              <c:numCache>
                <c:formatCode>General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2.5000000000000001E-2</c:v>
                </c:pt>
                <c:pt idx="7">
                  <c:v>0.05</c:v>
                </c:pt>
                <c:pt idx="8">
                  <c:v>0.05</c:v>
                </c:pt>
                <c:pt idx="9">
                  <c:v>7.4999999999999997E-2</c:v>
                </c:pt>
                <c:pt idx="10">
                  <c:v>7.4999999999999997E-2</c:v>
                </c:pt>
                <c:pt idx="11">
                  <c:v>7.4999999999999997E-2</c:v>
                </c:pt>
                <c:pt idx="12">
                  <c:v>7.4999999999999997E-2</c:v>
                </c:pt>
                <c:pt idx="13">
                  <c:v>7.4999999999999997E-2</c:v>
                </c:pt>
                <c:pt idx="14">
                  <c:v>7.4999999999999997E-2</c:v>
                </c:pt>
                <c:pt idx="15">
                  <c:v>7.4999999999999997E-2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0.125</c:v>
                </c:pt>
                <c:pt idx="24">
                  <c:v>0.125</c:v>
                </c:pt>
                <c:pt idx="25">
                  <c:v>0.125</c:v>
                </c:pt>
                <c:pt idx="26">
                  <c:v>0.125</c:v>
                </c:pt>
                <c:pt idx="27">
                  <c:v>0.125</c:v>
                </c:pt>
                <c:pt idx="28">
                  <c:v>0.125</c:v>
                </c:pt>
                <c:pt idx="29">
                  <c:v>0.125</c:v>
                </c:pt>
                <c:pt idx="30">
                  <c:v>0.125</c:v>
                </c:pt>
                <c:pt idx="31">
                  <c:v>0.21</c:v>
                </c:pt>
                <c:pt idx="32">
                  <c:v>0.24</c:v>
                </c:pt>
                <c:pt idx="33">
                  <c:v>0.32500000000000001</c:v>
                </c:pt>
                <c:pt idx="34">
                  <c:v>0.33500000000000002</c:v>
                </c:pt>
                <c:pt idx="35">
                  <c:v>0.34</c:v>
                </c:pt>
                <c:pt idx="36">
                  <c:v>0.34</c:v>
                </c:pt>
                <c:pt idx="37">
                  <c:v>0.36</c:v>
                </c:pt>
                <c:pt idx="38">
                  <c:v>0.36499999999999999</c:v>
                </c:pt>
                <c:pt idx="39">
                  <c:v>0.375</c:v>
                </c:pt>
                <c:pt idx="40">
                  <c:v>0.39</c:v>
                </c:pt>
                <c:pt idx="41">
                  <c:v>0.39</c:v>
                </c:pt>
                <c:pt idx="42">
                  <c:v>0.39</c:v>
                </c:pt>
                <c:pt idx="43">
                  <c:v>0.40500000000000003</c:v>
                </c:pt>
                <c:pt idx="44">
                  <c:v>0.42499999999999999</c:v>
                </c:pt>
                <c:pt idx="45">
                  <c:v>0.42499999999999999</c:v>
                </c:pt>
                <c:pt idx="46">
                  <c:v>0.42499999999999999</c:v>
                </c:pt>
                <c:pt idx="47">
                  <c:v>0.45</c:v>
                </c:pt>
                <c:pt idx="48">
                  <c:v>0.45</c:v>
                </c:pt>
                <c:pt idx="49">
                  <c:v>0.47499999999999998</c:v>
                </c:pt>
                <c:pt idx="50">
                  <c:v>0.47499999999999998</c:v>
                </c:pt>
                <c:pt idx="51">
                  <c:v>0.47499999999999998</c:v>
                </c:pt>
                <c:pt idx="52">
                  <c:v>0.5</c:v>
                </c:pt>
                <c:pt idx="53">
                  <c:v>0.5</c:v>
                </c:pt>
                <c:pt idx="54">
                  <c:v>0.51500000000000001</c:v>
                </c:pt>
                <c:pt idx="55">
                  <c:v>0.55500000000000005</c:v>
                </c:pt>
                <c:pt idx="56">
                  <c:v>0.61499999999999999</c:v>
                </c:pt>
                <c:pt idx="57">
                  <c:v>0.66</c:v>
                </c:pt>
                <c:pt idx="58">
                  <c:v>0.7</c:v>
                </c:pt>
                <c:pt idx="59">
                  <c:v>0.76500000000000001</c:v>
                </c:pt>
                <c:pt idx="60">
                  <c:v>0.81</c:v>
                </c:pt>
                <c:pt idx="61">
                  <c:v>0.91500000000000004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408-95B1-8ECB3E5CDE69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511-4799-816B-6ECCF1834E81}"/>
              </c:ext>
            </c:extLst>
          </c:dPt>
          <c:dPt>
            <c:idx val="2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6-45C5-B3F7-3329E0D29F29}"/>
              </c:ext>
            </c:extLst>
          </c:dPt>
          <c:dPt>
            <c:idx val="3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AF9-4333-AF29-2DD925273CA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B82-4408-95B1-8ECB3E5CDE6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511-4799-816B-6ECCF1834E8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C86-45C5-B3F7-3329E0D29F2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28E2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AF9-4333-AF29-2DD925273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Partido Acción Nacional</c:v>
                </c:pt>
                <c:pt idx="1">
                  <c:v>Movimiento Regeneración Nacional</c:v>
                </c:pt>
                <c:pt idx="2">
                  <c:v>Partido Revolucionario Institucional</c:v>
                </c:pt>
                <c:pt idx="3">
                  <c:v>Movimiento Ciudadano</c:v>
                </c:pt>
              </c:strCache>
            </c:strRef>
          </c:cat>
          <c:val>
            <c:numRef>
              <c:f>Hoja1!$B$2:$B$5</c:f>
              <c:numCache>
                <c:formatCode>0.00</c:formatCode>
                <c:ptCount val="4"/>
                <c:pt idx="0">
                  <c:v>7.0000000000000007E-2</c:v>
                </c:pt>
                <c:pt idx="1">
                  <c:v>0.1</c:v>
                </c:pt>
                <c:pt idx="2">
                  <c:v>0.32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MORENA</c:v>
                </c:pt>
              </c:strCache>
            </c:strRef>
          </c:tx>
          <c:spPr>
            <a:solidFill>
              <a:srgbClr val="800000"/>
            </a:solidFill>
            <a:ln>
              <a:solidFill>
                <a:srgbClr val="8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06-4525-8010-73CC2F2C17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06-4525-8010-73CC2F2C17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256-4173-8381-92F0761BA11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06-4525-8010-73CC2F2C17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256-4173-8381-92F0761BA11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06-4525-8010-73CC2F2C17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06-4525-8010-73CC2F2C17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06-4525-8010-73CC2F2C17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06-4525-8010-73CC2F2C17F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06-4525-8010-73CC2F2C17F6}"/>
              </c:ext>
            </c:extLst>
          </c:dPt>
          <c:dLbls>
            <c:dLbl>
              <c:idx val="0"/>
              <c:layout>
                <c:manualLayout>
                  <c:x val="5.0656691993602003E-3"/>
                  <c:y val="4.0751600565661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06-4525-8010-73CC2F2C17F6}"/>
                </c:ext>
              </c:extLst>
            </c:dLbl>
            <c:dLbl>
              <c:idx val="1"/>
              <c:layout>
                <c:manualLayout>
                  <c:x val="-1.1297932626065646E-3"/>
                  <c:y val="-8.67481165706476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06-4525-8010-73CC2F2C17F6}"/>
                </c:ext>
              </c:extLst>
            </c:dLbl>
            <c:dLbl>
              <c:idx val="2"/>
              <c:layout>
                <c:manualLayout>
                  <c:x val="1.3835366909368757E-3"/>
                  <c:y val="-8.67481165706476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dLbl>
              <c:idx val="3"/>
              <c:layout>
                <c:manualLayout>
                  <c:x val="5.198932428738443E-3"/>
                  <c:y val="-6.4536500762859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06-4525-8010-73CC2F2C17F6}"/>
                </c:ext>
              </c:extLst>
            </c:dLbl>
            <c:dLbl>
              <c:idx val="4"/>
              <c:layout>
                <c:manualLayout>
                  <c:x val="-3.194471659010302E-3"/>
                  <c:y val="-2.22803033549081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56-4173-8381-92F0761BA112}"/>
                </c:ext>
              </c:extLst>
            </c:dLbl>
            <c:dLbl>
              <c:idx val="5"/>
              <c:layout>
                <c:manualLayout>
                  <c:x val="-1.5694596932408695E-3"/>
                  <c:y val="-2.9784071073423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6-4173-8381-92F0761BA112}"/>
                </c:ext>
              </c:extLst>
            </c:dLbl>
            <c:dLbl>
              <c:idx val="6"/>
              <c:layout>
                <c:manualLayout>
                  <c:x val="9.8041553445425114E-4"/>
                  <c:y val="0.116651359825036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9506-4525-8010-73CC2F2C17F6}"/>
                </c:ext>
              </c:extLst>
            </c:dLbl>
            <c:dLbl>
              <c:idx val="7"/>
              <c:layout>
                <c:manualLayout>
                  <c:x val="-1.3650480652431574E-3"/>
                  <c:y val="6.0162407763083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06-4525-8010-73CC2F2C17F6}"/>
                </c:ext>
              </c:extLst>
            </c:dLbl>
            <c:dLbl>
              <c:idx val="8"/>
              <c:layout>
                <c:manualLayout>
                  <c:x val="-1.124436744882193E-3"/>
                  <c:y val="0.529958252374733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6-9506-4525-8010-73CC2F2C17F6}"/>
                </c:ext>
              </c:extLst>
            </c:dLbl>
            <c:dLbl>
              <c:idx val="9"/>
              <c:layout>
                <c:manualLayout>
                  <c:x val="-1.0704741485815078E-2"/>
                  <c:y val="1.339426263558727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06-4525-8010-73CC2F2C17F6}"/>
                </c:ext>
              </c:extLst>
            </c:dLbl>
            <c:dLbl>
              <c:idx val="10"/>
              <c:layout>
                <c:manualLayout>
                  <c:x val="-2.4305631151573435E-3"/>
                  <c:y val="-3.9804618878273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06-4525-8010-73CC2F2C17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0.8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PRI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rgbClr val="CC0000"/>
              </a:solidFill>
            </a:ln>
            <a:effectLst/>
          </c:spPr>
          <c:invertIfNegative val="0"/>
          <c:dLbls>
            <c:dLbl>
              <c:idx val="6"/>
              <c:layout>
                <c:manualLayout>
                  <c:x val="-3.2916665370734959E-3"/>
                  <c:y val="0.29100386179505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7FF-413B-A187-95DF14819B48}"/>
                </c:ext>
              </c:extLst>
            </c:dLbl>
            <c:dLbl>
              <c:idx val="7"/>
              <c:layout>
                <c:manualLayout>
                  <c:x val="-8.0462030290889892E-17"/>
                  <c:y val="0.5110311719327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FF-413B-A187-95DF14819B48}"/>
                </c:ext>
              </c:extLst>
            </c:dLbl>
            <c:dLbl>
              <c:idx val="8"/>
              <c:layout>
                <c:manualLayout>
                  <c:x val="0"/>
                  <c:y val="0.26024735607687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7FF-413B-A187-95DF14819B48}"/>
                </c:ext>
              </c:extLst>
            </c:dLbl>
            <c:dLbl>
              <c:idx val="9"/>
              <c:layout>
                <c:manualLayout>
                  <c:x val="0"/>
                  <c:y val="0.5133970569880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7FF-413B-A187-95DF14819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0.65</c:v>
                </c:pt>
                <c:pt idx="7">
                  <c:v>1</c:v>
                </c:pt>
                <c:pt idx="8">
                  <c:v>0.6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ser>
          <c:idx val="1"/>
          <c:order val="2"/>
          <c:tx>
            <c:strRef>
              <c:f>Hoja1!$D$1</c:f>
              <c:strCache>
                <c:ptCount val="1"/>
                <c:pt idx="0">
                  <c:v>MC</c:v>
                </c:pt>
              </c:strCache>
            </c:strRef>
          </c:tx>
          <c:spPr>
            <a:solidFill>
              <a:srgbClr val="F28E2A"/>
            </a:solidFill>
            <a:ln>
              <a:solidFill>
                <a:srgbClr val="F28E2A"/>
              </a:solidFill>
            </a:ln>
            <a:effectLst/>
          </c:spPr>
          <c:invertIfNegative val="0"/>
          <c:dLbls>
            <c:dLbl>
              <c:idx val="6"/>
              <c:layout>
                <c:manualLayout>
                  <c:x val="-4.3888887160979948E-3"/>
                  <c:y val="0.32649213762371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7FF-413B-A187-95DF14819B48}"/>
                </c:ext>
              </c:extLst>
            </c:dLbl>
            <c:dLbl>
              <c:idx val="7"/>
              <c:layout>
                <c:manualLayout>
                  <c:x val="0"/>
                  <c:y val="0.43768873522020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7FF-413B-A187-95DF14819B48}"/>
                </c:ext>
              </c:extLst>
            </c:dLbl>
            <c:dLbl>
              <c:idx val="8"/>
              <c:layout>
                <c:manualLayout>
                  <c:x val="-1.0972221790244987E-3"/>
                  <c:y val="0.44005462027544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7FF-413B-A187-95DF14819B48}"/>
                </c:ext>
              </c:extLst>
            </c:dLbl>
            <c:dLbl>
              <c:idx val="9"/>
              <c:layout>
                <c:manualLayout>
                  <c:x val="-3.2916665370734959E-3"/>
                  <c:y val="0.15614841364612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7FF-413B-A187-95DF14819B48}"/>
                </c:ext>
              </c:extLst>
            </c:dLbl>
            <c:dLbl>
              <c:idx val="10"/>
              <c:layout>
                <c:manualLayout>
                  <c:x val="-1.6092406058177978E-16"/>
                  <c:y val="0.43768873522020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7FF-413B-A187-95DF14819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0.81</c:v>
                </c:pt>
                <c:pt idx="7">
                  <c:v>1</c:v>
                </c:pt>
                <c:pt idx="8">
                  <c:v>1</c:v>
                </c:pt>
                <c:pt idx="9">
                  <c:v>0.25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35F-4E4F-8CDC-9422C5C3E05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PAN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6"/>
              <c:layout>
                <c:manualLayout>
                  <c:x val="-3.2916665370734959E-3"/>
                  <c:y val="8.753774704404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7FF-413B-A187-95DF14819B48}"/>
                </c:ext>
              </c:extLst>
            </c:dLbl>
            <c:dLbl>
              <c:idx val="8"/>
              <c:layout>
                <c:manualLayout>
                  <c:x val="-1.6092406058177978E-16"/>
                  <c:y val="0.3832733789495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7FF-413B-A187-95DF14819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0.15</c:v>
                </c:pt>
                <c:pt idx="7">
                  <c:v>0</c:v>
                </c:pt>
                <c:pt idx="8">
                  <c:v>0.6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35F-4E4F-8CDC-9422C5C3E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0160335"/>
        <c:axId val="1230144351"/>
      </c:barChart>
      <c:lineChart>
        <c:grouping val="standard"/>
        <c:varyColors val="0"/>
        <c:ser>
          <c:idx val="4"/>
          <c:order val="4"/>
          <c:tx>
            <c:strRef>
              <c:f>Hoja1!$F$1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50000"/>
                </a:schemeClr>
              </a:solidFill>
              <a:ln w="9525">
                <a:solidFill>
                  <a:schemeClr val="accent4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944443580489983E-2"/>
                  <c:y val="-5.231363066485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52-495C-B5B2-2C60C7653843}"/>
                </c:ext>
              </c:extLst>
            </c:dLbl>
            <c:dLbl>
              <c:idx val="1"/>
              <c:layout>
                <c:manualLayout>
                  <c:x val="-2.545486338979103E-2"/>
                  <c:y val="-7.3593369560560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52-495C-B5B2-2C60C7653843}"/>
                </c:ext>
              </c:extLst>
            </c:dLbl>
            <c:dLbl>
              <c:idx val="2"/>
              <c:layout>
                <c:manualLayout>
                  <c:x val="-2.4821239180266214E-2"/>
                  <c:y val="-5.5889656611344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52-495C-B5B2-2C60C7653843}"/>
                </c:ext>
              </c:extLst>
            </c:dLbl>
            <c:dLbl>
              <c:idx val="3"/>
              <c:layout>
                <c:manualLayout>
                  <c:x val="-2.5908439487419308E-2"/>
                  <c:y val="-6.226431965901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52-495C-B5B2-2C60C7653843}"/>
                </c:ext>
              </c:extLst>
            </c:dLbl>
            <c:dLbl>
              <c:idx val="4"/>
              <c:layout>
                <c:manualLayout>
                  <c:x val="-2.1312460884461294E-2"/>
                  <c:y val="-6.265385238740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52-495C-B5B2-2C60C7653843}"/>
                </c:ext>
              </c:extLst>
            </c:dLbl>
            <c:dLbl>
              <c:idx val="5"/>
              <c:layout>
                <c:manualLayout>
                  <c:x val="-3.0319445437992087E-2"/>
                  <c:y val="-6.5896418944219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52-495C-B5B2-2C60C7653843}"/>
                </c:ext>
              </c:extLst>
            </c:dLbl>
            <c:dLbl>
              <c:idx val="6"/>
              <c:layout>
                <c:manualLayout>
                  <c:x val="-5.5159691616635143E-2"/>
                  <c:y val="-1.6435822107798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52-495C-B5B2-2C60C7653843}"/>
                </c:ext>
              </c:extLst>
            </c:dLbl>
            <c:dLbl>
              <c:idx val="7"/>
              <c:layout>
                <c:manualLayout>
                  <c:x val="-5.5958331130249429E-2"/>
                  <c:y val="-4.495181604964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FF-413B-A187-95DF14819B48}"/>
                </c:ext>
              </c:extLst>
            </c:dLbl>
            <c:dLbl>
              <c:idx val="8"/>
              <c:layout>
                <c:manualLayout>
                  <c:x val="1.3166666148293983E-2"/>
                  <c:y val="-2.3658850552443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FF-413B-A187-95DF14819B48}"/>
                </c:ext>
              </c:extLst>
            </c:dLbl>
            <c:dLbl>
              <c:idx val="9"/>
              <c:layout>
                <c:manualLayout>
                  <c:x val="1.9749999222440813E-2"/>
                  <c:y val="-1.1829425276221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FF-413B-A187-95DF14819B48}"/>
                </c:ext>
              </c:extLst>
            </c:dLbl>
            <c:dLbl>
              <c:idx val="10"/>
              <c:layout>
                <c:manualLayout>
                  <c:x val="-4.7180553698053442E-2"/>
                  <c:y val="2.3658850552443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FF-413B-A187-95DF14819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Hoja1!$F$2:$F$12</c:f>
              <c:numCache>
                <c:formatCode>General</c:formatCode>
                <c:ptCount val="11"/>
                <c:pt idx="0">
                  <c:v>0.19</c:v>
                </c:pt>
                <c:pt idx="1">
                  <c:v>0.05</c:v>
                </c:pt>
                <c:pt idx="2">
                  <c:v>0.35</c:v>
                </c:pt>
                <c:pt idx="3">
                  <c:v>0.22</c:v>
                </c:pt>
                <c:pt idx="4">
                  <c:v>0.19</c:v>
                </c:pt>
                <c:pt idx="5">
                  <c:v>0.18</c:v>
                </c:pt>
                <c:pt idx="6">
                  <c:v>0.44</c:v>
                </c:pt>
                <c:pt idx="7">
                  <c:v>0.48</c:v>
                </c:pt>
                <c:pt idx="8">
                  <c:v>0.75</c:v>
                </c:pt>
                <c:pt idx="9">
                  <c:v>0.33</c:v>
                </c:pt>
                <c:pt idx="10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35F-4E4F-8CDC-9422C5C3E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tickLblSkip val="1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66612697138694E-2"/>
          <c:y val="3.1106050864764694E-2"/>
          <c:w val="0.94163034102283782"/>
          <c:h val="0.8294272787530031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MORENA</c:v>
                </c:pt>
              </c:strCache>
            </c:strRef>
          </c:tx>
          <c:spPr>
            <a:ln w="38100" cap="rnd">
              <a:solidFill>
                <a:srgbClr val="8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00"/>
              </a:solidFill>
              <a:ln w="38100">
                <a:solidFill>
                  <a:srgbClr val="800000"/>
                </a:solidFill>
                <a:headEnd type="oval" w="lg" len="lg"/>
                <a:tailEnd type="oval" w="lg" len="lg"/>
              </a:ln>
              <a:effectLst/>
            </c:spPr>
          </c:marker>
          <c:dLbls>
            <c:dLbl>
              <c:idx val="0"/>
              <c:layout>
                <c:manualLayout>
                  <c:x val="-5.1527614408480159E-2"/>
                  <c:y val="2.761395009066643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9-4596-841D-F8CDE7359A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3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</c:v>
                </c:pt>
              </c:strCache>
            </c:strRef>
          </c:tx>
          <c:spPr>
            <a:ln w="3810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rgbClr val="EB593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729-4417-B14E-69E8B45180D6}"/>
              </c:ext>
            </c:extLst>
          </c:dPt>
          <c:dLbls>
            <c:dLbl>
              <c:idx val="0"/>
              <c:layout>
                <c:manualLayout>
                  <c:x val="-1.5231400117164616E-2"/>
                  <c:y val="-7.7798151439730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9-4417-B14E-69E8B45180D6}"/>
                </c:ext>
              </c:extLst>
            </c:dLbl>
            <c:dLbl>
              <c:idx val="3"/>
              <c:layout>
                <c:manualLayout>
                  <c:x val="1.2888107791446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29-4417-B14E-69E8B4518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rgbClr val="F28E2A"/>
                </a:solidFill>
                <a:prstDash val="solid"/>
                <a:headEnd type="oval"/>
                <a:tailEnd type="oval"/>
              </a:ln>
              <a:effectLst/>
            </c:spPr>
            <c:trendlineType val="linear"/>
            <c:dispRSqr val="0"/>
            <c:dispEq val="0"/>
          </c:trendline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9.1999999999999998E-2</c:v>
                </c:pt>
                <c:pt idx="3">
                  <c:v>0.45100000000000001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29-4417-B14E-69E8B45180D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38100" cap="rnd">
                <a:solidFill>
                  <a:srgbClr val="0070C0"/>
                </a:solidFill>
                <a:headEnd type="oval" w="lg" len="lg"/>
                <a:tailEnd type="oval" w="lg" len="lg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29-4417-B14E-69E8B45180D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PRI</c:v>
                </c:pt>
              </c:strCache>
            </c:strRef>
          </c:tx>
          <c:spPr>
            <a:ln w="28575" cap="rnd">
              <a:solidFill>
                <a:srgbClr val="CC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0000"/>
              </a:solidFill>
              <a:ln w="9525">
                <a:solidFill>
                  <a:srgbClr val="CC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163444639718805E-2"/>
                  <c:y val="3.339837177832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29-4417-B14E-69E8B45180D6}"/>
                </c:ext>
              </c:extLst>
            </c:dLbl>
            <c:dLbl>
              <c:idx val="1"/>
              <c:layout>
                <c:manualLayout>
                  <c:x val="-2.6947861745752869E-2"/>
                  <c:y val="-4.8030319014472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9-4417-B14E-69E8B45180D6}"/>
                </c:ext>
              </c:extLst>
            </c:dLbl>
            <c:dLbl>
              <c:idx val="2"/>
              <c:layout>
                <c:manualLayout>
                  <c:x val="-2.9291154071470503E-2"/>
                  <c:y val="-7.583734581232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9-4417-B14E-69E8B45180D6}"/>
                </c:ext>
              </c:extLst>
            </c:dLbl>
            <c:dLbl>
              <c:idx val="3"/>
              <c:layout>
                <c:manualLayout>
                  <c:x val="-3.5149384885764502E-2"/>
                  <c:y val="-0.10364437261017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9-4417-B14E-69E8B4518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0">
                  <c:v>7.4999999999999997E-2</c:v>
                </c:pt>
                <c:pt idx="1">
                  <c:v>0.44800000000000001</c:v>
                </c:pt>
                <c:pt idx="2">
                  <c:v>0.41499999999999998</c:v>
                </c:pt>
                <c:pt idx="3">
                  <c:v>0.53600000000000003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29-4417-B14E-69E8B4518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4">
              <a:lumMod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3636512922703643"/>
          <c:y val="0.93310150858594199"/>
          <c:w val="0.42685966538892656"/>
          <c:h val="5.173102225159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3E3-4E27-9292-4DACE45A9CF4}"/>
              </c:ext>
            </c:extLst>
          </c:dPt>
          <c:dPt>
            <c:idx val="19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3E3-4E27-9292-4DACE45A9CF4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9C6-4E4E-AFA5-F3F0BEF661B9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C9-4E73-83A2-A06A93FAC2E2}"/>
              </c:ext>
            </c:extLst>
          </c:dPt>
          <c:dPt>
            <c:idx val="32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3D4-45F7-B196-B0E7C3B6D064}"/>
              </c:ext>
            </c:extLst>
          </c:dPt>
          <c:dPt>
            <c:idx val="38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C7FF-4427-B6F1-005693876858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814-48DE-9D8C-95CA302B9EF7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7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42-4253-898C-E6D4559A5A1F}"/>
              </c:ext>
            </c:extLst>
          </c:dPt>
          <c:dPt>
            <c:idx val="5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DDD-4F99-9297-DFEE7DCB0B71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CF-406C-90D2-9FEE6DB5BF9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11"/>
              <c:layout>
                <c:manualLayout>
                  <c:x val="0.10506272900370406"/>
                  <c:y val="-1.6325347983115138E-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903206-A27C-4B54-9309-6203EE82B10B}" type="VALUE">
                      <a:rPr lang="en-US" sz="1600" b="1">
                        <a:solidFill>
                          <a:srgbClr val="0070C0"/>
                        </a:solidFill>
                      </a:rPr>
                      <a:pPr>
                        <a:defRPr sz="1600">
                          <a:solidFill>
                            <a:srgbClr val="0070C0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3E3-4E27-9292-4DACE45A9CF4}"/>
                </c:ext>
              </c:extLst>
            </c:dLbl>
            <c:dLbl>
              <c:idx val="19"/>
              <c:layout>
                <c:manualLayout>
                  <c:x val="6.580852256275968E-2"/>
                  <c:y val="-8.1626739915575689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8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C31210-113B-43ED-9660-BBB720DA5B38}" type="VALUE">
                      <a:rPr lang="en-US" sz="1600" b="1">
                        <a:solidFill>
                          <a:srgbClr val="800000"/>
                        </a:solidFill>
                      </a:rPr>
                      <a:pPr>
                        <a:defRPr sz="1600" b="1">
                          <a:solidFill>
                            <a:srgbClr val="800000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73E3-4E27-9292-4DACE45A9CF4}"/>
                </c:ext>
              </c:extLst>
            </c:dLbl>
            <c:dLbl>
              <c:idx val="23"/>
              <c:layout>
                <c:manualLayout>
                  <c:x val="-2.309070967114375E-3"/>
                  <c:y val="2.22620953294482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C6-4E4E-AFA5-F3F0BEF661B9}"/>
                </c:ext>
              </c:extLst>
            </c:dLbl>
            <c:dLbl>
              <c:idx val="25"/>
              <c:layout>
                <c:manualLayout>
                  <c:x val="1.15453548355710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C9-4E73-83A2-A06A93FAC2E2}"/>
                </c:ext>
              </c:extLst>
            </c:dLbl>
            <c:dLbl>
              <c:idx val="32"/>
              <c:layout>
                <c:manualLayout>
                  <c:x val="5.3108632243630625E-2"/>
                  <c:y val="2.2262095329447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28E2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3D4-45F7-B196-B0E7C3B6D064}"/>
                </c:ext>
              </c:extLst>
            </c:dLbl>
            <c:dLbl>
              <c:idx val="38"/>
              <c:layout>
                <c:manualLayout>
                  <c:x val="5.6572238694302182E-2"/>
                  <c:y val="4.4524190658894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66006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4A1CAC-8D76-48DD-B3FE-4EEE1E89E0A2}" type="VALUE">
                      <a:rPr lang="en-US">
                        <a:solidFill>
                          <a:srgbClr val="CC0000"/>
                        </a:solidFill>
                      </a:rPr>
                      <a:pPr>
                        <a:defRPr sz="1600" b="1">
                          <a:solidFill>
                            <a:srgbClr val="660066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66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C7FF-4427-B6F1-005693876858}"/>
                </c:ext>
              </c:extLst>
            </c:dLbl>
            <c:dLbl>
              <c:idx val="39"/>
              <c:layout>
                <c:manualLayout>
                  <c:x val="-2.309070967114375E-3"/>
                  <c:y val="-1.11292947438316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9725284190727443E-2"/>
                      <c:h val="2.86847974780376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814-48DE-9D8C-95CA302B9EF7}"/>
                </c:ext>
              </c:extLst>
            </c:dLbl>
            <c:dLbl>
              <c:idx val="43"/>
              <c:layout>
                <c:manualLayout>
                  <c:x val="-5.7726774177859373E-3"/>
                  <c:y val="2.22620953294470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77E60C-09F1-4DE0-BE41-E31D0D4F76F6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40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7"/>
              <c:layout>
                <c:manualLayout>
                  <c:x val="1.1545354835571875E-3"/>
                  <c:y val="-2.22620953294474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2BEB9B-51C8-4FAD-8A93-9A6333B9617E}" type="VALUE">
                      <a:rPr lang="en-US" sz="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A42-4253-898C-E6D4559A5A1F}"/>
                </c:ext>
              </c:extLst>
            </c:dLbl>
            <c:dLbl>
              <c:idx val="55"/>
              <c:layout>
                <c:manualLayout>
                  <c:x val="-2.3090709671144596E-3"/>
                  <c:y val="-2.2262095329447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DD-4F99-9297-DFEE7DCB0B71}"/>
                </c:ext>
              </c:extLst>
            </c:dLbl>
            <c:dLbl>
              <c:idx val="61"/>
              <c:layout>
                <c:manualLayout>
                  <c:x val="-3.4636064506715623E-3"/>
                  <c:y val="-2.22620953294474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CF-406C-90D2-9FEE6DB5B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La Trinidad Vista Hermosa</c:v>
                </c:pt>
                <c:pt idx="1">
                  <c:v>Natividad</c:v>
                </c:pt>
                <c:pt idx="2">
                  <c:v>San Juan Petlapa</c:v>
                </c:pt>
                <c:pt idx="3">
                  <c:v>San Miguel Tlacamama</c:v>
                </c:pt>
                <c:pt idx="4">
                  <c:v>San Pedro Mártir Quiechapa</c:v>
                </c:pt>
                <c:pt idx="5">
                  <c:v>Santiago Tenango</c:v>
                </c:pt>
                <c:pt idx="6">
                  <c:v>San Juan Quiotepec</c:v>
                </c:pt>
                <c:pt idx="7">
                  <c:v>Tlacotepec Plumas</c:v>
                </c:pt>
                <c:pt idx="8">
                  <c:v>Santiago Pinotepa Nacional</c:v>
                </c:pt>
                <c:pt idx="9">
                  <c:v>Nazareno Etla</c:v>
                </c:pt>
                <c:pt idx="10">
                  <c:v>San Juan Tepeuxila</c:v>
                </c:pt>
                <c:pt idx="11">
                  <c:v>Partido Acción Nacional</c:v>
                </c:pt>
                <c:pt idx="12">
                  <c:v>Miahuatlán de Porfirio Díaz</c:v>
                </c:pt>
                <c:pt idx="13">
                  <c:v>Villa de Tututepec</c:v>
                </c:pt>
                <c:pt idx="14">
                  <c:v>Santa María Huatulco</c:v>
                </c:pt>
                <c:pt idx="15">
                  <c:v>San Pedro Mixtepec</c:v>
                </c:pt>
                <c:pt idx="16">
                  <c:v>Santo Domingo Tehuantepec</c:v>
                </c:pt>
                <c:pt idx="17">
                  <c:v>Universidad Autónoma Comunal de Oaxaca</c:v>
                </c:pt>
                <c:pt idx="18">
                  <c:v>Heróica Ciudad de Juchitán de Zaragoza</c:v>
                </c:pt>
                <c:pt idx="19">
                  <c:v>Movimiento Regeneración Nacional</c:v>
                </c:pt>
                <c:pt idx="20">
                  <c:v>Fideicomiso Público Denomiando Oficina de Convenciones y Visitantes de Oaxaca</c:v>
                </c:pt>
                <c:pt idx="21">
                  <c:v>Instituto Oaxaqueño Constructor de Infraestructura Física Educativa</c:v>
                </c:pt>
                <c:pt idx="22">
                  <c:v>Santa Lucía del Camino</c:v>
                </c:pt>
                <c:pt idx="23">
                  <c:v>Secretaría de Finanzas</c:v>
                </c:pt>
                <c:pt idx="24">
                  <c:v>Tribunal Superior de Justicia</c:v>
                </c:pt>
                <c:pt idx="25">
                  <c:v>Secretaría de Cultura y las Artes</c:v>
                </c:pt>
                <c:pt idx="26">
                  <c:v>Centro de Conciliación Laboral del Estado de Oaxaca</c:v>
                </c:pt>
                <c:pt idx="27">
                  <c:v>Comisión Estatal del Agua para el Bienestar</c:v>
                </c:pt>
                <c:pt idx="28">
                  <c:v>Secretaría de Fomento Agroalimentario y Desarrollo Rural</c:v>
                </c:pt>
                <c:pt idx="29">
                  <c:v>Secretaría de Gobierno</c:v>
                </c:pt>
                <c:pt idx="30">
                  <c:v>Secretaría Ejecutiva del Sistema Estatal de Combate a la Corrupción</c:v>
                </c:pt>
                <c:pt idx="31">
                  <c:v>Universidad de Chalcatongo</c:v>
                </c:pt>
                <c:pt idx="32">
                  <c:v>Movimiento Ciudadano</c:v>
                </c:pt>
                <c:pt idx="33">
                  <c:v>Instituto Tecnológico Superior de San Miguel El Grande</c:v>
                </c:pt>
                <c:pt idx="34">
                  <c:v>Fideicomiso para el Desarrollo Logístico para el Estado de Oaxaca</c:v>
                </c:pt>
                <c:pt idx="35">
                  <c:v>Salina Cruz</c:v>
                </c:pt>
                <c:pt idx="36">
                  <c:v>Secretaría de Desarrollo Económico</c:v>
                </c:pt>
                <c:pt idx="37">
                  <c:v>Santa Cruz Xoxocotlán</c:v>
                </c:pt>
                <c:pt idx="38">
                  <c:v>Partido Revolucionario Institucional</c:v>
                </c:pt>
                <c:pt idx="39">
                  <c:v>Gubernatura</c:v>
                </c:pt>
                <c:pt idx="40">
                  <c:v>Heroica Ciudad de Huajuapan de León</c:v>
                </c:pt>
                <c:pt idx="41">
                  <c:v>Órgano Superior de Fiscalización</c:v>
                </c:pt>
                <c:pt idx="42">
                  <c:v>Instituto del Deporte</c:v>
                </c:pt>
                <c:pt idx="43">
                  <c:v>Instituto Estatal Electoral y de Participación Ciudadana de Oaxaca</c:v>
                </c:pt>
                <c:pt idx="44">
                  <c:v>Secretaría de las Infraestructuras y Comunicaciones</c:v>
                </c:pt>
                <c:pt idx="45">
                  <c:v>Secretaría de Seguridad y Proteccion Ciudadana</c:v>
                </c:pt>
                <c:pt idx="46">
                  <c:v>Oaxaca de Juárez</c:v>
                </c:pt>
                <c:pt idx="47">
                  <c:v>Universidad Autónoma Benito Juárez de Oaxaca</c:v>
                </c:pt>
                <c:pt idx="48">
                  <c:v>Secretaría de Bienestar, Tequio e Inclusión Social</c:v>
                </c:pt>
                <c:pt idx="49">
                  <c:v>Instituto de la Juventud</c:v>
                </c:pt>
                <c:pt idx="50">
                  <c:v>Instituto Estatal de Educación Pública de Oaxaca</c:v>
                </c:pt>
                <c:pt idx="51">
                  <c:v>Secretaría de Turismo</c:v>
                </c:pt>
                <c:pt idx="52">
                  <c:v>DIF</c:v>
                </c:pt>
                <c:pt idx="53">
                  <c:v>San Juan Bautista Tuxtepec</c:v>
                </c:pt>
                <c:pt idx="54">
                  <c:v>San Pedro Pochutla</c:v>
                </c:pt>
                <c:pt idx="55">
                  <c:v>Fideicomiso de Fomento para el Estado de Oaxaca</c:v>
                </c:pt>
                <c:pt idx="56">
                  <c:v>Defensoría de los Derechos Humanos del Pueblo de Oaxaca</c:v>
                </c:pt>
                <c:pt idx="57">
                  <c:v>Fiscalía General</c:v>
                </c:pt>
                <c:pt idx="58">
                  <c:v>Congreso Estatal</c:v>
                </c:pt>
                <c:pt idx="59">
                  <c:v>Tribunal Electoral del Estado de Oaxaca</c:v>
                </c:pt>
                <c:pt idx="60">
                  <c:v>Servicios de Salud de Oaxaca</c:v>
                </c:pt>
                <c:pt idx="61">
                  <c:v>Secretaria de Honestidad, Transparencia y Función Pública</c:v>
                </c:pt>
              </c:strCache>
            </c:strRef>
          </c:cat>
          <c:val>
            <c:numRef>
              <c:f>Hoja1!$B$2:$B$63</c:f>
              <c:numCache>
                <c:formatCode>0.00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1.2500000000000001E-2</c:v>
                </c:pt>
                <c:pt idx="7">
                  <c:v>2.5000000000000001E-2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0.1</c:v>
                </c:pt>
                <c:pt idx="12">
                  <c:v>0.1085</c:v>
                </c:pt>
                <c:pt idx="13">
                  <c:v>0.18</c:v>
                </c:pt>
                <c:pt idx="14">
                  <c:v>0.214113095</c:v>
                </c:pt>
                <c:pt idx="15">
                  <c:v>0.228912377</c:v>
                </c:pt>
                <c:pt idx="16">
                  <c:v>0.24343198499999999</c:v>
                </c:pt>
                <c:pt idx="17">
                  <c:v>0.29641737899999998</c:v>
                </c:pt>
                <c:pt idx="18">
                  <c:v>0.30108974399999999</c:v>
                </c:pt>
                <c:pt idx="19">
                  <c:v>0.30203703700000001</c:v>
                </c:pt>
                <c:pt idx="20">
                  <c:v>0.315940887</c:v>
                </c:pt>
                <c:pt idx="21">
                  <c:v>0.33994929000000002</c:v>
                </c:pt>
                <c:pt idx="22">
                  <c:v>0.35938703100000002</c:v>
                </c:pt>
                <c:pt idx="23">
                  <c:v>0.38691930299999999</c:v>
                </c:pt>
                <c:pt idx="24">
                  <c:v>0.39533797900000001</c:v>
                </c:pt>
                <c:pt idx="25">
                  <c:v>0.39759681699999999</c:v>
                </c:pt>
                <c:pt idx="26">
                  <c:v>0.40705586100000002</c:v>
                </c:pt>
                <c:pt idx="27">
                  <c:v>0.40908045999999998</c:v>
                </c:pt>
                <c:pt idx="28">
                  <c:v>0.41045238099999998</c:v>
                </c:pt>
                <c:pt idx="29">
                  <c:v>0.41379268299999999</c:v>
                </c:pt>
                <c:pt idx="30">
                  <c:v>0.44372475300000003</c:v>
                </c:pt>
                <c:pt idx="31">
                  <c:v>0.44550000000000001</c:v>
                </c:pt>
                <c:pt idx="32">
                  <c:v>0.45055555600000002</c:v>
                </c:pt>
                <c:pt idx="33">
                  <c:v>0.45962500000000001</c:v>
                </c:pt>
                <c:pt idx="34">
                  <c:v>0.47053703699999999</c:v>
                </c:pt>
                <c:pt idx="35">
                  <c:v>0.47892590400000001</c:v>
                </c:pt>
                <c:pt idx="36">
                  <c:v>0.50078416299999995</c:v>
                </c:pt>
                <c:pt idx="37">
                  <c:v>0.51121875000000006</c:v>
                </c:pt>
                <c:pt idx="38">
                  <c:v>0.53561111100000003</c:v>
                </c:pt>
                <c:pt idx="39">
                  <c:v>0.53561788600000004</c:v>
                </c:pt>
                <c:pt idx="40">
                  <c:v>0.53980681799999997</c:v>
                </c:pt>
                <c:pt idx="41">
                  <c:v>0.54007238899999999</c:v>
                </c:pt>
                <c:pt idx="42">
                  <c:v>0.54023831099999997</c:v>
                </c:pt>
                <c:pt idx="43">
                  <c:v>0.55755982900000001</c:v>
                </c:pt>
                <c:pt idx="44">
                  <c:v>0.55818582400000005</c:v>
                </c:pt>
                <c:pt idx="45">
                  <c:v>0.55825438599999999</c:v>
                </c:pt>
                <c:pt idx="46">
                  <c:v>0.56158176999999998</c:v>
                </c:pt>
                <c:pt idx="47">
                  <c:v>0.56300285800000005</c:v>
                </c:pt>
                <c:pt idx="48">
                  <c:v>0.57301282099999995</c:v>
                </c:pt>
                <c:pt idx="49">
                  <c:v>0.59317311500000003</c:v>
                </c:pt>
                <c:pt idx="50">
                  <c:v>0.59559578499999999</c:v>
                </c:pt>
                <c:pt idx="51">
                  <c:v>0.60078815699999999</c:v>
                </c:pt>
                <c:pt idx="52">
                  <c:v>0.60099828200000005</c:v>
                </c:pt>
                <c:pt idx="53">
                  <c:v>0.622214347</c:v>
                </c:pt>
                <c:pt idx="54">
                  <c:v>0.62493693699999997</c:v>
                </c:pt>
                <c:pt idx="55">
                  <c:v>0.64634408600000004</c:v>
                </c:pt>
                <c:pt idx="56">
                  <c:v>0.64859139799999999</c:v>
                </c:pt>
                <c:pt idx="57">
                  <c:v>0.69152166000000004</c:v>
                </c:pt>
                <c:pt idx="58">
                  <c:v>0.69212021700000004</c:v>
                </c:pt>
                <c:pt idx="59">
                  <c:v>0.75097619000000004</c:v>
                </c:pt>
                <c:pt idx="60">
                  <c:v>0.785408938</c:v>
                </c:pt>
                <c:pt idx="61">
                  <c:v>0.79709195399999999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D6-4F3B-B079-C9FB5ECCBEC0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F2-423A-B919-36C5CDAC4A9B}"/>
              </c:ext>
            </c:extLst>
          </c:dPt>
          <c:dPt>
            <c:idx val="2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AF2-423A-B919-36C5CDAC4A9B}"/>
              </c:ext>
            </c:extLst>
          </c:dPt>
          <c:dPt>
            <c:idx val="3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E50-4370-9E38-ED84605E3FB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6D6-4F3B-B079-C9FB5ECCBEC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F28E2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AF2-423A-B919-36C5CDAC4A9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E50-4370-9E38-ED84605E3F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Partido Acción Nacional</c:v>
                </c:pt>
                <c:pt idx="1">
                  <c:v>Movimiento Regeneración Nacional</c:v>
                </c:pt>
                <c:pt idx="2">
                  <c:v>Movimiento Ciudadano</c:v>
                </c:pt>
                <c:pt idx="3">
                  <c:v>Partido Revolucionario Institucional</c:v>
                </c:pt>
              </c:strCache>
            </c:strRef>
          </c:cat>
          <c:val>
            <c:numRef>
              <c:f>Hoja1!$B$2:$B$5</c:f>
              <c:numCache>
                <c:formatCode>0.00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0.45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accent4">
              <a:lumMod val="50000"/>
            </a:schemeClr>
          </a:solidFill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66612697138694E-2"/>
          <c:y val="3.1106050864764694E-2"/>
          <c:w val="0.94163034102283782"/>
          <c:h val="0.8294272787530031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MORENA</c:v>
                </c:pt>
              </c:strCache>
            </c:strRef>
          </c:tx>
          <c:spPr>
            <a:ln w="38100" cap="rnd">
              <a:solidFill>
                <a:srgbClr val="8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00"/>
              </a:solidFill>
              <a:ln w="38100">
                <a:solidFill>
                  <a:srgbClr val="800000"/>
                </a:solidFill>
                <a:headEnd type="oval" w="lg" len="lg"/>
                <a:tailEnd type="oval" w="lg" len="lg"/>
              </a:ln>
              <a:effectLst/>
            </c:spPr>
          </c:marker>
          <c:dLbls>
            <c:dLbl>
              <c:idx val="0"/>
              <c:layout>
                <c:manualLayout>
                  <c:x val="-5.1527614408480159E-2"/>
                  <c:y val="2.761395009066643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9-4596-841D-F8CDE7359ACF}"/>
                </c:ext>
              </c:extLst>
            </c:dLbl>
            <c:dLbl>
              <c:idx val="3"/>
              <c:layout>
                <c:manualLayout>
                  <c:x val="-4.8616014955734199E-2"/>
                  <c:y val="-4.5243932097134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13-4F80-A807-5320974DE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3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</c:v>
                </c:pt>
              </c:strCache>
            </c:strRef>
          </c:tx>
          <c:spPr>
            <a:ln w="3810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rgbClr val="EB593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729-4417-B14E-69E8B45180D6}"/>
              </c:ext>
            </c:extLst>
          </c:dPt>
          <c:dLbls>
            <c:dLbl>
              <c:idx val="0"/>
              <c:layout>
                <c:manualLayout>
                  <c:x val="4.21792618629174E-2"/>
                  <c:y val="2.7807026797852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9-4417-B14E-69E8B45180D6}"/>
                </c:ext>
              </c:extLst>
            </c:dLbl>
            <c:dLbl>
              <c:idx val="3"/>
              <c:layout>
                <c:manualLayout>
                  <c:x val="1.1716461628588166E-3"/>
                  <c:y val="-9.3871190617463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29-4417-B14E-69E8B4518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28E2A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rgbClr val="F28E2A"/>
                </a:solidFill>
                <a:prstDash val="solid"/>
                <a:headEnd type="oval"/>
                <a:tailEnd type="oval"/>
              </a:ln>
              <a:effectLst/>
            </c:spPr>
            <c:trendlineType val="linear"/>
            <c:dispRSqr val="0"/>
            <c:dispEq val="0"/>
          </c:trendline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8.3000000000000004E-2</c:v>
                </c:pt>
                <c:pt idx="3">
                  <c:v>0.496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29-4417-B14E-69E8B45180D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38100" cap="rnd">
                <a:solidFill>
                  <a:srgbClr val="0070C0"/>
                </a:solidFill>
                <a:headEnd type="oval" w="lg" len="lg"/>
                <a:tailEnd type="oval" w="lg" len="lg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3">
                  <c:v>0.125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29-4417-B14E-69E8B45180D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PRI</c:v>
                </c:pt>
              </c:strCache>
            </c:strRef>
          </c:tx>
          <c:spPr>
            <a:ln w="28575" cap="rnd">
              <a:solidFill>
                <a:srgbClr val="CC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0000"/>
              </a:solidFill>
              <a:ln w="9525">
                <a:solidFill>
                  <a:srgbClr val="CC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4985354422964251E-2"/>
                  <c:y val="7.5837345812324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29-4417-B14E-69E8B45180D6}"/>
                </c:ext>
              </c:extLst>
            </c:dLbl>
            <c:dLbl>
              <c:idx val="1"/>
              <c:layout>
                <c:manualLayout>
                  <c:x val="-2.6947861745752869E-2"/>
                  <c:y val="-4.8030319014472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29-4417-B14E-69E8B45180D6}"/>
                </c:ext>
              </c:extLst>
            </c:dLbl>
            <c:dLbl>
              <c:idx val="2"/>
              <c:layout>
                <c:manualLayout>
                  <c:x val="-2.9291154071470503E-2"/>
                  <c:y val="-7.583734581232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29-4417-B14E-69E8B45180D6}"/>
                </c:ext>
              </c:extLst>
            </c:dLbl>
            <c:dLbl>
              <c:idx val="3"/>
              <c:layout>
                <c:manualLayout>
                  <c:x val="-3.5149384885764502E-2"/>
                  <c:y val="-0.10364437261017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29-4417-B14E-69E8B4518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C000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0">
                  <c:v>5.0999999999999997E-2</c:v>
                </c:pt>
                <c:pt idx="1">
                  <c:v>0.61699999999999999</c:v>
                </c:pt>
                <c:pt idx="2">
                  <c:v>0.75</c:v>
                </c:pt>
                <c:pt idx="3">
                  <c:v>0.746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29-4417-B14E-69E8B4518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4">
              <a:lumMod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ayout>
        <c:manualLayout>
          <c:xMode val="edge"/>
          <c:yMode val="edge"/>
          <c:x val="0.33636512922703643"/>
          <c:y val="0.93310150858594199"/>
          <c:w val="0.42685966538892656"/>
          <c:h val="5.173102225159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40918010253546"/>
          <c:y val="1.5583466730613222E-2"/>
          <c:w val="0.69295328813069346"/>
          <c:h val="0.91160440642242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1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DA4-40BE-8B61-0F584B1CE0AE}"/>
              </c:ext>
            </c:extLst>
          </c:dPt>
          <c:dPt>
            <c:idx val="19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532-492B-9FD5-08AF19D44AC9}"/>
              </c:ext>
            </c:extLst>
          </c:dPt>
          <c:dPt>
            <c:idx val="20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DA4-40BE-8B61-0F584B1CE0AE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09F-456A-A0C0-C3ECD3828EE4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C7-4A50-A913-DEE524B6B629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D83-4FDF-B524-24C600993E6E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02B-4135-838C-8CC5E0FA7EDA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304-4E99-924E-0844DB8D69F5}"/>
              </c:ext>
            </c:extLst>
          </c:dPt>
          <c:dPt>
            <c:idx val="46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60D-4CD4-AE6E-49F7077C1716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D38-415C-992C-285DF7E4349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13"/>
              <c:layout>
                <c:manualLayout>
                  <c:x val="0.24707059348123803"/>
                  <c:y val="-8.162673991557568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DA4-40BE-8B61-0F584B1CE0AE}"/>
                </c:ext>
              </c:extLst>
            </c:dLbl>
            <c:dLbl>
              <c:idx val="19"/>
              <c:layout>
                <c:manualLayout>
                  <c:x val="8.1972019332560306E-2"/>
                  <c:y val="2.89407239282816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28E2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32-492B-9FD5-08AF19D44AC9}"/>
                </c:ext>
              </c:extLst>
            </c:dLbl>
            <c:dLbl>
              <c:idx val="20"/>
              <c:layout>
                <c:manualLayout>
                  <c:x val="7.8508458336041642E-2"/>
                  <c:y val="-2.22629717898943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95274586264936E-2"/>
                      <c:h val="5.01565007772451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9DA4-40BE-8B61-0F584B1CE0AE}"/>
                </c:ext>
              </c:extLst>
            </c:dLbl>
            <c:dLbl>
              <c:idx val="31"/>
              <c:layout>
                <c:manualLayout>
                  <c:x val="2.30907096711429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9F-456A-A0C0-C3ECD3828EE4}"/>
                </c:ext>
              </c:extLst>
            </c:dLbl>
            <c:dLbl>
              <c:idx val="33"/>
              <c:layout>
                <c:manualLayout>
                  <c:x val="-1.1545354835571875E-3"/>
                  <c:y val="-8.16267399155756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7-4A50-A913-DEE524B6B629}"/>
                </c:ext>
              </c:extLst>
            </c:dLbl>
            <c:dLbl>
              <c:idx val="34"/>
              <c:layout>
                <c:manualLayout>
                  <c:x val="1.15453548355718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83-4FDF-B524-24C600993E6E}"/>
                </c:ext>
              </c:extLst>
            </c:dLbl>
            <c:dLbl>
              <c:idx val="35"/>
              <c:layout>
                <c:manualLayout>
                  <c:x val="1.1545354835571875E-3"/>
                  <c:y val="4.4524190658894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02B-4135-838C-8CC5E0FA7EDA}"/>
                </c:ext>
              </c:extLst>
            </c:dLbl>
            <c:dLbl>
              <c:idx val="43"/>
              <c:layout>
                <c:manualLayout>
                  <c:x val="-5.7726774177859373E-3"/>
                  <c:y val="-4.4524190658895325E-3"/>
                </c:manualLayout>
              </c:layout>
              <c:tx>
                <c:rich>
                  <a:bodyPr/>
                  <a:lstStyle/>
                  <a:p>
                    <a:fld id="{5977E60C-09F1-4DE0-BE41-E31D0D4F76F6}" type="VALUE">
                      <a:rPr lang="en-US" sz="400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4"/>
              <c:layout>
                <c:manualLayout>
                  <c:x val="-3.4636064506717319E-3"/>
                  <c:y val="-4.0813369957787845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799844-C55F-494E-8734-1DA007AD90D5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304-4E99-924E-0844DB8D69F5}"/>
                </c:ext>
              </c:extLst>
            </c:dLbl>
            <c:dLbl>
              <c:idx val="46"/>
              <c:layout>
                <c:manualLayout>
                  <c:x val="3.5790599990272814E-2"/>
                  <c:y val="2.2262095329447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0D-4CD4-AE6E-49F7077C1716}"/>
                </c:ext>
              </c:extLst>
            </c:dLbl>
            <c:dLbl>
              <c:idx val="53"/>
              <c:layout>
                <c:manualLayout>
                  <c:x val="2.309070967114375E-3"/>
                  <c:y val="2.2262095329447459E-3"/>
                </c:manualLayout>
              </c:layout>
              <c:tx>
                <c:rich>
                  <a:bodyPr/>
                  <a:lstStyle/>
                  <a:p>
                    <a:fld id="{42143557-5339-4B48-B5B4-33E2AACF5378}" type="VALUE">
                      <a:rPr lang="en-US" sz="400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D38-415C-992C-285DF7E43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Santiago Pinotepa Nacional</c:v>
                </c:pt>
                <c:pt idx="1">
                  <c:v>Villa de Tututepec</c:v>
                </c:pt>
                <c:pt idx="2">
                  <c:v>La Trinidad Vista Hermosa</c:v>
                </c:pt>
                <c:pt idx="3">
                  <c:v>Natividad</c:v>
                </c:pt>
                <c:pt idx="4">
                  <c:v>Nazareno Etla</c:v>
                </c:pt>
                <c:pt idx="5">
                  <c:v>San Juan Petlapa</c:v>
                </c:pt>
                <c:pt idx="6">
                  <c:v>San Juan Quiotepec</c:v>
                </c:pt>
                <c:pt idx="7">
                  <c:v>San Juan Tepeuxila</c:v>
                </c:pt>
                <c:pt idx="8">
                  <c:v>San Miguel Tlacamama</c:v>
                </c:pt>
                <c:pt idx="9">
                  <c:v>San Pedro Mártir Quiechapa</c:v>
                </c:pt>
                <c:pt idx="10">
                  <c:v>Santiago Tenango</c:v>
                </c:pt>
                <c:pt idx="11">
                  <c:v>Tlacotepec Plumas</c:v>
                </c:pt>
                <c:pt idx="12">
                  <c:v>Miahuatlán de Porfirio Díaz</c:v>
                </c:pt>
                <c:pt idx="13">
                  <c:v>Partido Acción Nacional</c:v>
                </c:pt>
                <c:pt idx="14">
                  <c:v>Heróica Ciudad de Juchitán de Zaragoza</c:v>
                </c:pt>
                <c:pt idx="15">
                  <c:v>Santa María Huatulco</c:v>
                </c:pt>
                <c:pt idx="16">
                  <c:v>Santo Domingo Tehuantepec</c:v>
                </c:pt>
                <c:pt idx="17">
                  <c:v>San Pedro Mixtepec</c:v>
                </c:pt>
                <c:pt idx="18">
                  <c:v>Salina Cruz</c:v>
                </c:pt>
                <c:pt idx="19">
                  <c:v>Movimiento Ciudadano</c:v>
                </c:pt>
                <c:pt idx="20">
                  <c:v>Movimiento Regeneración Nacional</c:v>
                </c:pt>
                <c:pt idx="21">
                  <c:v>Fideicomiso Público Denomiando Oficina de Convenciones y Visitantes de Oaxaca</c:v>
                </c:pt>
                <c:pt idx="22">
                  <c:v>Secretaría de Turismo</c:v>
                </c:pt>
                <c:pt idx="23">
                  <c:v>Universidad Autónoma Comunal de Oaxaca</c:v>
                </c:pt>
                <c:pt idx="24">
                  <c:v>Instituto Oaxaqueño Constructor de Infraestructura Física Educativa</c:v>
                </c:pt>
                <c:pt idx="25">
                  <c:v>Órgano Superior de Fiscalización</c:v>
                </c:pt>
                <c:pt idx="26">
                  <c:v>Comisión Estatal del Agua para el Bienestar</c:v>
                </c:pt>
                <c:pt idx="27">
                  <c:v>Fiscalía General</c:v>
                </c:pt>
                <c:pt idx="28">
                  <c:v>Santa Lucía del Camino</c:v>
                </c:pt>
                <c:pt idx="29">
                  <c:v>Secretaría de Bienestar, Tequio e Inclusión Social</c:v>
                </c:pt>
                <c:pt idx="30">
                  <c:v>Santa Cruz Xoxocotlán</c:v>
                </c:pt>
                <c:pt idx="31">
                  <c:v>Secretaría de Finanzas</c:v>
                </c:pt>
                <c:pt idx="32">
                  <c:v>Servicios de Salud de Oaxaca</c:v>
                </c:pt>
                <c:pt idx="33">
                  <c:v>Instituto Estatal Electoral y de Participación Ciudadana de Oaxaca</c:v>
                </c:pt>
                <c:pt idx="34">
                  <c:v>Secretaría de Cultura y las Artes</c:v>
                </c:pt>
                <c:pt idx="35">
                  <c:v>Fideicomiso de Fomento para el Estado de Oaxaca</c:v>
                </c:pt>
                <c:pt idx="36">
                  <c:v>Centro de Conciliación Laboral del Estado de Oaxaca</c:v>
                </c:pt>
                <c:pt idx="37">
                  <c:v>Heroica Ciudad de Huajuapan de León</c:v>
                </c:pt>
                <c:pt idx="38">
                  <c:v>Instituto del Deporte</c:v>
                </c:pt>
                <c:pt idx="39">
                  <c:v>Oaxaca de Juárez</c:v>
                </c:pt>
                <c:pt idx="40">
                  <c:v>DIF</c:v>
                </c:pt>
                <c:pt idx="41">
                  <c:v>Instituto de la Juventud</c:v>
                </c:pt>
                <c:pt idx="42">
                  <c:v>Tribunal Superior de Justicia</c:v>
                </c:pt>
                <c:pt idx="43">
                  <c:v>Gubernatura</c:v>
                </c:pt>
                <c:pt idx="44">
                  <c:v>Universidad Autónoma Benito Juárez de Oaxaca</c:v>
                </c:pt>
                <c:pt idx="45">
                  <c:v>Secretaría de Fomento Agroalimentario y Desarrollo Rural</c:v>
                </c:pt>
                <c:pt idx="46">
                  <c:v>Partido Revolucionario Institucional</c:v>
                </c:pt>
                <c:pt idx="47">
                  <c:v>Secretaría de Gobierno</c:v>
                </c:pt>
                <c:pt idx="48">
                  <c:v>Secretaría de Desarrollo Económico</c:v>
                </c:pt>
                <c:pt idx="49">
                  <c:v>Secretaría Ejecutiva del Sistema Estatal de Combate a la Corrupción</c:v>
                </c:pt>
                <c:pt idx="50">
                  <c:v>Universidad de Chalcatongo</c:v>
                </c:pt>
                <c:pt idx="51">
                  <c:v>Secretaría de las Infraestructuras y Comunicaciones</c:v>
                </c:pt>
                <c:pt idx="52">
                  <c:v>Secretaría de Seguridad y Proteccion Ciudadana</c:v>
                </c:pt>
                <c:pt idx="53">
                  <c:v>Secretaria de Honestidad, Transparencia y Función Pública</c:v>
                </c:pt>
                <c:pt idx="54">
                  <c:v>Instituto Tecnológico Superior de San Miguel El Grande</c:v>
                </c:pt>
                <c:pt idx="55">
                  <c:v>Defensoría de los Derechos Humanos del Pueblo de Oaxaca</c:v>
                </c:pt>
                <c:pt idx="56">
                  <c:v>San Pedro Pochutla</c:v>
                </c:pt>
                <c:pt idx="57">
                  <c:v>Tribunal Electoral del Estado de Oaxaca</c:v>
                </c:pt>
                <c:pt idx="58">
                  <c:v>San Juan Bautista Tuxtepec</c:v>
                </c:pt>
                <c:pt idx="59">
                  <c:v>Instituto Estatal de Educación Pública de Oaxaca</c:v>
                </c:pt>
                <c:pt idx="60">
                  <c:v>Congreso Estatal</c:v>
                </c:pt>
                <c:pt idx="61">
                  <c:v>Fideicomiso para el Desarrollo Logístico para el Estado de Oaxaca</c:v>
                </c:pt>
              </c:strCache>
            </c:strRef>
          </c:cat>
          <c:val>
            <c:numRef>
              <c:f>Hoja1!$B$2:$B$63</c:f>
              <c:numCache>
                <c:formatCode>0.00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9.1999999999999998E-2</c:v>
                </c:pt>
                <c:pt idx="13">
                  <c:v>0.125</c:v>
                </c:pt>
                <c:pt idx="14">
                  <c:v>0.177179487</c:v>
                </c:pt>
                <c:pt idx="15">
                  <c:v>0.35322619</c:v>
                </c:pt>
                <c:pt idx="16">
                  <c:v>0.36186397100000001</c:v>
                </c:pt>
                <c:pt idx="17">
                  <c:v>0.38282475500000002</c:v>
                </c:pt>
                <c:pt idx="18">
                  <c:v>0.48285180799999999</c:v>
                </c:pt>
                <c:pt idx="19">
                  <c:v>0.49611111099999999</c:v>
                </c:pt>
                <c:pt idx="20">
                  <c:v>0.50407407400000004</c:v>
                </c:pt>
                <c:pt idx="21">
                  <c:v>0.53188177299999995</c:v>
                </c:pt>
                <c:pt idx="22">
                  <c:v>0.54157631299999998</c:v>
                </c:pt>
                <c:pt idx="23">
                  <c:v>0.54283475800000003</c:v>
                </c:pt>
                <c:pt idx="24">
                  <c:v>0.57989858000000005</c:v>
                </c:pt>
                <c:pt idx="25">
                  <c:v>0.60514477899999997</c:v>
                </c:pt>
                <c:pt idx="26">
                  <c:v>0.60816091999999999</c:v>
                </c:pt>
                <c:pt idx="27">
                  <c:v>0.61804331999999995</c:v>
                </c:pt>
                <c:pt idx="28">
                  <c:v>0.61877406099999999</c:v>
                </c:pt>
                <c:pt idx="29">
                  <c:v>0.63102564100000003</c:v>
                </c:pt>
                <c:pt idx="30">
                  <c:v>0.6474375</c:v>
                </c:pt>
                <c:pt idx="31">
                  <c:v>0.64883860500000001</c:v>
                </c:pt>
                <c:pt idx="32">
                  <c:v>0.65581787499999999</c:v>
                </c:pt>
                <c:pt idx="33">
                  <c:v>0.66511965799999995</c:v>
                </c:pt>
                <c:pt idx="34">
                  <c:v>0.67019363399999998</c:v>
                </c:pt>
                <c:pt idx="35">
                  <c:v>0.67768817199999998</c:v>
                </c:pt>
                <c:pt idx="36">
                  <c:v>0.68911172200000004</c:v>
                </c:pt>
                <c:pt idx="37">
                  <c:v>0.68961363600000003</c:v>
                </c:pt>
                <c:pt idx="38">
                  <c:v>0.69047662099999996</c:v>
                </c:pt>
                <c:pt idx="39">
                  <c:v>0.69816354000000003</c:v>
                </c:pt>
                <c:pt idx="40">
                  <c:v>0.70199656399999999</c:v>
                </c:pt>
                <c:pt idx="41">
                  <c:v>0.711346229</c:v>
                </c:pt>
                <c:pt idx="42">
                  <c:v>0.71567595799999995</c:v>
                </c:pt>
                <c:pt idx="43">
                  <c:v>0.73123577200000001</c:v>
                </c:pt>
                <c:pt idx="44">
                  <c:v>0.736005715</c:v>
                </c:pt>
                <c:pt idx="45">
                  <c:v>0.745904762</c:v>
                </c:pt>
                <c:pt idx="46">
                  <c:v>0.74622222199999999</c:v>
                </c:pt>
                <c:pt idx="47">
                  <c:v>0.75258536600000003</c:v>
                </c:pt>
                <c:pt idx="48">
                  <c:v>0.76156832699999999</c:v>
                </c:pt>
                <c:pt idx="49">
                  <c:v>0.76244950700000003</c:v>
                </c:pt>
                <c:pt idx="50">
                  <c:v>0.76600000000000001</c:v>
                </c:pt>
                <c:pt idx="51">
                  <c:v>0.77637164800000003</c:v>
                </c:pt>
                <c:pt idx="52">
                  <c:v>0.78150877200000002</c:v>
                </c:pt>
                <c:pt idx="53">
                  <c:v>0.78418390800000004</c:v>
                </c:pt>
                <c:pt idx="54">
                  <c:v>0.79425000000000001</c:v>
                </c:pt>
                <c:pt idx="55">
                  <c:v>0.79718279599999997</c:v>
                </c:pt>
                <c:pt idx="56">
                  <c:v>0.79987387399999998</c:v>
                </c:pt>
                <c:pt idx="57">
                  <c:v>0.80195238099999999</c:v>
                </c:pt>
                <c:pt idx="58">
                  <c:v>0.81942869399999996</c:v>
                </c:pt>
                <c:pt idx="59">
                  <c:v>0.82619157099999996</c:v>
                </c:pt>
                <c:pt idx="60">
                  <c:v>0.829240435</c:v>
                </c:pt>
                <c:pt idx="61">
                  <c:v>0.86607407400000003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68-4BDC-A083-8EC63EFC2C9D}"/>
              </c:ext>
            </c:extLst>
          </c:dPt>
          <c:dPt>
            <c:idx val="1"/>
            <c:invertIfNegative val="0"/>
            <c:bubble3D val="0"/>
            <c:spPr>
              <a:solidFill>
                <a:srgbClr val="F28E2A"/>
              </a:solidFill>
              <a:ln>
                <a:solidFill>
                  <a:srgbClr val="F28E2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B00-4242-9035-5FF83E934F0A}"/>
              </c:ext>
            </c:extLst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0F-4B01-9987-A77E7228C245}"/>
              </c:ext>
            </c:extLst>
          </c:dPt>
          <c:dPt>
            <c:idx val="3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D8-4FFD-978B-0AE9BAA8474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B68-4BDC-A083-8EC63EFC2C9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28E2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B00-4242-9035-5FF83E934F0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C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4D8-4FFD-978B-0AE9BAA84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Partido Acción Nacional</c:v>
                </c:pt>
                <c:pt idx="1">
                  <c:v>Movimiento Ciudadano</c:v>
                </c:pt>
                <c:pt idx="2">
                  <c:v>Movimiento Regeneración Nacional</c:v>
                </c:pt>
                <c:pt idx="3">
                  <c:v>Partido Revolucionario Institucional</c:v>
                </c:pt>
              </c:strCache>
            </c:strRef>
          </c:cat>
          <c:val>
            <c:numRef>
              <c:f>Hoja1!$B$2:$B$5</c:f>
              <c:numCache>
                <c:formatCode>0.00</c:formatCode>
                <c:ptCount val="4"/>
                <c:pt idx="0">
                  <c:v>0.12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2964698416803E-2"/>
          <c:y val="9.8618149176425127E-2"/>
          <c:w val="0.94127052977423664"/>
          <c:h val="0.68364899080511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MORENA</c:v>
                </c:pt>
              </c:strCache>
            </c:strRef>
          </c:tx>
          <c:spPr>
            <a:solidFill>
              <a:srgbClr val="800000"/>
            </a:solidFill>
            <a:ln>
              <a:solidFill>
                <a:srgbClr val="8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9A4-49E3-9A99-CD7CB956D33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438-43D1-9191-2CAFEFC27EC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256-4173-8381-92F0761BA11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4DF-4D4C-AE64-5FE1B68D921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256-4173-8381-92F0761BA11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256-4173-8381-92F0761BA11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742-49A7-A42A-727E787DFEBC}"/>
              </c:ext>
            </c:extLst>
          </c:dPt>
          <c:dLbls>
            <c:dLbl>
              <c:idx val="0"/>
              <c:layout>
                <c:manualLayout>
                  <c:x val="-2.311414931740459E-3"/>
                  <c:y val="0.35374391707818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A4-49E3-9A99-CD7CB956D339}"/>
                </c:ext>
              </c:extLst>
            </c:dLbl>
            <c:dLbl>
              <c:idx val="1"/>
              <c:layout>
                <c:manualLayout>
                  <c:x val="-1.1557074658702295E-3"/>
                  <c:y val="6.61843457759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38-43D1-9191-2CAFEFC27ECD}"/>
                </c:ext>
              </c:extLst>
            </c:dLbl>
            <c:dLbl>
              <c:idx val="2"/>
              <c:layout>
                <c:manualLayout>
                  <c:x val="4.6874999999999944E-2"/>
                  <c:y val="2.4632959209759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dLbl>
              <c:idx val="3"/>
              <c:layout>
                <c:manualLayout>
                  <c:x val="-1.1557074658702295E-3"/>
                  <c:y val="0.56370804850523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DF-4D4C-AE64-5FE1B68D9212}"/>
                </c:ext>
              </c:extLst>
            </c:dLbl>
            <c:dLbl>
              <c:idx val="4"/>
              <c:layout>
                <c:manualLayout>
                  <c:x val="-1.120854240718395E-3"/>
                  <c:y val="0.30484010092079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56-4173-8381-92F0761BA112}"/>
                </c:ext>
              </c:extLst>
            </c:dLbl>
            <c:dLbl>
              <c:idx val="5"/>
              <c:layout>
                <c:manualLayout>
                  <c:x val="2.9865765498966232E-2"/>
                  <c:y val="-4.9265918419518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6-4173-8381-92F0761BA112}"/>
                </c:ext>
              </c:extLst>
            </c:dLbl>
            <c:dLbl>
              <c:idx val="6"/>
              <c:layout>
                <c:manualLayout>
                  <c:x val="-1.233512968493946E-3"/>
                  <c:y val="0.5204551499076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42-49A7-A42A-727E787DF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0.54</c:v>
                </c:pt>
                <c:pt idx="1">
                  <c:v>0.11</c:v>
                </c:pt>
                <c:pt idx="2">
                  <c:v>0</c:v>
                </c:pt>
                <c:pt idx="3">
                  <c:v>0.84</c:v>
                </c:pt>
                <c:pt idx="4">
                  <c:v>0.47</c:v>
                </c:pt>
                <c:pt idx="5">
                  <c:v>0</c:v>
                </c:pt>
                <c:pt idx="6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MC</c:v>
                </c:pt>
              </c:strCache>
            </c:strRef>
          </c:tx>
          <c:spPr>
            <a:solidFill>
              <a:srgbClr val="F28E2A"/>
            </a:solidFill>
            <a:ln>
              <a:solidFill>
                <a:srgbClr val="F28E2A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557074658702295E-3"/>
                  <c:y val="0.25560850782423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93-4514-AB2D-FCCF6C6F4247}"/>
                </c:ext>
              </c:extLst>
            </c:dLbl>
            <c:dLbl>
              <c:idx val="1"/>
              <c:layout>
                <c:manualLayout>
                  <c:x val="-4.2375450890417025E-17"/>
                  <c:y val="0.164319755029866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93-4514-AB2D-FCCF6C6F4247}"/>
                </c:ext>
              </c:extLst>
            </c:dLbl>
            <c:dLbl>
              <c:idx val="3"/>
              <c:layout>
                <c:manualLayout>
                  <c:x val="2.8892686646755771E-3"/>
                  <c:y val="0.374283886456918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65406308524759E-2"/>
                      <c:h val="4.93187486971585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1D93-4514-AB2D-FCCF6C6F4247}"/>
                </c:ext>
              </c:extLst>
            </c:dLbl>
            <c:dLbl>
              <c:idx val="4"/>
              <c:layout>
                <c:manualLayout>
                  <c:x val="-2.311414931740544E-3"/>
                  <c:y val="0.2441974137249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D93-4514-AB2D-FCCF6C6F4247}"/>
                </c:ext>
              </c:extLst>
            </c:dLbl>
            <c:dLbl>
              <c:idx val="6"/>
              <c:layout>
                <c:manualLayout>
                  <c:x val="-1.1557074658702295E-3"/>
                  <c:y val="0.46785485807114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D93-4514-AB2D-FCCF6C6F4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0.51</c:v>
                </c:pt>
                <c:pt idx="1">
                  <c:v>0.37</c:v>
                </c:pt>
                <c:pt idx="2">
                  <c:v>0</c:v>
                </c:pt>
                <c:pt idx="3">
                  <c:v>0.67</c:v>
                </c:pt>
                <c:pt idx="4">
                  <c:v>0.48</c:v>
                </c:pt>
                <c:pt idx="5">
                  <c:v>0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ser>
          <c:idx val="1"/>
          <c:order val="2"/>
          <c:tx>
            <c:strRef>
              <c:f>Hoja1!$D$1</c:f>
              <c:strCache>
                <c:ptCount val="1"/>
                <c:pt idx="0">
                  <c:v>PAN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0.14377978565113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D93-4514-AB2D-FCCF6C6F4247}"/>
                </c:ext>
              </c:extLst>
            </c:dLbl>
            <c:dLbl>
              <c:idx val="5"/>
              <c:layout>
                <c:manualLayout>
                  <c:x val="0"/>
                  <c:y val="0.14377978565113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D93-4514-AB2D-FCCF6C6F4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0.25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C7E-4745-9824-2FECE2978B0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PRI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rgbClr val="CC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557074658702295E-3"/>
                  <c:y val="0.36515501117748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93-4514-AB2D-FCCF6C6F4247}"/>
                </c:ext>
              </c:extLst>
            </c:dLbl>
            <c:dLbl>
              <c:idx val="1"/>
              <c:layout>
                <c:manualLayout>
                  <c:x val="-1.1557074658702295E-3"/>
                  <c:y val="0.38797719937607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93-4514-AB2D-FCCF6C6F4247}"/>
                </c:ext>
              </c:extLst>
            </c:dLbl>
            <c:dLbl>
              <c:idx val="3"/>
              <c:layout>
                <c:manualLayout>
                  <c:x val="0"/>
                  <c:y val="0.45644376397185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D93-4514-AB2D-FCCF6C6F4247}"/>
                </c:ext>
              </c:extLst>
            </c:dLbl>
            <c:dLbl>
              <c:idx val="4"/>
              <c:layout>
                <c:manualLayout>
                  <c:x val="-2.311414931740459E-3"/>
                  <c:y val="0.13236869155183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D93-4514-AB2D-FCCF6C6F4247}"/>
                </c:ext>
              </c:extLst>
            </c:dLbl>
            <c:dLbl>
              <c:idx val="5"/>
              <c:layout>
                <c:manualLayout>
                  <c:x val="-2.311414931740459E-3"/>
                  <c:y val="0.1825775055887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D1-44B9-8D71-493D9EDA6F59}"/>
                </c:ext>
              </c:extLst>
            </c:dLbl>
            <c:dLbl>
              <c:idx val="6"/>
              <c:layout>
                <c:manualLayout>
                  <c:x val="0"/>
                  <c:y val="0.292124008941984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D93-4514-AB2D-FCCF6C6F4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Hoja1!$E$2:$E$8</c:f>
              <c:numCache>
                <c:formatCode>General</c:formatCode>
                <c:ptCount val="7"/>
                <c:pt idx="0">
                  <c:v>0.87</c:v>
                </c:pt>
                <c:pt idx="1">
                  <c:v>0.9</c:v>
                </c:pt>
                <c:pt idx="2">
                  <c:v>0</c:v>
                </c:pt>
                <c:pt idx="3">
                  <c:v>1</c:v>
                </c:pt>
                <c:pt idx="4">
                  <c:v>0.62</c:v>
                </c:pt>
                <c:pt idx="5">
                  <c:v>0.46</c:v>
                </c:pt>
                <c:pt idx="6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C7E-4745-9824-2FECE2978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0160335"/>
        <c:axId val="1230144351"/>
      </c:barChart>
      <c:lineChart>
        <c:grouping val="standard"/>
        <c:varyColors val="0"/>
        <c:ser>
          <c:idx val="4"/>
          <c:order val="4"/>
          <c:tx>
            <c:strRef>
              <c:f>Hoja1!$F$1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4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8456361368416985E-2"/>
                  <c:y val="-3.9412734735614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3-4514-AB2D-FCCF6C6F4247}"/>
                </c:ext>
              </c:extLst>
            </c:dLbl>
            <c:dLbl>
              <c:idx val="1"/>
              <c:layout>
                <c:manualLayout>
                  <c:x val="6.1511574364770435E-2"/>
                  <c:y val="-2.6081627958797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93-4514-AB2D-FCCF6C6F4247}"/>
                </c:ext>
              </c:extLst>
            </c:dLbl>
            <c:dLbl>
              <c:idx val="2"/>
              <c:layout>
                <c:manualLayout>
                  <c:x val="-1.6107379145509877E-2"/>
                  <c:y val="-0.1305546838117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93-4514-AB2D-FCCF6C6F4247}"/>
                </c:ext>
              </c:extLst>
            </c:dLbl>
            <c:dLbl>
              <c:idx val="3"/>
              <c:layout>
                <c:manualLayout>
                  <c:x val="-3.2214758291019857E-2"/>
                  <c:y val="-7.3898877629277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93-4514-AB2D-FCCF6C6F4247}"/>
                </c:ext>
              </c:extLst>
            </c:dLbl>
            <c:dLbl>
              <c:idx val="4"/>
              <c:layout>
                <c:manualLayout>
                  <c:x val="-2.684563190918313E-2"/>
                  <c:y val="-0.26603595946539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93-4514-AB2D-FCCF6C6F4247}"/>
                </c:ext>
              </c:extLst>
            </c:dLbl>
            <c:dLbl>
              <c:idx val="5"/>
              <c:layout>
                <c:manualLayout>
                  <c:x val="-6.0402671795662041E-2"/>
                  <c:y val="-9.8531836839036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93-4514-AB2D-FCCF6C6F4247}"/>
                </c:ext>
              </c:extLst>
            </c:dLbl>
            <c:dLbl>
              <c:idx val="6"/>
              <c:layout>
                <c:manualLayout>
                  <c:x val="-0.11006709082765083"/>
                  <c:y val="-4.433932657756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93-4514-AB2D-FCCF6C6F4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Hoja1!$F$2:$F$8</c:f>
              <c:numCache>
                <c:formatCode>General</c:formatCode>
                <c:ptCount val="7"/>
                <c:pt idx="0">
                  <c:v>0.69</c:v>
                </c:pt>
                <c:pt idx="1">
                  <c:v>0.67</c:v>
                </c:pt>
                <c:pt idx="2">
                  <c:v>0.08</c:v>
                </c:pt>
                <c:pt idx="3">
                  <c:v>0.82</c:v>
                </c:pt>
                <c:pt idx="4">
                  <c:v>0.51</c:v>
                </c:pt>
                <c:pt idx="5">
                  <c:v>0.21</c:v>
                </c:pt>
                <c:pt idx="6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C7E-4745-9824-2FECE2978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</c:v>
                </c:pt>
              </c:strCache>
            </c:strRef>
          </c:tx>
          <c:spPr>
            <a:ln w="28575" cap="rnd">
              <a:solidFill>
                <a:srgbClr val="CC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C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4429959443073596E-2"/>
                  <c:y val="-7.4028842314467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22-4203-B18E-EEC0B01E0099}"/>
                </c:ext>
              </c:extLst>
            </c:dLbl>
            <c:dLbl>
              <c:idx val="1"/>
              <c:layout>
                <c:manualLayout>
                  <c:x val="-2.323616469354426E-2"/>
                  <c:y val="-6.9602364068957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D2-4F38-BDAD-0184E0D15034}"/>
                </c:ext>
              </c:extLst>
            </c:dLbl>
            <c:dLbl>
              <c:idx val="2"/>
              <c:layout>
                <c:manualLayout>
                  <c:x val="3.4854247040316394E-3"/>
                  <c:y val="3.2481103232180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D2-4F38-BDAD-0184E0D15034}"/>
                </c:ext>
              </c:extLst>
            </c:dLbl>
            <c:dLbl>
              <c:idx val="3"/>
              <c:layout>
                <c:manualLayout>
                  <c:x val="3.485424704031469E-3"/>
                  <c:y val="-2.552086682528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D2-4F38-BDAD-0184E0D15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C000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0.1</c:v>
                </c:pt>
                <c:pt idx="1">
                  <c:v>0.28000000000000003</c:v>
                </c:pt>
                <c:pt idx="2">
                  <c:v>0.08</c:v>
                </c:pt>
                <c:pt idx="3">
                  <c:v>0.32500000000000001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3.5641549290438496E-3"/>
                  <c:y val="1.68434726049158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54-4BEB-A0B5-89BDB9EE4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3">
                  <c:v>7.4999999999999997E-2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D2-4F38-BDAD-0184E0D1503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MORENA</c:v>
                </c:pt>
              </c:strCache>
            </c:strRef>
          </c:tx>
          <c:spPr>
            <a:ln w="28575" cap="rnd">
              <a:solidFill>
                <a:srgbClr val="8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00"/>
              </a:solidFill>
              <a:ln w="9525">
                <a:solidFill>
                  <a:srgbClr val="8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2.9701291075365406E-3"/>
                  <c:y val="-2.76713245468130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491175816582036E-2"/>
                      <c:h val="5.9313085673025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854-4BEB-A0B5-89BDB9EE4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D2-4F38-BDAD-0184E0D15034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MC</c:v>
                </c:pt>
              </c:strCache>
            </c:strRef>
          </c:tx>
          <c:spPr>
            <a:ln w="28575" cap="rnd">
              <a:solidFill>
                <a:srgbClr val="F28E2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28E2A"/>
              </a:solidFill>
              <a:ln w="9525">
                <a:solidFill>
                  <a:srgbClr val="F28E2A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780695176152009E-17"/>
                  <c:y val="3.8499365954093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54-4BEB-A0B5-89BDB9EE4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EB593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28E2A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0">
                  <c:v>0.1</c:v>
                </c:pt>
                <c:pt idx="3">
                  <c:v>0.40500000000000003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1D2-4F38-BDAD-0184E0D15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4">
              <a:lumMod val="50000"/>
            </a:schemeClr>
          </a:solidFill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0.91564</cdr:x>
      <cdr:y>0.27054</cdr:y>
    </cdr:from>
    <cdr:to>
      <cdr:x>1</cdr:x>
      <cdr:y>0.45255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17690CE-0935-4A8E-A3A1-DEF9CC8D5761}"/>
            </a:ext>
          </a:extLst>
        </cdr:cNvPr>
        <cdr:cNvSpPr txBox="1"/>
      </cdr:nvSpPr>
      <cdr:spPr>
        <a:xfrm xmlns:a="http://schemas.openxmlformats.org/drawingml/2006/main">
          <a:off x="10140571" y="1359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0.91564</cdr:x>
      <cdr:y>0.27054</cdr:y>
    </cdr:from>
    <cdr:to>
      <cdr:x>1</cdr:x>
      <cdr:y>0.45255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17690CE-0935-4A8E-A3A1-DEF9CC8D5761}"/>
            </a:ext>
          </a:extLst>
        </cdr:cNvPr>
        <cdr:cNvSpPr txBox="1"/>
      </cdr:nvSpPr>
      <cdr:spPr>
        <a:xfrm xmlns:a="http://schemas.openxmlformats.org/drawingml/2006/main">
          <a:off x="10140571" y="1359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r">
              <a:defRPr sz="1200"/>
            </a:lvl1pPr>
          </a:lstStyle>
          <a:p>
            <a:fld id="{3B97E643-DC6E-4C21-8CA1-500CE095A3EF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9" tIns="46689" rIns="93379" bIns="466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vert="horz" lIns="93379" tIns="46689" rIns="93379" bIns="466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r">
              <a:defRPr sz="1200"/>
            </a:lvl1pPr>
          </a:lstStyle>
          <a:p>
            <a:fld id="{FCC51662-2FF6-4D58-BA8A-059279CF65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04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51662-2FF6-4D58-BA8A-059279CF654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0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51662-2FF6-4D58-BA8A-059279CF654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9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51662-2FF6-4D58-BA8A-059279CF654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803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51662-2FF6-4D58-BA8A-059279CF654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29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51662-2FF6-4D58-BA8A-059279CF654F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40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C1EFD-911C-4980-A41F-BEE1754A0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442826-ABE3-4F33-872D-0C1839247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0FB9E-32AD-4DA4-BEA2-665A631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78B01-FE02-4020-8577-B16DAD1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7CBE5-811B-4F96-93EB-7AED384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29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F337-8D26-4BA4-9EFD-28F9F736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86962-C67A-4EF6-9093-CF7FE22A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2D141E-84FD-418F-93EC-F6B526C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64BF-5F2A-4398-8715-389B3F04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AE68C-07E9-4022-8CCB-865220C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1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4804-EE2C-4A3B-942D-166AD10EB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108780-2C61-4684-88C0-F37CCD6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DA25E-3689-4E26-A258-14659432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E62C4-B5A2-49DD-982E-E30E0EB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DF479-0F0F-4D2B-B83B-7B29A8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10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C1EFD-911C-4980-A41F-BEE1754A0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442826-ABE3-4F33-872D-0C1839247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0FB9E-32AD-4DA4-BEA2-665A631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78B01-FE02-4020-8577-B16DAD1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7CBE5-811B-4F96-93EB-7AED384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17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718B2-5043-42F9-91C4-709855E9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AC159-FD49-42E0-8E96-FF2C3465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9B6A4-1D31-4A66-BD71-BEE8AD73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F63D4-481F-4B41-BAF0-D78477D7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B8F1-6732-4E43-9B50-910116CB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82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AE1EE-8767-4D6D-BEE2-828856A9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59FD3-9C69-4753-B926-4C9B8C5E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89C97-B929-48C4-9B9C-2A109A4D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5A2B1E-916D-4DA7-BE02-2D409C04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669CC-142C-4FFE-B414-60458148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62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520B7-E0EF-4083-80B2-52BBBC29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447FC-F985-48EF-A78E-2BEDD0EA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CC7C8C-DB8F-4EA9-B144-8FB3E8D2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1DBCB-8B45-4C73-B4AD-9C4B9AA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18784-E5D3-42D7-91D9-2EA055E6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0B9A4B-8DFA-4BF9-8512-A481CBE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279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834EE-71D4-4CAC-860B-C82C3329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01C1B-1396-4D12-A480-5C001CA7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4F52E-B91E-458E-88BD-F8DCC4E9E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0FF1F9-BA62-4325-952A-1EA9D91B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9BA5E7-65D7-4ECD-AFC1-E11DA8C41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4BD19-97C2-4370-B23D-1AD8247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E86EA1-72BD-4FB2-B8CE-FB87B923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9399F5-7B7A-4180-A99B-028A9A3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10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2DCC-28D8-457B-8598-1CF7E305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E3458-0127-45D8-A363-76A04A2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645F46-58B2-430C-AE0D-4048528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6DEECC-B50D-496C-858D-516EC8C4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287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77DA75-553C-4E56-ABCE-27B12706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6B1662-1A3B-4636-AAC1-FA97EF8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F82FDC-1ACE-425D-AFB5-5031805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341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AEA6-13CE-462D-883F-3A782F58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4AD61-8E78-43DC-BA12-3BCA11FC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4C6ED7-C9B5-4720-8517-B2E95BDA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078B-D22C-4F20-9C76-C0778EB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EEE86-4042-472A-A32C-E933FE1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6DD1B-C5F0-46A1-91D2-C2BB8349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2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718B2-5043-42F9-91C4-709855E9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AC159-FD49-42E0-8E96-FF2C3465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9B6A4-1D31-4A66-BD71-BEE8AD73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F63D4-481F-4B41-BAF0-D78477D7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B8F1-6732-4E43-9B50-910116CB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750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36473-63E6-4671-9681-167FA660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A9C50-87A9-4B0B-A6FB-6AACDE26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32730-0D2B-482C-86EC-1E805CE1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50D5D-7967-439A-80E2-F7938839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D6870-5387-45F9-B4E4-3554A4B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05E0C-E2ED-44A2-8820-5F422C4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169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F337-8D26-4BA4-9EFD-28F9F736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86962-C67A-4EF6-9093-CF7FE22A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2D141E-84FD-418F-93EC-F6B526C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64BF-5F2A-4398-8715-389B3F04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AE68C-07E9-4022-8CCB-865220C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863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4804-EE2C-4A3B-942D-166AD10EB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108780-2C61-4684-88C0-F37CCD6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DA25E-3689-4E26-A258-14659432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E62C4-B5A2-49DD-982E-E30E0EB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DF479-0F0F-4D2B-B83B-7B29A8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6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AE1EE-8767-4D6D-BEE2-828856A9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59FD3-9C69-4753-B926-4C9B8C5E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89C97-B929-48C4-9B9C-2A109A4D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5A2B1E-916D-4DA7-BE02-2D409C04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669CC-142C-4FFE-B414-60458148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25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520B7-E0EF-4083-80B2-52BBBC29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447FC-F985-48EF-A78E-2BEDD0EA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CC7C8C-DB8F-4EA9-B144-8FB3E8D2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1DBCB-8B45-4C73-B4AD-9C4B9AA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18784-E5D3-42D7-91D9-2EA055E6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0B9A4B-8DFA-4BF9-8512-A481CBE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2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834EE-71D4-4CAC-860B-C82C3329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01C1B-1396-4D12-A480-5C001CA7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4F52E-B91E-458E-88BD-F8DCC4E9E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0FF1F9-BA62-4325-952A-1EA9D91B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9BA5E7-65D7-4ECD-AFC1-E11DA8C41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4BD19-97C2-4370-B23D-1AD8247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E86EA1-72BD-4FB2-B8CE-FB87B923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9399F5-7B7A-4180-A99B-028A9A3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0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2DCC-28D8-457B-8598-1CF7E305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E3458-0127-45D8-A363-76A04A2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645F46-58B2-430C-AE0D-4048528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6DEECC-B50D-496C-858D-516EC8C4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29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77DA75-553C-4E56-ABCE-27B12706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6B1662-1A3B-4636-AAC1-FA97EF8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F82FDC-1ACE-425D-AFB5-5031805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41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AEA6-13CE-462D-883F-3A782F58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4AD61-8E78-43DC-BA12-3BCA11FC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4C6ED7-C9B5-4720-8517-B2E95BDA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078B-D22C-4F20-9C76-C0778EB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EEE86-4042-472A-A32C-E933FE1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6DD1B-C5F0-46A1-91D2-C2BB8349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1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36473-63E6-4671-9681-167FA660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A9C50-87A9-4B0B-A6FB-6AACDE26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32730-0D2B-482C-86EC-1E805CE1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50D5D-7967-439A-80E2-F7938839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D6870-5387-45F9-B4E4-3554A4B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05E0C-E2ED-44A2-8820-5F422C4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8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0AF16-7C34-4198-963F-6E17C0D8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503E3-BDD6-4637-B2D6-69E915A8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DDF61-FA22-444E-B828-2D42947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EF60F-1BD1-4768-ADA9-806DF52F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A1663-7198-4132-A6E3-F8A4F7EE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0AF16-7C34-4198-963F-6E17C0D8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503E3-BDD6-4637-B2D6-69E915A8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DDF61-FA22-444E-B828-2D42947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4E8-5E6C-4F3E-8CD0-A3F8E9D959BC}" type="datetimeFigureOut">
              <a:rPr lang="es-MX" smtClean="0"/>
              <a:t>27/11/2024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EF60F-1BD1-4768-ADA9-806DF52F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A1663-7198-4132-A6E3-F8A4F7EE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9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lmex.shinyapps.io/metrica_gobierno_abierto_2023/_w_cc3b3bcd/documentos/documentos_2023/Resumen%20Ejecutivo%20MGA.pdf" TargetMode="External"/><Relationship Id="rId2" Type="http://schemas.openxmlformats.org/officeDocument/2006/relationships/hyperlink" Target="https://colmex.shinyapps.io/metrica_gobierno_abierto_2023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hyperlink" Target="https://colmex.shinyapps.io/metrica_gobierno_abierto_2023/_w_cc3b3bcd/documentos/documentos_2023/Metodologia%20MGA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svg"/><Relationship Id="rId5" Type="http://schemas.openxmlformats.org/officeDocument/2006/relationships/image" Target="../media/image12.sv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áfico 16">
            <a:extLst>
              <a:ext uri="{FF2B5EF4-FFF2-40B4-BE49-F238E27FC236}">
                <a16:creationId xmlns:a16="http://schemas.microsoft.com/office/drawing/2014/main" id="{8A80F70A-498E-4328-B14A-8EE555FFA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8013" y="1674111"/>
            <a:ext cx="6217059" cy="3318881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2973210A-2687-4AF5-8D74-CA5D9B529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5DF49F5-23A1-452F-BA00-AAEEA7F54485}"/>
              </a:ext>
            </a:extLst>
          </p:cNvPr>
          <p:cNvSpPr txBox="1">
            <a:spLocks/>
          </p:cNvSpPr>
          <p:nvPr/>
        </p:nvSpPr>
        <p:spPr>
          <a:xfrm>
            <a:off x="820988" y="2411910"/>
            <a:ext cx="7072102" cy="23668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Gobierno Abierto y su Métrica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Resultados 2023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i="1" dirty="0">
                <a:solidFill>
                  <a:schemeClr val="accent4">
                    <a:lumMod val="50000"/>
                  </a:schemeClr>
                </a:solidFill>
                <a:latin typeface="Montserrat" panose="00000500000000000000" pitchFamily="2" charset="0"/>
              </a:rPr>
              <a:t>Partidos Políticos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69DFCDD3-C8FD-4800-AC0C-C2CBAAF5F61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65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078037" y="253967"/>
            <a:ext cx="8551193" cy="820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2545315"/>
              </p:ext>
            </p:extLst>
          </p:nvPr>
        </p:nvGraphicFramePr>
        <p:xfrm>
          <a:off x="774030" y="1185366"/>
          <a:ext cx="1104098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7008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 por perspectivas</a:t>
            </a:r>
          </a:p>
          <a:p>
            <a:pPr algn="ctr"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Partidos Políticos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717593"/>
              </p:ext>
            </p:extLst>
          </p:nvPr>
        </p:nvGraphicFramePr>
        <p:xfrm>
          <a:off x="520889" y="1140841"/>
          <a:ext cx="10988940" cy="556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09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68B026A3-8578-40CB-99EA-500632D4C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Partidos políticos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533848"/>
              </p:ext>
            </p:extLst>
          </p:nvPr>
        </p:nvGraphicFramePr>
        <p:xfrm>
          <a:off x="761999" y="1384048"/>
          <a:ext cx="10689771" cy="527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853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2139199"/>
              </p:ext>
            </p:extLst>
          </p:nvPr>
        </p:nvGraphicFramePr>
        <p:xfrm>
          <a:off x="202908" y="1037230"/>
          <a:ext cx="11786184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FB64F49-18DF-4F06-AD6D-EF533731C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46963"/>
              </p:ext>
            </p:extLst>
          </p:nvPr>
        </p:nvGraphicFramePr>
        <p:xfrm>
          <a:off x="8550442" y="2395076"/>
          <a:ext cx="3438650" cy="3425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281">
                  <a:extLst>
                    <a:ext uri="{9D8B030D-6E8A-4147-A177-3AD203B41FA5}">
                      <a16:colId xmlns:a16="http://schemas.microsoft.com/office/drawing/2014/main" val="3532466770"/>
                    </a:ext>
                  </a:extLst>
                </a:gridCol>
                <a:gridCol w="1150180">
                  <a:extLst>
                    <a:ext uri="{9D8B030D-6E8A-4147-A177-3AD203B41FA5}">
                      <a16:colId xmlns:a16="http://schemas.microsoft.com/office/drawing/2014/main" val="771302184"/>
                    </a:ext>
                  </a:extLst>
                </a:gridCol>
                <a:gridCol w="1034189">
                  <a:extLst>
                    <a:ext uri="{9D8B030D-6E8A-4147-A177-3AD203B41FA5}">
                      <a16:colId xmlns:a16="http://schemas.microsoft.com/office/drawing/2014/main" val="2573966968"/>
                    </a:ext>
                  </a:extLst>
                </a:gridCol>
              </a:tblGrid>
              <a:tr h="793758"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Lugar en el Índice de Participación de la MGA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427224"/>
                  </a:ext>
                </a:extLst>
              </a:tr>
              <a:tr h="793758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Partido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Nacional 2043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Estatal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22123"/>
                  </a:ext>
                </a:extLst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CC0000"/>
                          </a:solidFill>
                        </a:rPr>
                        <a:t>PRI</a:t>
                      </a:r>
                      <a:endParaRPr lang="es-MX" sz="1600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988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29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19369"/>
                  </a:ext>
                </a:extLst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28E2A"/>
                          </a:solidFill>
                        </a:rPr>
                        <a:t>MC</a:t>
                      </a:r>
                      <a:endParaRPr lang="es-MX" sz="1600" b="1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722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19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955874"/>
                  </a:ext>
                </a:extLst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800000"/>
                          </a:solidFill>
                        </a:rPr>
                        <a:t>MORENA</a:t>
                      </a:r>
                      <a:endParaRPr lang="es-MX" sz="16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1726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43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52565"/>
                  </a:ext>
                </a:extLst>
              </a:tr>
              <a:tr h="45954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0070C0"/>
                          </a:solidFill>
                        </a:rPr>
                        <a:t>PAN</a:t>
                      </a:r>
                      <a:endParaRPr lang="es-MX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1830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5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853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7" y="253967"/>
            <a:ext cx="8551193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99482"/>
              </p:ext>
            </p:extLst>
          </p:nvPr>
        </p:nvGraphicFramePr>
        <p:xfrm>
          <a:off x="763930" y="1189377"/>
          <a:ext cx="1069500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8661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 por perspectivas</a:t>
            </a:r>
          </a:p>
          <a:p>
            <a:pPr algn="ctr"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Partidos Políticos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427386"/>
              </p:ext>
            </p:extLst>
          </p:nvPr>
        </p:nvGraphicFramePr>
        <p:xfrm>
          <a:off x="312516" y="1299048"/>
          <a:ext cx="11574684" cy="536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137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3F7-707B-4D23-887A-312BF06601BC}"/>
              </a:ext>
            </a:extLst>
          </p:cNvPr>
          <p:cNvSpPr txBox="1"/>
          <p:nvPr/>
        </p:nvSpPr>
        <p:spPr>
          <a:xfrm>
            <a:off x="792961" y="1231648"/>
            <a:ext cx="1099185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 A.C  (Colmex),</a:t>
            </a:r>
            <a:r>
              <a:rPr lang="es-MX" sz="2400" i="1" dirty="0"/>
              <a:t> Métrica de Gobierno Abierto 2023. Consultado el 05 de agosto de 2024.</a:t>
            </a:r>
            <a:r>
              <a:rPr lang="es-MX" sz="2400" dirty="0"/>
              <a:t> </a:t>
            </a:r>
            <a:r>
              <a:rPr lang="es-MX" sz="2400" dirty="0">
                <a:solidFill>
                  <a:srgbClr val="7C354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</a:t>
            </a:r>
            <a:endParaRPr lang="es-MX" sz="2400" dirty="0">
              <a:solidFill>
                <a:srgbClr val="7C354D"/>
              </a:solidFill>
            </a:endParaRP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México, Instituto Nacional de Transparencia, Acceso a la Información y Protección de Datos Personales. </a:t>
            </a:r>
            <a:r>
              <a:rPr lang="es-MX" sz="2400" i="1" dirty="0"/>
              <a:t>Resumen Ejecutivo. 2023</a:t>
            </a:r>
            <a:r>
              <a:rPr lang="es-MX" sz="2400" dirty="0"/>
              <a:t>. </a:t>
            </a:r>
            <a:r>
              <a:rPr lang="es-MX" sz="2400" dirty="0">
                <a:solidFill>
                  <a:srgbClr val="7C354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https://colmex.shinyapps.io/metrica_gobierno_abierto_2023/_w_cc3b3bcd/documentos/documentos_2023/Resumen%20Ejecutivo%20MGA.pdf</a:t>
            </a:r>
            <a:r>
              <a:rPr lang="es-MX" sz="2400" dirty="0">
                <a:solidFill>
                  <a:srgbClr val="7C354D"/>
                </a:solidFill>
              </a:rPr>
              <a:t> </a:t>
            </a: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Metodología. 2023. El Colegio de México, Instituto Nacional de Transparencia, Acceso a la Información y Protección de Datos Personales. </a:t>
            </a:r>
            <a:r>
              <a:rPr lang="es-MX" sz="2400" dirty="0">
                <a:solidFill>
                  <a:srgbClr val="7C354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https://colmex.shinyapps.io/metrica_gobierno_abierto_2023/_w_cc3b3bcd/documentos/documentos_2023/Metodologia%20MGA.pdf</a:t>
            </a:r>
            <a:r>
              <a:rPr lang="es-MX" sz="2400" dirty="0">
                <a:solidFill>
                  <a:srgbClr val="7C354D"/>
                </a:solidFill>
              </a:rPr>
              <a:t>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C12F888-7858-4F8C-9DFA-4CD08D613599}"/>
              </a:ext>
            </a:extLst>
          </p:cNvPr>
          <p:cNvSpPr txBox="1">
            <a:spLocks/>
          </p:cNvSpPr>
          <p:nvPr/>
        </p:nvSpPr>
        <p:spPr>
          <a:xfrm>
            <a:off x="1814522" y="281153"/>
            <a:ext cx="8948728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7C354D"/>
                </a:solidFill>
              </a:rPr>
              <a:t>Fuentes de consulta</a:t>
            </a:r>
            <a:endParaRPr lang="es-MX" sz="4000" b="1" dirty="0">
              <a:solidFill>
                <a:srgbClr val="7C354D"/>
              </a:solidFill>
            </a:endParaRP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167F5134-D0E1-4CA8-AA6C-5D8C58E544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23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5">
            <a:extLst>
              <a:ext uri="{FF2B5EF4-FFF2-40B4-BE49-F238E27FC236}">
                <a16:creationId xmlns:a16="http://schemas.microsoft.com/office/drawing/2014/main" id="{4C7B539C-42BA-4542-8D54-EB056DE0BAF9}"/>
              </a:ext>
            </a:extLst>
          </p:cNvPr>
          <p:cNvSpPr txBox="1"/>
          <p:nvPr/>
        </p:nvSpPr>
        <p:spPr>
          <a:xfrm>
            <a:off x="600075" y="663701"/>
            <a:ext cx="1099185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dirty="0">
                <a:solidFill>
                  <a:srgbClr val="7C354D"/>
                </a:solidFill>
              </a:rPr>
              <a:t>CONTACTO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7C35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Dirección de Gobierno Abierto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>
                <a:solidFill>
                  <a:prstClr val="black"/>
                </a:solidFill>
              </a:rPr>
              <a:t>Rey Luis Toledo Guzmán</a:t>
            </a: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Almendros 122, Col. Reforma, Oaxaca de Juárez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Tel. institucional: 951- 51 -5- 11- 90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Ext. </a:t>
            </a:r>
            <a:r>
              <a:rPr lang="es-MX" dirty="0">
                <a:solidFill>
                  <a:prstClr val="black"/>
                </a:solidFill>
              </a:rPr>
              <a:t>209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y 210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Correo electrónico: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reyluis.toledo@ogaipoaxaca.org.mx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Horario de atención: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L-V: 09:00 a 17:00 h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82F76FAA-6617-4802-9C7E-826BE51BA733}"/>
              </a:ext>
            </a:extLst>
          </p:cNvPr>
          <p:cNvGrpSpPr/>
          <p:nvPr/>
        </p:nvGrpSpPr>
        <p:grpSpPr>
          <a:xfrm>
            <a:off x="2906993" y="2189489"/>
            <a:ext cx="6835215" cy="2756059"/>
            <a:chOff x="3283481" y="3026365"/>
            <a:chExt cx="6835215" cy="2756059"/>
          </a:xfrm>
        </p:grpSpPr>
        <p:pic>
          <p:nvPicPr>
            <p:cNvPr id="19" name="Gráfico 6" descr="Auricular con relleno sólido">
              <a:extLst>
                <a:ext uri="{FF2B5EF4-FFF2-40B4-BE49-F238E27FC236}">
                  <a16:creationId xmlns:a16="http://schemas.microsoft.com/office/drawing/2014/main" id="{256C1158-5A59-4E21-9D43-368A76D3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83481" y="3953624"/>
              <a:ext cx="914400" cy="914400"/>
            </a:xfrm>
            <a:prstGeom prst="rect">
              <a:avLst/>
            </a:prstGeom>
          </p:spPr>
        </p:pic>
        <p:pic>
          <p:nvPicPr>
            <p:cNvPr id="20" name="Gráfico 7" descr="Mapa con marcador con relleno sólido">
              <a:extLst>
                <a:ext uri="{FF2B5EF4-FFF2-40B4-BE49-F238E27FC236}">
                  <a16:creationId xmlns:a16="http://schemas.microsoft.com/office/drawing/2014/main" id="{C733D75B-3430-4EC7-815A-6189FA9F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49717" y="3026365"/>
              <a:ext cx="914400" cy="914400"/>
            </a:xfrm>
            <a:prstGeom prst="rect">
              <a:avLst/>
            </a:prstGeom>
          </p:spPr>
        </p:pic>
        <p:pic>
          <p:nvPicPr>
            <p:cNvPr id="21" name="Gráfico 8" descr="Correo electrónico con relleno sólido">
              <a:extLst>
                <a:ext uri="{FF2B5EF4-FFF2-40B4-BE49-F238E27FC236}">
                  <a16:creationId xmlns:a16="http://schemas.microsoft.com/office/drawing/2014/main" id="{C78F2E6F-683A-4071-BB20-24169D3E2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204296" y="4868024"/>
              <a:ext cx="914400" cy="914400"/>
            </a:xfrm>
            <a:prstGeom prst="rect">
              <a:avLst/>
            </a:prstGeom>
          </p:spPr>
        </p:pic>
      </p:grpSp>
      <p:pic>
        <p:nvPicPr>
          <p:cNvPr id="15" name="Gráfico 14">
            <a:extLst>
              <a:ext uri="{FF2B5EF4-FFF2-40B4-BE49-F238E27FC236}">
                <a16:creationId xmlns:a16="http://schemas.microsoft.com/office/drawing/2014/main" id="{EDC3DE86-3642-434E-8E36-B7567E113C6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pic>
        <p:nvPicPr>
          <p:cNvPr id="3" name="Gráfico 2" descr="Reloj con relleno sólido">
            <a:extLst>
              <a:ext uri="{FF2B5EF4-FFF2-40B4-BE49-F238E27FC236}">
                <a16:creationId xmlns:a16="http://schemas.microsoft.com/office/drawing/2014/main" id="{628C41B0-8A81-4EBF-9E7E-F7DBDB5D08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06993" y="55697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2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4EB07893-0F8C-419E-ADA3-18275FC7C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 (IGA)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36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289174"/>
            <a:ext cx="8562955" cy="6252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Métrica de Gobierno Abierto 2023 y sus componentes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F9954C-F6C1-4B24-9BF8-AF25053AC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843820"/>
              </p:ext>
            </p:extLst>
          </p:nvPr>
        </p:nvGraphicFramePr>
        <p:xfrm>
          <a:off x="232013" y="914400"/>
          <a:ext cx="11826638" cy="574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732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Gobierno Abierto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284800"/>
              </p:ext>
            </p:extLst>
          </p:nvPr>
        </p:nvGraphicFramePr>
        <p:xfrm>
          <a:off x="676274" y="1012776"/>
          <a:ext cx="10839450" cy="541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3172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522796"/>
              </p:ext>
            </p:extLst>
          </p:nvPr>
        </p:nvGraphicFramePr>
        <p:xfrm>
          <a:off x="272955" y="970624"/>
          <a:ext cx="11818961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06F5FE85-19B5-4E86-B4BF-F53A4F260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88576"/>
              </p:ext>
            </p:extLst>
          </p:nvPr>
        </p:nvGraphicFramePr>
        <p:xfrm>
          <a:off x="8720920" y="3429000"/>
          <a:ext cx="3370996" cy="2584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604">
                  <a:extLst>
                    <a:ext uri="{9D8B030D-6E8A-4147-A177-3AD203B41FA5}">
                      <a16:colId xmlns:a16="http://schemas.microsoft.com/office/drawing/2014/main" val="3532466770"/>
                    </a:ext>
                  </a:extLst>
                </a:gridCol>
                <a:gridCol w="1127550">
                  <a:extLst>
                    <a:ext uri="{9D8B030D-6E8A-4147-A177-3AD203B41FA5}">
                      <a16:colId xmlns:a16="http://schemas.microsoft.com/office/drawing/2014/main" val="771302184"/>
                    </a:ext>
                  </a:extLst>
                </a:gridCol>
                <a:gridCol w="1013842">
                  <a:extLst>
                    <a:ext uri="{9D8B030D-6E8A-4147-A177-3AD203B41FA5}">
                      <a16:colId xmlns:a16="http://schemas.microsoft.com/office/drawing/2014/main" val="2573966968"/>
                    </a:ext>
                  </a:extLst>
                </a:gridCol>
              </a:tblGrid>
              <a:tr h="569224"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Lugar en el Índice de Gobierno Abierto de la MGA 2023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427224"/>
                  </a:ext>
                </a:extLst>
              </a:tr>
              <a:tr h="333844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Partido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Nacional 2043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Estatal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22123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CC0000"/>
                          </a:solidFill>
                        </a:rPr>
                        <a:t>PRI</a:t>
                      </a:r>
                      <a:endParaRPr lang="es-MX" sz="1600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692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24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19369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28E2A"/>
                          </a:solidFill>
                        </a:rPr>
                        <a:t>MC</a:t>
                      </a:r>
                      <a:endParaRPr lang="es-MX" sz="1600" b="1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1083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30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955874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800000"/>
                          </a:solidFill>
                        </a:rPr>
                        <a:t>MORENA</a:t>
                      </a:r>
                      <a:endParaRPr lang="es-MX" sz="16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1733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43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5256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0070C0"/>
                          </a:solidFill>
                        </a:rPr>
                        <a:t>PAN</a:t>
                      </a:r>
                      <a:endParaRPr lang="es-MX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1974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51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5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73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09030" y="253967"/>
            <a:ext cx="8763669" cy="10566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270562"/>
              </p:ext>
            </p:extLst>
          </p:nvPr>
        </p:nvGraphicFramePr>
        <p:xfrm>
          <a:off x="1562769" y="1185366"/>
          <a:ext cx="1025619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151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B359440-EAD9-45C9-B57E-86713A1C4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381711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D092A7">
                    <a:lumMod val="50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Transparencia</a:t>
            </a:r>
          </a:p>
          <a:p>
            <a:pPr algn="ctr"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Partidos políticos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D092A7">
                  <a:lumMod val="50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D092A7">
                  <a:lumMod val="50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D092A7">
                  <a:lumMod val="50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991262"/>
              </p:ext>
            </p:extLst>
          </p:nvPr>
        </p:nvGraphicFramePr>
        <p:xfrm>
          <a:off x="417095" y="1296365"/>
          <a:ext cx="11438021" cy="53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0192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731833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07D59D0-4C22-4A14-9677-86831E3CA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80807"/>
              </p:ext>
            </p:extLst>
          </p:nvPr>
        </p:nvGraphicFramePr>
        <p:xfrm>
          <a:off x="9400674" y="3429000"/>
          <a:ext cx="2791326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8163">
                  <a:extLst>
                    <a:ext uri="{9D8B030D-6E8A-4147-A177-3AD203B41FA5}">
                      <a16:colId xmlns:a16="http://schemas.microsoft.com/office/drawing/2014/main" val="3532466770"/>
                    </a:ext>
                  </a:extLst>
                </a:gridCol>
                <a:gridCol w="933659">
                  <a:extLst>
                    <a:ext uri="{9D8B030D-6E8A-4147-A177-3AD203B41FA5}">
                      <a16:colId xmlns:a16="http://schemas.microsoft.com/office/drawing/2014/main" val="771302184"/>
                    </a:ext>
                  </a:extLst>
                </a:gridCol>
                <a:gridCol w="839504">
                  <a:extLst>
                    <a:ext uri="{9D8B030D-6E8A-4147-A177-3AD203B41FA5}">
                      <a16:colId xmlns:a16="http://schemas.microsoft.com/office/drawing/2014/main" val="2573966968"/>
                    </a:ext>
                  </a:extLst>
                </a:gridCol>
              </a:tblGrid>
              <a:tr h="512333"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Lugar en el Índice Transparencia de la MGA 2023</a:t>
                      </a:r>
                      <a:endParaRPr lang="es-MX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427224"/>
                  </a:ext>
                </a:extLst>
              </a:tr>
              <a:tr h="512333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Partido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Nacional 2043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Estatal</a:t>
                      </a:r>
                      <a:endParaRPr lang="es-MX" sz="16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22123"/>
                  </a:ext>
                </a:extLst>
              </a:tr>
              <a:tr h="31536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CC0000"/>
                          </a:solidFill>
                        </a:rPr>
                        <a:t>PRI</a:t>
                      </a:r>
                      <a:endParaRPr lang="es-MX" sz="1600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356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CC0000"/>
                          </a:solidFill>
                        </a:rPr>
                        <a:t>16</a:t>
                      </a:r>
                      <a:endParaRPr lang="es-MX" sz="16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19369"/>
                  </a:ext>
                </a:extLst>
              </a:tr>
              <a:tr h="31536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28E2A"/>
                          </a:solidFill>
                        </a:rPr>
                        <a:t>MC</a:t>
                      </a:r>
                      <a:endParaRPr lang="es-MX" sz="1600" b="1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1649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F28E2A"/>
                          </a:solidFill>
                        </a:rPr>
                        <a:t>43</a:t>
                      </a:r>
                      <a:endParaRPr lang="es-MX" sz="1600" dirty="0">
                        <a:solidFill>
                          <a:srgbClr val="F28E2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955874"/>
                  </a:ext>
                </a:extLst>
              </a:tr>
              <a:tr h="31536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800000"/>
                          </a:solidFill>
                        </a:rPr>
                        <a:t>MORENA</a:t>
                      </a:r>
                      <a:endParaRPr lang="es-MX" sz="16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1625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800000"/>
                          </a:solidFill>
                        </a:rPr>
                        <a:t>42</a:t>
                      </a:r>
                      <a:endParaRPr lang="es-MX" sz="16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52565"/>
                  </a:ext>
                </a:extLst>
              </a:tr>
              <a:tr h="315364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0070C0"/>
                          </a:solidFill>
                        </a:rPr>
                        <a:t>PAN</a:t>
                      </a:r>
                      <a:endParaRPr lang="es-MX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1942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70C0"/>
                          </a:solidFill>
                        </a:rPr>
                        <a:t>49</a:t>
                      </a:r>
                      <a:endParaRPr lang="es-MX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5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1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11416</TotalTime>
  <Words>573</Words>
  <Application>Microsoft Office PowerPoint</Application>
  <PresentationFormat>Panorámica</PresentationFormat>
  <Paragraphs>252</Paragraphs>
  <Slides>18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rositax m. u.</dc:creator>
  <cp:lastModifiedBy>Gobierno Abierto</cp:lastModifiedBy>
  <cp:revision>518</cp:revision>
  <cp:lastPrinted>2024-04-25T16:07:00Z</cp:lastPrinted>
  <dcterms:created xsi:type="dcterms:W3CDTF">2023-04-10T15:35:27Z</dcterms:created>
  <dcterms:modified xsi:type="dcterms:W3CDTF">2024-11-27T16:00:24Z</dcterms:modified>
</cp:coreProperties>
</file>